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5"/>
  </p:notesMasterIdLst>
  <p:sldIdLst>
    <p:sldId id="320" r:id="rId2"/>
    <p:sldId id="318" r:id="rId3"/>
    <p:sldId id="365" r:id="rId4"/>
    <p:sldId id="364" r:id="rId5"/>
    <p:sldId id="363" r:id="rId6"/>
    <p:sldId id="331" r:id="rId7"/>
    <p:sldId id="358" r:id="rId8"/>
    <p:sldId id="357" r:id="rId9"/>
    <p:sldId id="356" r:id="rId10"/>
    <p:sldId id="323" r:id="rId11"/>
    <p:sldId id="362" r:id="rId12"/>
    <p:sldId id="361" r:id="rId13"/>
    <p:sldId id="324" r:id="rId14"/>
    <p:sldId id="367" r:id="rId15"/>
    <p:sldId id="372" r:id="rId16"/>
    <p:sldId id="359" r:id="rId17"/>
    <p:sldId id="374" r:id="rId18"/>
    <p:sldId id="375" r:id="rId19"/>
    <p:sldId id="378" r:id="rId20"/>
    <p:sldId id="376" r:id="rId21"/>
    <p:sldId id="377" r:id="rId22"/>
    <p:sldId id="373" r:id="rId23"/>
    <p:sldId id="368" r:id="rId24"/>
    <p:sldId id="369" r:id="rId25"/>
    <p:sldId id="370" r:id="rId26"/>
    <p:sldId id="371" r:id="rId27"/>
    <p:sldId id="355" r:id="rId28"/>
    <p:sldId id="366" r:id="rId29"/>
    <p:sldId id="332" r:id="rId30"/>
    <p:sldId id="284" r:id="rId31"/>
    <p:sldId id="379" r:id="rId32"/>
    <p:sldId id="380" r:id="rId33"/>
    <p:sldId id="3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2E62"/>
    <a:srgbClr val="92278F"/>
    <a:srgbClr val="755D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93"/>
    <p:restoredTop sz="82585"/>
  </p:normalViewPr>
  <p:slideViewPr>
    <p:cSldViewPr snapToGrid="0" snapToObjects="1">
      <p:cViewPr>
        <p:scale>
          <a:sx n="70" d="100"/>
          <a:sy n="70" d="100"/>
        </p:scale>
        <p:origin x="2000"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20D5F-4DEB-1344-90B3-C6A320CACFAD}" type="datetimeFigureOut">
              <a:rPr lang="en-US" smtClean="0"/>
              <a:t>10/31/19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A0346-4096-5140-9F7C-0BBC3F9E6D6B}" type="slidenum">
              <a:rPr lang="en-US" smtClean="0"/>
              <a:t>‹#›</a:t>
            </a:fld>
            <a:endParaRPr lang="en-US" dirty="0"/>
          </a:p>
        </p:txBody>
      </p:sp>
    </p:spTree>
    <p:extLst>
      <p:ext uri="{BB962C8B-B14F-4D97-AF65-F5344CB8AC3E}">
        <p14:creationId xmlns:p14="http://schemas.microsoft.com/office/powerpoint/2010/main" val="136634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aperpile.com/c/ZMejbp/j7t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thinking about eco-evolutionary dynamics, oysters are good model organisms for considering epigenetic responses to environmental conditions. They live in diverse, complex habitats that mediate physiology and phenotypic plasticity. For this reason, a lot of effort has been put into understanding how adult exposure to stressful conditions can affect acclimation processes in offspring when it comes to ocean acidification.</a:t>
            </a:r>
          </a:p>
        </p:txBody>
      </p:sp>
      <p:sp>
        <p:nvSpPr>
          <p:cNvPr id="4" name="Slide Number Placeholder 3"/>
          <p:cNvSpPr>
            <a:spLocks noGrp="1"/>
          </p:cNvSpPr>
          <p:nvPr>
            <p:ph type="sldNum" sz="quarter" idx="10"/>
          </p:nvPr>
        </p:nvSpPr>
        <p:spPr/>
        <p:txBody>
          <a:bodyPr/>
          <a:lstStyle/>
          <a:p>
            <a:fld id="{C32A0346-4096-5140-9F7C-0BBC3F9E6D6B}" type="slidenum">
              <a:rPr lang="en-US" smtClean="0"/>
              <a:t>1</a:t>
            </a:fld>
            <a:endParaRPr lang="en-US" dirty="0"/>
          </a:p>
        </p:txBody>
      </p:sp>
    </p:spTree>
    <p:extLst>
      <p:ext uri="{BB962C8B-B14F-4D97-AF65-F5344CB8AC3E}">
        <p14:creationId xmlns:p14="http://schemas.microsoft.com/office/powerpoint/2010/main" val="134191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A0346-4096-5140-9F7C-0BBC3F9E6D6B}" type="slidenum">
              <a:rPr lang="en-US" smtClean="0"/>
              <a:t>10</a:t>
            </a:fld>
            <a:endParaRPr lang="en-US" dirty="0"/>
          </a:p>
        </p:txBody>
      </p:sp>
    </p:spTree>
    <p:extLst>
      <p:ext uri="{BB962C8B-B14F-4D97-AF65-F5344CB8AC3E}">
        <p14:creationId xmlns:p14="http://schemas.microsoft.com/office/powerpoint/2010/main" val="971935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role of methylation? If yes, how?</a:t>
            </a:r>
          </a:p>
        </p:txBody>
      </p:sp>
      <p:sp>
        <p:nvSpPr>
          <p:cNvPr id="4" name="Slide Number Placeholder 3"/>
          <p:cNvSpPr>
            <a:spLocks noGrp="1"/>
          </p:cNvSpPr>
          <p:nvPr>
            <p:ph type="sldNum" sz="quarter" idx="10"/>
          </p:nvPr>
        </p:nvSpPr>
        <p:spPr/>
        <p:txBody>
          <a:bodyPr/>
          <a:lstStyle/>
          <a:p>
            <a:fld id="{C32A0346-4096-5140-9F7C-0BBC3F9E6D6B}" type="slidenum">
              <a:rPr lang="en-US" smtClean="0"/>
              <a:t>11</a:t>
            </a:fld>
            <a:endParaRPr lang="en-US" dirty="0"/>
          </a:p>
        </p:txBody>
      </p:sp>
    </p:spTree>
    <p:extLst>
      <p:ext uri="{BB962C8B-B14F-4D97-AF65-F5344CB8AC3E}">
        <p14:creationId xmlns:p14="http://schemas.microsoft.com/office/powerpoint/2010/main" val="172696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A0346-4096-5140-9F7C-0BBC3F9E6D6B}" type="slidenum">
              <a:rPr lang="en-US" smtClean="0"/>
              <a:t>12</a:t>
            </a:fld>
            <a:endParaRPr lang="en-US" dirty="0"/>
          </a:p>
        </p:txBody>
      </p:sp>
    </p:spTree>
    <p:extLst>
      <p:ext uri="{BB962C8B-B14F-4D97-AF65-F5344CB8AC3E}">
        <p14:creationId xmlns:p14="http://schemas.microsoft.com/office/powerpoint/2010/main" val="839632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 only observed a maternal effect, I started by pooling DNA from 2 female gonad tissues from each treatment collected after the 7 week exposure for PRELIMINARY ANALYSIS. Females were at the same  reproductive stage and are siblings, so we hoped that would help reduce some interindividual variation. I performed WGBS to identify methylated regions. I then identified loci, or single cytosines next to guanines, that were 100% different between treatments using 10x coverage for each species.</a:t>
            </a:r>
          </a:p>
        </p:txBody>
      </p:sp>
      <p:sp>
        <p:nvSpPr>
          <p:cNvPr id="4" name="Slide Number Placeholder 3"/>
          <p:cNvSpPr>
            <a:spLocks noGrp="1"/>
          </p:cNvSpPr>
          <p:nvPr>
            <p:ph type="sldNum" sz="quarter" idx="10"/>
          </p:nvPr>
        </p:nvSpPr>
        <p:spPr/>
        <p:txBody>
          <a:bodyPr/>
          <a:lstStyle/>
          <a:p>
            <a:fld id="{8DCEA392-AF71-3A41-B63B-992AF44F081F}" type="slidenum">
              <a:rPr lang="en-US" smtClean="0"/>
              <a:t>13</a:t>
            </a:fld>
            <a:endParaRPr lang="en-US"/>
          </a:p>
        </p:txBody>
      </p:sp>
    </p:spTree>
    <p:extLst>
      <p:ext uri="{BB962C8B-B14F-4D97-AF65-F5344CB8AC3E}">
        <p14:creationId xmlns:p14="http://schemas.microsoft.com/office/powerpoint/2010/main" val="238468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 sequences that can change position in the genome and affect gene expression</a:t>
            </a:r>
          </a:p>
          <a:p>
            <a:r>
              <a:rPr lang="en-US" dirty="0"/>
              <a:t>Promoter: involved in transcription of the gene</a:t>
            </a:r>
          </a:p>
        </p:txBody>
      </p:sp>
      <p:sp>
        <p:nvSpPr>
          <p:cNvPr id="4" name="Slide Number Placeholder 3"/>
          <p:cNvSpPr>
            <a:spLocks noGrp="1"/>
          </p:cNvSpPr>
          <p:nvPr>
            <p:ph type="sldNum" sz="quarter" idx="10"/>
          </p:nvPr>
        </p:nvSpPr>
        <p:spPr/>
        <p:txBody>
          <a:bodyPr/>
          <a:lstStyle/>
          <a:p>
            <a:fld id="{C32A0346-4096-5140-9F7C-0BBC3F9E6D6B}" type="slidenum">
              <a:rPr lang="en-US" smtClean="0"/>
              <a:t>14</a:t>
            </a:fld>
            <a:endParaRPr lang="en-US" dirty="0"/>
          </a:p>
        </p:txBody>
      </p:sp>
    </p:spTree>
    <p:extLst>
      <p:ext uri="{BB962C8B-B14F-4D97-AF65-F5344CB8AC3E}">
        <p14:creationId xmlns:p14="http://schemas.microsoft.com/office/powerpoint/2010/main" val="161746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DML concentrated in genes </a:t>
            </a:r>
            <a:r>
              <a:rPr lang="en-US" dirty="0">
                <a:sym typeface="Wingdings" pitchFamily="2" charset="2"/>
              </a:rPr>
              <a:t> e</a:t>
            </a:r>
            <a:r>
              <a:rPr lang="en-US" dirty="0"/>
              <a:t>vidence that DML affects gene activity</a:t>
            </a:r>
          </a:p>
        </p:txBody>
      </p:sp>
      <p:sp>
        <p:nvSpPr>
          <p:cNvPr id="4" name="Slide Number Placeholder 3"/>
          <p:cNvSpPr>
            <a:spLocks noGrp="1"/>
          </p:cNvSpPr>
          <p:nvPr>
            <p:ph type="sldNum" sz="quarter" idx="10"/>
          </p:nvPr>
        </p:nvSpPr>
        <p:spPr/>
        <p:txBody>
          <a:bodyPr/>
          <a:lstStyle/>
          <a:p>
            <a:fld id="{C32A0346-4096-5140-9F7C-0BBC3F9E6D6B}" type="slidenum">
              <a:rPr lang="en-US" smtClean="0"/>
              <a:t>15</a:t>
            </a:fld>
            <a:endParaRPr lang="en-US" dirty="0"/>
          </a:p>
        </p:txBody>
      </p:sp>
    </p:spTree>
    <p:extLst>
      <p:ext uri="{BB962C8B-B14F-4D97-AF65-F5344CB8AC3E}">
        <p14:creationId xmlns:p14="http://schemas.microsoft.com/office/powerpoint/2010/main" val="3720911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that OA alters the pacific oyster epigenome. Can the 628 DML we found provide insight into the observed maternal effect?</a:t>
            </a:r>
          </a:p>
        </p:txBody>
      </p:sp>
      <p:sp>
        <p:nvSpPr>
          <p:cNvPr id="4" name="Slide Number Placeholder 3"/>
          <p:cNvSpPr>
            <a:spLocks noGrp="1"/>
          </p:cNvSpPr>
          <p:nvPr>
            <p:ph type="sldNum" sz="quarter" idx="10"/>
          </p:nvPr>
        </p:nvSpPr>
        <p:spPr/>
        <p:txBody>
          <a:bodyPr/>
          <a:lstStyle/>
          <a:p>
            <a:fld id="{C32A0346-4096-5140-9F7C-0BBC3F9E6D6B}" type="slidenum">
              <a:rPr lang="en-US" smtClean="0"/>
              <a:t>16</a:t>
            </a:fld>
            <a:endParaRPr lang="en-US" dirty="0"/>
          </a:p>
        </p:txBody>
      </p:sp>
    </p:spTree>
    <p:extLst>
      <p:ext uri="{BB962C8B-B14F-4D97-AF65-F5344CB8AC3E}">
        <p14:creationId xmlns:p14="http://schemas.microsoft.com/office/powerpoint/2010/main" val="2692700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Various biological processes are represented by DML</a:t>
            </a:r>
          </a:p>
        </p:txBody>
      </p:sp>
      <p:sp>
        <p:nvSpPr>
          <p:cNvPr id="4" name="Slide Number Placeholder 3"/>
          <p:cNvSpPr>
            <a:spLocks noGrp="1"/>
          </p:cNvSpPr>
          <p:nvPr>
            <p:ph type="sldNum" sz="quarter" idx="10"/>
          </p:nvPr>
        </p:nvSpPr>
        <p:spPr/>
        <p:txBody>
          <a:bodyPr/>
          <a:lstStyle/>
          <a:p>
            <a:fld id="{8DCEA392-AF71-3A41-B63B-992AF44F081F}" type="slidenum">
              <a:rPr lang="en-US" smtClean="0"/>
              <a:t>17</a:t>
            </a:fld>
            <a:endParaRPr lang="en-US"/>
          </a:p>
        </p:txBody>
      </p:sp>
    </p:spTree>
    <p:extLst>
      <p:ext uri="{BB962C8B-B14F-4D97-AF65-F5344CB8AC3E}">
        <p14:creationId xmlns:p14="http://schemas.microsoft.com/office/powerpoint/2010/main" val="594024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Various biological processes are represented by DML</a:t>
            </a:r>
          </a:p>
        </p:txBody>
      </p:sp>
      <p:sp>
        <p:nvSpPr>
          <p:cNvPr id="4" name="Slide Number Placeholder 3"/>
          <p:cNvSpPr>
            <a:spLocks noGrp="1"/>
          </p:cNvSpPr>
          <p:nvPr>
            <p:ph type="sldNum" sz="quarter" idx="10"/>
          </p:nvPr>
        </p:nvSpPr>
        <p:spPr/>
        <p:txBody>
          <a:bodyPr/>
          <a:lstStyle/>
          <a:p>
            <a:fld id="{8DCEA392-AF71-3A41-B63B-992AF44F081F}" type="slidenum">
              <a:rPr lang="en-US" smtClean="0"/>
              <a:t>18</a:t>
            </a:fld>
            <a:endParaRPr lang="en-US"/>
          </a:p>
        </p:txBody>
      </p:sp>
    </p:spTree>
    <p:extLst>
      <p:ext uri="{BB962C8B-B14F-4D97-AF65-F5344CB8AC3E}">
        <p14:creationId xmlns:p14="http://schemas.microsoft.com/office/powerpoint/2010/main" val="2902010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Various biological processes are represented by DML</a:t>
            </a:r>
          </a:p>
        </p:txBody>
      </p:sp>
      <p:sp>
        <p:nvSpPr>
          <p:cNvPr id="4" name="Slide Number Placeholder 3"/>
          <p:cNvSpPr>
            <a:spLocks noGrp="1"/>
          </p:cNvSpPr>
          <p:nvPr>
            <p:ph type="sldNum" sz="quarter" idx="10"/>
          </p:nvPr>
        </p:nvSpPr>
        <p:spPr/>
        <p:txBody>
          <a:bodyPr/>
          <a:lstStyle/>
          <a:p>
            <a:fld id="{8DCEA392-AF71-3A41-B63B-992AF44F081F}" type="slidenum">
              <a:rPr lang="en-US" smtClean="0"/>
              <a:t>19</a:t>
            </a:fld>
            <a:endParaRPr lang="en-US"/>
          </a:p>
        </p:txBody>
      </p:sp>
    </p:spTree>
    <p:extLst>
      <p:ext uri="{BB962C8B-B14F-4D97-AF65-F5344CB8AC3E}">
        <p14:creationId xmlns:p14="http://schemas.microsoft.com/office/powerpoint/2010/main" val="214458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Parental exposure can be helpful or harmful, or neutral. </a:t>
            </a:r>
            <a:endParaRPr lang="en-US" baseline="0" dirty="0"/>
          </a:p>
        </p:txBody>
      </p:sp>
      <p:sp>
        <p:nvSpPr>
          <p:cNvPr id="4" name="Slide Number Placeholder 3"/>
          <p:cNvSpPr>
            <a:spLocks noGrp="1"/>
          </p:cNvSpPr>
          <p:nvPr>
            <p:ph type="sldNum" sz="quarter" idx="10"/>
          </p:nvPr>
        </p:nvSpPr>
        <p:spPr/>
        <p:txBody>
          <a:bodyPr/>
          <a:lstStyle/>
          <a:p>
            <a:fld id="{8DCEA392-AF71-3A41-B63B-992AF44F081F}" type="slidenum">
              <a:rPr lang="en-US" smtClean="0"/>
              <a:t>2</a:t>
            </a:fld>
            <a:endParaRPr lang="en-US"/>
          </a:p>
        </p:txBody>
      </p:sp>
    </p:spTree>
    <p:extLst>
      <p:ext uri="{BB962C8B-B14F-4D97-AF65-F5344CB8AC3E}">
        <p14:creationId xmlns:p14="http://schemas.microsoft.com/office/powerpoint/2010/main" val="3786236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Various biological processes are represented by DML</a:t>
            </a:r>
          </a:p>
        </p:txBody>
      </p:sp>
      <p:sp>
        <p:nvSpPr>
          <p:cNvPr id="4" name="Slide Number Placeholder 3"/>
          <p:cNvSpPr>
            <a:spLocks noGrp="1"/>
          </p:cNvSpPr>
          <p:nvPr>
            <p:ph type="sldNum" sz="quarter" idx="10"/>
          </p:nvPr>
        </p:nvSpPr>
        <p:spPr/>
        <p:txBody>
          <a:bodyPr/>
          <a:lstStyle/>
          <a:p>
            <a:fld id="{8DCEA392-AF71-3A41-B63B-992AF44F081F}" type="slidenum">
              <a:rPr lang="en-US" smtClean="0"/>
              <a:t>20</a:t>
            </a:fld>
            <a:endParaRPr lang="en-US"/>
          </a:p>
        </p:txBody>
      </p:sp>
    </p:spTree>
    <p:extLst>
      <p:ext uri="{BB962C8B-B14F-4D97-AF65-F5344CB8AC3E}">
        <p14:creationId xmlns:p14="http://schemas.microsoft.com/office/powerpoint/2010/main" val="4099871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Various biological processes are represented by DML</a:t>
            </a:r>
          </a:p>
        </p:txBody>
      </p:sp>
      <p:sp>
        <p:nvSpPr>
          <p:cNvPr id="4" name="Slide Number Placeholder 3"/>
          <p:cNvSpPr>
            <a:spLocks noGrp="1"/>
          </p:cNvSpPr>
          <p:nvPr>
            <p:ph type="sldNum" sz="quarter" idx="10"/>
          </p:nvPr>
        </p:nvSpPr>
        <p:spPr/>
        <p:txBody>
          <a:bodyPr/>
          <a:lstStyle/>
          <a:p>
            <a:fld id="{8DCEA392-AF71-3A41-B63B-992AF44F081F}" type="slidenum">
              <a:rPr lang="en-US" smtClean="0"/>
              <a:t>21</a:t>
            </a:fld>
            <a:endParaRPr lang="en-US"/>
          </a:p>
        </p:txBody>
      </p:sp>
    </p:spTree>
    <p:extLst>
      <p:ext uri="{BB962C8B-B14F-4D97-AF65-F5344CB8AC3E}">
        <p14:creationId xmlns:p14="http://schemas.microsoft.com/office/powerpoint/2010/main" val="3262257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 itself is interesting because it shows us that there isn’t a specific biological process that’s affected when considering methylation responses to OA.</a:t>
            </a:r>
          </a:p>
        </p:txBody>
      </p:sp>
      <p:sp>
        <p:nvSpPr>
          <p:cNvPr id="4" name="Slide Number Placeholder 3"/>
          <p:cNvSpPr>
            <a:spLocks noGrp="1"/>
          </p:cNvSpPr>
          <p:nvPr>
            <p:ph type="sldNum" sz="quarter" idx="10"/>
          </p:nvPr>
        </p:nvSpPr>
        <p:spPr/>
        <p:txBody>
          <a:bodyPr/>
          <a:lstStyle/>
          <a:p>
            <a:fld id="{8DCEA392-AF71-3A41-B63B-992AF44F081F}" type="slidenum">
              <a:rPr lang="en-US" smtClean="0"/>
              <a:t>22</a:t>
            </a:fld>
            <a:endParaRPr lang="en-US"/>
          </a:p>
        </p:txBody>
      </p:sp>
    </p:spTree>
    <p:extLst>
      <p:ext uri="{BB962C8B-B14F-4D97-AF65-F5344CB8AC3E}">
        <p14:creationId xmlns:p14="http://schemas.microsoft.com/office/powerpoint/2010/main" val="4057620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Multidrug resistance protein: General stress response protein, even though it has drug in the name. Responsible for detoxification. Sydney rock oysters demonstrated downregulation of this gene when exposed to OA and warming. Could affect larvae</a:t>
            </a:r>
          </a:p>
        </p:txBody>
      </p:sp>
      <p:sp>
        <p:nvSpPr>
          <p:cNvPr id="4" name="Slide Number Placeholder 3"/>
          <p:cNvSpPr>
            <a:spLocks noGrp="1"/>
          </p:cNvSpPr>
          <p:nvPr>
            <p:ph type="sldNum" sz="quarter" idx="10"/>
          </p:nvPr>
        </p:nvSpPr>
        <p:spPr/>
        <p:txBody>
          <a:bodyPr/>
          <a:lstStyle/>
          <a:p>
            <a:fld id="{8DCEA392-AF71-3A41-B63B-992AF44F081F}" type="slidenum">
              <a:rPr lang="en-US" smtClean="0"/>
              <a:t>23</a:t>
            </a:fld>
            <a:endParaRPr lang="en-US"/>
          </a:p>
        </p:txBody>
      </p:sp>
    </p:spTree>
    <p:extLst>
      <p:ext uri="{BB962C8B-B14F-4D97-AF65-F5344CB8AC3E}">
        <p14:creationId xmlns:p14="http://schemas.microsoft.com/office/powerpoint/2010/main" val="4282899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Protein </a:t>
            </a:r>
            <a:r>
              <a:rPr lang="en-US" dirty="0" err="1"/>
              <a:t>ubiquitinatino</a:t>
            </a:r>
            <a:r>
              <a:rPr lang="en-US" dirty="0"/>
              <a:t>: tagging proteins to be degraded. Previous studies where oysters have been exposed to experimental ocean acidification conditions have demonstrated changes to this pathway. For example, shotgun proteomic characterization of posterior gill lamellae from adult C. </a:t>
            </a:r>
            <a:r>
              <a:rPr lang="en-US" dirty="0" err="1"/>
              <a:t>gigas</a:t>
            </a:r>
            <a:r>
              <a:rPr lang="en-US" dirty="0"/>
              <a:t> exposed to high pCO2 revealed increased abundance of proteins involved in ubiquitination and preventing protein degradation (Timmins-Schiffman et al., 2014). Alterations to the protein ubiquitination pathway in bivalves have been documented in response to other environmental stressors, like temperature and pollution (Flores-Nunes et al., 2015; Hofmann and </a:t>
            </a:r>
            <a:r>
              <a:rPr lang="en-US" dirty="0" err="1"/>
              <a:t>Somero</a:t>
            </a:r>
            <a:r>
              <a:rPr lang="en-US" dirty="0"/>
              <a:t>, 1996).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Epigenetic regulation of these genes --&gt; affecting both adults and </a:t>
            </a:r>
            <a:r>
              <a:rPr lang="en-US" dirty="0" err="1"/>
              <a:t>larave</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24</a:t>
            </a:fld>
            <a:endParaRPr lang="en-US"/>
          </a:p>
        </p:txBody>
      </p:sp>
    </p:spTree>
    <p:extLst>
      <p:ext uri="{BB962C8B-B14F-4D97-AF65-F5344CB8AC3E}">
        <p14:creationId xmlns:p14="http://schemas.microsoft.com/office/powerpoint/2010/main" val="250901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Lipid metabolism: crucial for maternal provisioning. Changes in gene expression related to lipid metabolism may affect maternal resources that go into developing eggs </a:t>
            </a:r>
            <a:r>
              <a:rPr lang="en-US" dirty="0">
                <a:sym typeface="Wingdings" pitchFamily="2" charset="2"/>
              </a:rPr>
              <a:t> affect larvae</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25</a:t>
            </a:fld>
            <a:endParaRPr lang="en-US"/>
          </a:p>
        </p:txBody>
      </p:sp>
    </p:spTree>
    <p:extLst>
      <p:ext uri="{BB962C8B-B14F-4D97-AF65-F5344CB8AC3E}">
        <p14:creationId xmlns:p14="http://schemas.microsoft.com/office/powerpoint/2010/main" val="3835573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MethyL</a:t>
            </a:r>
            <a:r>
              <a:rPr lang="en-US" dirty="0"/>
              <a:t> CpG binding domain protein: proof of concept. OA is changing methylation regulatory processes</a:t>
            </a:r>
          </a:p>
        </p:txBody>
      </p:sp>
      <p:sp>
        <p:nvSpPr>
          <p:cNvPr id="4" name="Slide Number Placeholder 3"/>
          <p:cNvSpPr>
            <a:spLocks noGrp="1"/>
          </p:cNvSpPr>
          <p:nvPr>
            <p:ph type="sldNum" sz="quarter" idx="10"/>
          </p:nvPr>
        </p:nvSpPr>
        <p:spPr/>
        <p:txBody>
          <a:bodyPr/>
          <a:lstStyle/>
          <a:p>
            <a:fld id="{8DCEA392-AF71-3A41-B63B-992AF44F081F}" type="slidenum">
              <a:rPr lang="en-US" smtClean="0"/>
              <a:t>26</a:t>
            </a:fld>
            <a:endParaRPr lang="en-US"/>
          </a:p>
        </p:txBody>
      </p:sp>
    </p:spTree>
    <p:extLst>
      <p:ext uri="{BB962C8B-B14F-4D97-AF65-F5344CB8AC3E}">
        <p14:creationId xmlns:p14="http://schemas.microsoft.com/office/powerpoint/2010/main" val="3315572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study, which is one of the first to examine changes in DNA</a:t>
            </a:r>
            <a:r>
              <a:rPr lang="en-US" baseline="0" dirty="0"/>
              <a:t> methylation in molluscan reproductive tissue due to low pH in Pacific oysters, identified over 600 DML, primarily within genes. Variety of processes affected, including those previously identified as being part of the oyster OA response, some related to maternal provisioning, methylation and gene expression.</a:t>
            </a:r>
          </a:p>
          <a:p>
            <a:endParaRPr lang="en-US" baseline="0" dirty="0"/>
          </a:p>
          <a:p>
            <a:r>
              <a:rPr lang="en-US" baseline="0" dirty="0"/>
              <a:t>Understanding how parental environment will affect larval fitness is crucial </a:t>
            </a:r>
            <a:r>
              <a:rPr lang="en-US" baseline="0" dirty="0">
                <a:sym typeface="Wingdings" pitchFamily="2" charset="2"/>
              </a:rPr>
              <a:t> not just during active reproduction, but the time before that may be important too</a:t>
            </a:r>
            <a:r>
              <a:rPr lang="en-US" baseline="0" dirty="0"/>
              <a:t>. Growers need to know how </a:t>
            </a:r>
            <a:r>
              <a:rPr lang="en-US" baseline="0" dirty="0" err="1"/>
              <a:t>broodstock</a:t>
            </a:r>
            <a:r>
              <a:rPr lang="en-US" baseline="0" dirty="0"/>
              <a:t> experience can affect next year’s larvae, and resource managers can apply this understanding to natural populations. This research also provides a foundation for exploring avenues for organisms to acclimatize, and eventually adapt, to changing conditions.</a:t>
            </a:r>
          </a:p>
        </p:txBody>
      </p:sp>
      <p:sp>
        <p:nvSpPr>
          <p:cNvPr id="4" name="Slide Number Placeholder 3"/>
          <p:cNvSpPr>
            <a:spLocks noGrp="1"/>
          </p:cNvSpPr>
          <p:nvPr>
            <p:ph type="sldNum" sz="quarter" idx="10"/>
          </p:nvPr>
        </p:nvSpPr>
        <p:spPr/>
        <p:txBody>
          <a:bodyPr/>
          <a:lstStyle/>
          <a:p>
            <a:fld id="{8DCEA392-AF71-3A41-B63B-992AF44F081F}" type="slidenum">
              <a:rPr lang="en-US" smtClean="0"/>
              <a:t>27</a:t>
            </a:fld>
            <a:endParaRPr lang="en-US"/>
          </a:p>
        </p:txBody>
      </p:sp>
    </p:spTree>
    <p:extLst>
      <p:ext uri="{BB962C8B-B14F-4D97-AF65-F5344CB8AC3E}">
        <p14:creationId xmlns:p14="http://schemas.microsoft.com/office/powerpoint/2010/main" val="517726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next steps will be to examine epigenetic inheritance in larvae and determine how methylation plays a role in larval fitness. We conducted a similar experiment with Eastern oysters, and will look at DNA methylation in Eastern oyster gonad tissue and larvae as well for cross-species comparisons.</a:t>
            </a:r>
          </a:p>
        </p:txBody>
      </p:sp>
      <p:sp>
        <p:nvSpPr>
          <p:cNvPr id="4" name="Slide Number Placeholder 3"/>
          <p:cNvSpPr>
            <a:spLocks noGrp="1"/>
          </p:cNvSpPr>
          <p:nvPr>
            <p:ph type="sldNum" sz="quarter" idx="10"/>
          </p:nvPr>
        </p:nvSpPr>
        <p:spPr/>
        <p:txBody>
          <a:bodyPr/>
          <a:lstStyle/>
          <a:p>
            <a:fld id="{8DCEA392-AF71-3A41-B63B-992AF44F081F}" type="slidenum">
              <a:rPr lang="en-US" smtClean="0"/>
              <a:t>28</a:t>
            </a:fld>
            <a:endParaRPr lang="en-US"/>
          </a:p>
        </p:txBody>
      </p:sp>
    </p:spTree>
    <p:extLst>
      <p:ext uri="{BB962C8B-B14F-4D97-AF65-F5344CB8AC3E}">
        <p14:creationId xmlns:p14="http://schemas.microsoft.com/office/powerpoint/2010/main" val="3888308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A0346-4096-5140-9F7C-0BBC3F9E6D6B}" type="slidenum">
              <a:rPr lang="en-US" smtClean="0"/>
              <a:t>29</a:t>
            </a:fld>
            <a:endParaRPr lang="en-US" dirty="0"/>
          </a:p>
        </p:txBody>
      </p:sp>
    </p:spTree>
    <p:extLst>
      <p:ext uri="{BB962C8B-B14F-4D97-AF65-F5344CB8AC3E}">
        <p14:creationId xmlns:p14="http://schemas.microsoft.com/office/powerpoint/2010/main" val="14245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a:t>
            </a:r>
            <a:r>
              <a:rPr lang="en-US" baseline="0" dirty="0"/>
              <a:t> parental exposure to low pH or high pCO2 can lead to positive carryover effects. When adult Sydney rock oysters were exposed to high pCO2 conditions, resulting larvae were faster growing in the same pCO2 conditions than larvae from parents without that prior exposure (Parker et al. 2012, 2015, 2017).</a:t>
            </a:r>
          </a:p>
        </p:txBody>
      </p:sp>
      <p:sp>
        <p:nvSpPr>
          <p:cNvPr id="4" name="Slide Number Placeholder 3"/>
          <p:cNvSpPr>
            <a:spLocks noGrp="1"/>
          </p:cNvSpPr>
          <p:nvPr>
            <p:ph type="sldNum" sz="quarter" idx="10"/>
          </p:nvPr>
        </p:nvSpPr>
        <p:spPr/>
        <p:txBody>
          <a:bodyPr/>
          <a:lstStyle/>
          <a:p>
            <a:fld id="{8DCEA392-AF71-3A41-B63B-992AF44F081F}" type="slidenum">
              <a:rPr lang="en-US" smtClean="0"/>
              <a:t>3</a:t>
            </a:fld>
            <a:endParaRPr lang="en-US"/>
          </a:p>
        </p:txBody>
      </p:sp>
    </p:spTree>
    <p:extLst>
      <p:ext uri="{BB962C8B-B14F-4D97-AF65-F5344CB8AC3E}">
        <p14:creationId xmlns:p14="http://schemas.microsoft.com/office/powerpoint/2010/main" val="2474897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A0346-4096-5140-9F7C-0BBC3F9E6D6B}" type="slidenum">
              <a:rPr lang="en-US" smtClean="0"/>
              <a:t>30</a:t>
            </a:fld>
            <a:endParaRPr lang="en-US" dirty="0"/>
          </a:p>
        </p:txBody>
      </p:sp>
    </p:spTree>
    <p:extLst>
      <p:ext uri="{BB962C8B-B14F-4D97-AF65-F5344CB8AC3E}">
        <p14:creationId xmlns:p14="http://schemas.microsoft.com/office/powerpoint/2010/main" val="1506720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DML concentrated in genes </a:t>
            </a:r>
            <a:r>
              <a:rPr lang="en-US" dirty="0">
                <a:sym typeface="Wingdings" pitchFamily="2" charset="2"/>
              </a:rPr>
              <a:t> e</a:t>
            </a:r>
            <a:r>
              <a:rPr lang="en-US" dirty="0"/>
              <a:t>vidence that DML affects gene activity</a:t>
            </a:r>
          </a:p>
        </p:txBody>
      </p:sp>
      <p:sp>
        <p:nvSpPr>
          <p:cNvPr id="4" name="Slide Number Placeholder 3"/>
          <p:cNvSpPr>
            <a:spLocks noGrp="1"/>
          </p:cNvSpPr>
          <p:nvPr>
            <p:ph type="sldNum" sz="quarter" idx="10"/>
          </p:nvPr>
        </p:nvSpPr>
        <p:spPr/>
        <p:txBody>
          <a:bodyPr/>
          <a:lstStyle/>
          <a:p>
            <a:fld id="{C32A0346-4096-5140-9F7C-0BBC3F9E6D6B}" type="slidenum">
              <a:rPr lang="en-US" smtClean="0"/>
              <a:t>31</a:t>
            </a:fld>
            <a:endParaRPr lang="en-US" dirty="0"/>
          </a:p>
        </p:txBody>
      </p:sp>
    </p:spTree>
    <p:extLst>
      <p:ext uri="{BB962C8B-B14F-4D97-AF65-F5344CB8AC3E}">
        <p14:creationId xmlns:p14="http://schemas.microsoft.com/office/powerpoint/2010/main" val="590559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 itself is interesting because it shows us that there isn’t a specific biological process that’s affected when considering methylation responses to OA.</a:t>
            </a:r>
          </a:p>
        </p:txBody>
      </p:sp>
      <p:sp>
        <p:nvSpPr>
          <p:cNvPr id="4" name="Slide Number Placeholder 3"/>
          <p:cNvSpPr>
            <a:spLocks noGrp="1"/>
          </p:cNvSpPr>
          <p:nvPr>
            <p:ph type="sldNum" sz="quarter" idx="10"/>
          </p:nvPr>
        </p:nvSpPr>
        <p:spPr/>
        <p:txBody>
          <a:bodyPr/>
          <a:lstStyle/>
          <a:p>
            <a:fld id="{8DCEA392-AF71-3A41-B63B-992AF44F081F}" type="slidenum">
              <a:rPr lang="en-US" smtClean="0"/>
              <a:t>32</a:t>
            </a:fld>
            <a:endParaRPr lang="en-US"/>
          </a:p>
        </p:txBody>
      </p:sp>
    </p:spTree>
    <p:extLst>
      <p:ext uri="{BB962C8B-B14F-4D97-AF65-F5344CB8AC3E}">
        <p14:creationId xmlns:p14="http://schemas.microsoft.com/office/powerpoint/2010/main" val="436177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33</a:t>
            </a:fld>
            <a:endParaRPr lang="en-US"/>
          </a:p>
        </p:txBody>
      </p:sp>
    </p:spTree>
    <p:extLst>
      <p:ext uri="{BB962C8B-B14F-4D97-AF65-F5344CB8AC3E}">
        <p14:creationId xmlns:p14="http://schemas.microsoft.com/office/powerpoint/2010/main" val="427643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Harmful parental exposure leads to negative carryover effects. </a:t>
            </a:r>
            <a:r>
              <a:rPr lang="en-US" sz="1200" b="0" i="0" u="none" strike="noStrike" kern="1200" dirty="0">
                <a:solidFill>
                  <a:schemeClr val="tx1"/>
                </a:solidFill>
                <a:effectLst/>
                <a:latin typeface="+mn-lt"/>
                <a:ea typeface="+mn-ea"/>
                <a:cs typeface="+mn-cs"/>
              </a:rPr>
              <a:t>Larvae from adult Atlantic hard clams (</a:t>
            </a:r>
            <a:r>
              <a:rPr lang="en-US" sz="1200" b="0" i="1" u="none" strike="noStrike" kern="1200" dirty="0" err="1">
                <a:solidFill>
                  <a:schemeClr val="tx1"/>
                </a:solidFill>
                <a:effectLst/>
                <a:latin typeface="+mn-lt"/>
                <a:ea typeface="+mn-ea"/>
                <a:cs typeface="+mn-cs"/>
              </a:rPr>
              <a:t>Mercenaria</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mercenaria</a:t>
            </a:r>
            <a:r>
              <a:rPr lang="en-US" sz="1200" b="0" i="0" u="none" strike="noStrike" kern="1200" dirty="0">
                <a:solidFill>
                  <a:schemeClr val="tx1"/>
                </a:solidFill>
                <a:effectLst/>
                <a:latin typeface="+mn-lt"/>
                <a:ea typeface="+mn-ea"/>
                <a:cs typeface="+mn-cs"/>
              </a:rPr>
              <a:t>) and bay scallops (</a:t>
            </a:r>
            <a:r>
              <a:rPr lang="en-US" sz="1200" b="0" i="1" u="none" strike="noStrike" kern="1200" dirty="0" err="1">
                <a:solidFill>
                  <a:schemeClr val="tx1"/>
                </a:solidFill>
                <a:effectLst/>
                <a:latin typeface="+mn-lt"/>
                <a:ea typeface="+mn-ea"/>
                <a:cs typeface="+mn-cs"/>
              </a:rPr>
              <a:t>Argopecten</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irradians</a:t>
            </a:r>
            <a:r>
              <a:rPr lang="en-US" sz="1200" b="0" i="0" u="none" strike="noStrike" kern="1200" dirty="0">
                <a:solidFill>
                  <a:schemeClr val="tx1"/>
                </a:solidFill>
                <a:effectLst/>
                <a:latin typeface="+mn-lt"/>
                <a:ea typeface="+mn-ea"/>
                <a:cs typeface="+mn-cs"/>
              </a:rPr>
              <a:t>) developed slower when parents were reproductively conditioned in low pH conditions (</a:t>
            </a:r>
            <a:r>
              <a:rPr lang="en-US" sz="1200" b="0" i="0" u="none" strike="noStrike" kern="1200" dirty="0" err="1">
                <a:solidFill>
                  <a:schemeClr val="tx1"/>
                </a:solidFill>
                <a:effectLst/>
                <a:latin typeface="+mn-lt"/>
                <a:ea typeface="+mn-ea"/>
                <a:cs typeface="+mn-cs"/>
              </a:rPr>
              <a:t>pH</a:t>
            </a:r>
            <a:r>
              <a:rPr lang="en-US" sz="1200" b="0" i="0" u="none" strike="noStrike" kern="1200" baseline="-25000" dirty="0" err="1">
                <a:solidFill>
                  <a:schemeClr val="tx1"/>
                </a:solidFill>
                <a:effectLst/>
                <a:latin typeface="+mn-lt"/>
                <a:ea typeface="+mn-ea"/>
                <a:cs typeface="+mn-cs"/>
              </a:rPr>
              <a:t>T</a:t>
            </a:r>
            <a:r>
              <a:rPr lang="en-US" sz="1200" b="0" i="0" u="none" strike="noStrike" kern="1200" dirty="0">
                <a:solidFill>
                  <a:schemeClr val="tx1"/>
                </a:solidFill>
                <a:effectLst/>
                <a:latin typeface="+mn-lt"/>
                <a:ea typeface="+mn-ea"/>
                <a:cs typeface="+mn-cs"/>
              </a:rPr>
              <a:t> = 7.4) </a:t>
            </a:r>
            <a:r>
              <a:rPr lang="en-US" sz="1200" b="0" i="0" u="none" strike="noStrike" kern="1200" dirty="0">
                <a:solidFill>
                  <a:schemeClr val="tx1"/>
                </a:solidFill>
                <a:effectLst/>
                <a:latin typeface="+mn-lt"/>
                <a:ea typeface="+mn-ea"/>
                <a:cs typeface="+mn-cs"/>
                <a:hlinkClick r:id="rId3"/>
              </a:rPr>
              <a:t>(Griffith and Gobler 2017)</a:t>
            </a:r>
            <a:r>
              <a:rPr lang="en-US" sz="1200" b="0" i="0" u="none" strike="noStrike" kern="1200" dirty="0">
                <a:solidFill>
                  <a:schemeClr val="tx1"/>
                </a:solidFill>
                <a:effectLst/>
                <a:latin typeface="+mn-lt"/>
                <a:ea typeface="+mn-ea"/>
                <a:cs typeface="+mn-cs"/>
              </a:rPr>
              <a:t>. What happens when there’s a gap between adult exposure and spawning?</a:t>
            </a:r>
            <a:endParaRPr lang="en-US" baseline="0" dirty="0"/>
          </a:p>
        </p:txBody>
      </p:sp>
      <p:sp>
        <p:nvSpPr>
          <p:cNvPr id="4" name="Slide Number Placeholder 3"/>
          <p:cNvSpPr>
            <a:spLocks noGrp="1"/>
          </p:cNvSpPr>
          <p:nvPr>
            <p:ph type="sldNum" sz="quarter" idx="10"/>
          </p:nvPr>
        </p:nvSpPr>
        <p:spPr/>
        <p:txBody>
          <a:bodyPr/>
          <a:lstStyle/>
          <a:p>
            <a:fld id="{8DCEA392-AF71-3A41-B63B-992AF44F081F}" type="slidenum">
              <a:rPr lang="en-US" smtClean="0"/>
              <a:t>4</a:t>
            </a:fld>
            <a:endParaRPr lang="en-US"/>
          </a:p>
        </p:txBody>
      </p:sp>
    </p:spTree>
    <p:extLst>
      <p:ext uri="{BB962C8B-B14F-4D97-AF65-F5344CB8AC3E}">
        <p14:creationId xmlns:p14="http://schemas.microsoft.com/office/powerpoint/2010/main" val="106113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150 sib adult Pacific oysters to pH; The reason</a:t>
            </a:r>
            <a:r>
              <a:rPr lang="en-US" baseline="0" dirty="0"/>
              <a:t> why we wanted to know about exposure before maturity is because in the wild or in the hatchery, </a:t>
            </a:r>
            <a:r>
              <a:rPr lang="en-US" baseline="0" dirty="0" err="1"/>
              <a:t>broodstock</a:t>
            </a:r>
            <a:r>
              <a:rPr lang="en-US" baseline="0" dirty="0"/>
              <a:t> and larvae can experience different conditions. We wanted to know if a long-removed stressor can still result in carryover effects.</a:t>
            </a:r>
            <a:endParaRPr lang="en-US" dirty="0"/>
          </a:p>
          <a:p>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5</a:t>
            </a:fld>
            <a:endParaRPr lang="en-US"/>
          </a:p>
        </p:txBody>
      </p:sp>
    </p:spTree>
    <p:extLst>
      <p:ext uri="{BB962C8B-B14F-4D97-AF65-F5344CB8AC3E}">
        <p14:creationId xmlns:p14="http://schemas.microsoft.com/office/powerpoint/2010/main" val="297363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Months after our initial</a:t>
            </a:r>
            <a:r>
              <a:rPr lang="en-US" baseline="0" dirty="0"/>
              <a:t> pH exposure ended, we’re seeing a MATERNAL EFFECT ON LARVAL ABUNDANCE</a:t>
            </a:r>
          </a:p>
          <a:p>
            <a:r>
              <a:rPr lang="en-US" baseline="0" dirty="0"/>
              <a:t>Return to ambient conditions + lag time before carryover effect was seen suggests epigenetic memory.</a:t>
            </a:r>
            <a:endParaRPr lang="en-US" dirty="0"/>
          </a:p>
        </p:txBody>
      </p:sp>
      <p:sp>
        <p:nvSpPr>
          <p:cNvPr id="4" name="Slide Number Placeholder 3"/>
          <p:cNvSpPr>
            <a:spLocks noGrp="1"/>
          </p:cNvSpPr>
          <p:nvPr>
            <p:ph type="sldNum" sz="quarter" idx="10"/>
          </p:nvPr>
        </p:nvSpPr>
        <p:spPr/>
        <p:txBody>
          <a:bodyPr/>
          <a:lstStyle/>
          <a:p>
            <a:fld id="{C32A0346-4096-5140-9F7C-0BBC3F9E6D6B}" type="slidenum">
              <a:rPr lang="en-US" smtClean="0"/>
              <a:t>6</a:t>
            </a:fld>
            <a:endParaRPr lang="en-US" dirty="0"/>
          </a:p>
        </p:txBody>
      </p:sp>
    </p:spTree>
    <p:extLst>
      <p:ext uri="{BB962C8B-B14F-4D97-AF65-F5344CB8AC3E}">
        <p14:creationId xmlns:p14="http://schemas.microsoft.com/office/powerpoint/2010/main" val="975607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a:t>
            </a:r>
            <a:r>
              <a:rPr lang="en-US" baseline="0" dirty="0"/>
              <a:t> studies have demonstrated that changes in the environment can affect the epigenome, or change gene regulation without altering the DNA sequence itself. One way that happens is through DNA methylation, or the addition of a methyl group onto the cytosine base of DNA.</a:t>
            </a:r>
          </a:p>
        </p:txBody>
      </p:sp>
      <p:sp>
        <p:nvSpPr>
          <p:cNvPr id="4" name="Slide Number Placeholder 3"/>
          <p:cNvSpPr>
            <a:spLocks noGrp="1"/>
          </p:cNvSpPr>
          <p:nvPr>
            <p:ph type="sldNum" sz="quarter" idx="10"/>
          </p:nvPr>
        </p:nvSpPr>
        <p:spPr/>
        <p:txBody>
          <a:bodyPr/>
          <a:lstStyle/>
          <a:p>
            <a:fld id="{8DCEA392-AF71-3A41-B63B-992AF44F081F}" type="slidenum">
              <a:rPr lang="en-US" smtClean="0"/>
              <a:t>7</a:t>
            </a:fld>
            <a:endParaRPr lang="en-US"/>
          </a:p>
        </p:txBody>
      </p:sp>
    </p:spTree>
    <p:extLst>
      <p:ext uri="{BB962C8B-B14F-4D97-AF65-F5344CB8AC3E}">
        <p14:creationId xmlns:p14="http://schemas.microsoft.com/office/powerpoint/2010/main" val="2215967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example, coral species exposed to high pCO2 conditions exhibited differences in DNA methylation, which could then be related to changes in their physiology.</a:t>
            </a:r>
          </a:p>
        </p:txBody>
      </p:sp>
      <p:sp>
        <p:nvSpPr>
          <p:cNvPr id="4" name="Slide Number Placeholder 3"/>
          <p:cNvSpPr>
            <a:spLocks noGrp="1"/>
          </p:cNvSpPr>
          <p:nvPr>
            <p:ph type="sldNum" sz="quarter" idx="10"/>
          </p:nvPr>
        </p:nvSpPr>
        <p:spPr/>
        <p:txBody>
          <a:bodyPr/>
          <a:lstStyle/>
          <a:p>
            <a:fld id="{8DCEA392-AF71-3A41-B63B-992AF44F081F}" type="slidenum">
              <a:rPr lang="en-US" smtClean="0"/>
              <a:t>8</a:t>
            </a:fld>
            <a:endParaRPr lang="en-US"/>
          </a:p>
        </p:txBody>
      </p:sp>
    </p:spTree>
    <p:extLst>
      <p:ext uri="{BB962C8B-B14F-4D97-AF65-F5344CB8AC3E}">
        <p14:creationId xmlns:p14="http://schemas.microsoft.com/office/powerpoint/2010/main" val="234856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observed differential methylation in Eastern oyster reproductive tissue in response to high pCO2 conditions.</a:t>
            </a:r>
            <a:endParaRPr lang="en-US" baseline="0" dirty="0"/>
          </a:p>
        </p:txBody>
      </p:sp>
      <p:sp>
        <p:nvSpPr>
          <p:cNvPr id="4" name="Slide Number Placeholder 3"/>
          <p:cNvSpPr>
            <a:spLocks noGrp="1"/>
          </p:cNvSpPr>
          <p:nvPr>
            <p:ph type="sldNum" sz="quarter" idx="10"/>
          </p:nvPr>
        </p:nvSpPr>
        <p:spPr/>
        <p:txBody>
          <a:bodyPr/>
          <a:lstStyle/>
          <a:p>
            <a:fld id="{8DCEA392-AF71-3A41-B63B-992AF44F081F}" type="slidenum">
              <a:rPr lang="en-US" smtClean="0"/>
              <a:t>9</a:t>
            </a:fld>
            <a:endParaRPr lang="en-US"/>
          </a:p>
        </p:txBody>
      </p:sp>
    </p:spTree>
    <p:extLst>
      <p:ext uri="{BB962C8B-B14F-4D97-AF65-F5344CB8AC3E}">
        <p14:creationId xmlns:p14="http://schemas.microsoft.com/office/powerpoint/2010/main" val="10852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5CB891-59C3-EA42-A8E0-EF48FB24ADB7}" type="datetimeFigureOut">
              <a:rPr lang="en-US" smtClean="0"/>
              <a:t>10/31/19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C657E-4641-424C-8658-BA25258ADE6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CB891-59C3-EA42-A8E0-EF48FB24ADB7}" type="datetimeFigureOut">
              <a:rPr lang="en-US" smtClean="0"/>
              <a:t>10/31/19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C657E-4641-424C-8658-BA25258ADE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CB891-59C3-EA42-A8E0-EF48FB24ADB7}" type="datetimeFigureOut">
              <a:rPr lang="en-US" smtClean="0"/>
              <a:t>10/31/19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C657E-4641-424C-8658-BA25258ADE6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CB891-59C3-EA42-A8E0-EF48FB24ADB7}" type="datetimeFigureOut">
              <a:rPr lang="en-US" smtClean="0"/>
              <a:t>10/31/19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C657E-4641-424C-8658-BA25258ADE6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CB891-59C3-EA42-A8E0-EF48FB24ADB7}" type="datetimeFigureOut">
              <a:rPr lang="en-US" smtClean="0"/>
              <a:t>10/31/19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C657E-4641-424C-8658-BA25258ADE6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5CB891-59C3-EA42-A8E0-EF48FB24ADB7}" type="datetimeFigureOut">
              <a:rPr lang="en-US" smtClean="0"/>
              <a:t>10/31/19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C657E-4641-424C-8658-BA25258ADE6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5CB891-59C3-EA42-A8E0-EF48FB24ADB7}" type="datetimeFigureOut">
              <a:rPr lang="en-US" smtClean="0"/>
              <a:t>10/31/19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9C657E-4641-424C-8658-BA25258ADE6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5CB891-59C3-EA42-A8E0-EF48FB24ADB7}" type="datetimeFigureOut">
              <a:rPr lang="en-US" smtClean="0"/>
              <a:t>10/31/19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9C657E-4641-424C-8658-BA25258ADE6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CB891-59C3-EA42-A8E0-EF48FB24ADB7}" type="datetimeFigureOut">
              <a:rPr lang="en-US" smtClean="0"/>
              <a:t>10/31/19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9C657E-4641-424C-8658-BA25258ADE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5CB891-59C3-EA42-A8E0-EF48FB24ADB7}" type="datetimeFigureOut">
              <a:rPr lang="en-US" smtClean="0"/>
              <a:t>10/31/19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C657E-4641-424C-8658-BA25258ADE6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5CB891-59C3-EA42-A8E0-EF48FB24ADB7}" type="datetimeFigureOut">
              <a:rPr lang="en-US" smtClean="0"/>
              <a:t>10/31/19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C657E-4641-424C-8658-BA25258ADE6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CB891-59C3-EA42-A8E0-EF48FB24ADB7}" type="datetimeFigureOut">
              <a:rPr lang="en-US" smtClean="0"/>
              <a:t>10/31/19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C657E-4641-424C-8658-BA25258ADE6F}" type="slidenum">
              <a:rPr lang="en-US" smtClean="0"/>
              <a:t>‹#›</a:t>
            </a:fld>
            <a:endParaRPr lang="en-US" dirty="0"/>
          </a:p>
        </p:txBody>
      </p:sp>
    </p:spTree>
    <p:extLst>
      <p:ext uri="{BB962C8B-B14F-4D97-AF65-F5344CB8AC3E}">
        <p14:creationId xmlns:p14="http://schemas.microsoft.com/office/powerpoint/2010/main" val="12866922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0632077" cy="6872288"/>
          </a:xfrm>
          <a:prstGeom prst="rect">
            <a:avLst/>
          </a:prstGeom>
        </p:spPr>
      </p:pic>
      <p:sp>
        <p:nvSpPr>
          <p:cNvPr id="3" name="Rectangle 2"/>
          <p:cNvSpPr/>
          <p:nvPr/>
        </p:nvSpPr>
        <p:spPr>
          <a:xfrm>
            <a:off x="1681843" y="2253343"/>
            <a:ext cx="10510158" cy="3347362"/>
          </a:xfrm>
          <a:prstGeom prst="rect">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1959430" y="2528886"/>
            <a:ext cx="10232572" cy="3071819"/>
            <a:chOff x="2857500" y="2600326"/>
            <a:chExt cx="9334501" cy="2780107"/>
          </a:xfrm>
        </p:grpSpPr>
        <p:sp>
          <p:nvSpPr>
            <p:cNvPr id="5" name="Title 1"/>
            <p:cNvSpPr txBox="1">
              <a:spLocks/>
            </p:cNvSpPr>
            <p:nvPr/>
          </p:nvSpPr>
          <p:spPr>
            <a:xfrm>
              <a:off x="2857501" y="2600326"/>
              <a:ext cx="9334500" cy="15368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latin typeface="Helvetica Neue Medium" charset="0"/>
                  <a:ea typeface="Helvetica Neue Medium" charset="0"/>
                  <a:cs typeface="Helvetica Neue Medium" charset="0"/>
                </a:rPr>
                <a:t>Influence of Ocean Acidification on Pacific oyster (</a:t>
              </a:r>
              <a:r>
                <a:rPr lang="en-US" sz="4800" i="1" dirty="0">
                  <a:solidFill>
                    <a:schemeClr val="bg1"/>
                  </a:solidFill>
                  <a:latin typeface="Helvetica Neue Medium" charset="0"/>
                  <a:ea typeface="Helvetica Neue Medium" charset="0"/>
                  <a:cs typeface="Helvetica Neue Medium" charset="0"/>
                </a:rPr>
                <a:t>Crassostrea </a:t>
              </a:r>
              <a:r>
                <a:rPr lang="en-US" sz="4800" i="1" dirty="0" err="1">
                  <a:solidFill>
                    <a:schemeClr val="bg1"/>
                  </a:solidFill>
                  <a:latin typeface="Helvetica Neue Medium" charset="0"/>
                  <a:ea typeface="Helvetica Neue Medium" charset="0"/>
                  <a:cs typeface="Helvetica Neue Medium" charset="0"/>
                </a:rPr>
                <a:t>gigas</a:t>
              </a:r>
              <a:r>
                <a:rPr lang="en-US" sz="4800" dirty="0">
                  <a:solidFill>
                    <a:schemeClr val="bg1"/>
                  </a:solidFill>
                  <a:latin typeface="Helvetica Neue Medium" charset="0"/>
                  <a:ea typeface="Helvetica Neue Medium" charset="0"/>
                  <a:cs typeface="Helvetica Neue Medium" charset="0"/>
                </a:rPr>
                <a:t>) DNA Methylation</a:t>
              </a:r>
            </a:p>
          </p:txBody>
        </p:sp>
        <p:grpSp>
          <p:nvGrpSpPr>
            <p:cNvPr id="11" name="Group 10"/>
            <p:cNvGrpSpPr/>
            <p:nvPr/>
          </p:nvGrpSpPr>
          <p:grpSpPr>
            <a:xfrm>
              <a:off x="2857500" y="4255397"/>
              <a:ext cx="9334500" cy="1125036"/>
              <a:chOff x="2857500" y="4169669"/>
              <a:chExt cx="9334500" cy="1125036"/>
            </a:xfrm>
          </p:grpSpPr>
          <p:sp>
            <p:nvSpPr>
              <p:cNvPr id="6" name="Subtitle 2"/>
              <p:cNvSpPr txBox="1">
                <a:spLocks/>
              </p:cNvSpPr>
              <p:nvPr/>
            </p:nvSpPr>
            <p:spPr>
              <a:xfrm>
                <a:off x="2857500" y="4169669"/>
                <a:ext cx="9334500" cy="427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3000" dirty="0">
                    <a:solidFill>
                      <a:schemeClr val="bg1"/>
                    </a:solidFill>
                    <a:latin typeface="Helvetica Neue" charset="0"/>
                    <a:ea typeface="Helvetica Neue" charset="0"/>
                    <a:cs typeface="Helvetica Neue" charset="0"/>
                  </a:rPr>
                  <a:t>Yaamini R. Venkataraman</a:t>
                </a:r>
              </a:p>
            </p:txBody>
          </p:sp>
          <p:sp>
            <p:nvSpPr>
              <p:cNvPr id="9" name="Rectangle 8"/>
              <p:cNvSpPr/>
              <p:nvPr/>
            </p:nvSpPr>
            <p:spPr>
              <a:xfrm>
                <a:off x="2886076" y="4586819"/>
                <a:ext cx="9305924" cy="707886"/>
              </a:xfrm>
              <a:prstGeom prst="rect">
                <a:avLst/>
              </a:prstGeom>
            </p:spPr>
            <p:txBody>
              <a:bodyPr wrap="square">
                <a:spAutoFit/>
              </a:bodyPr>
              <a:lstStyle/>
              <a:p>
                <a:r>
                  <a:rPr lang="en-US" sz="2000" dirty="0">
                    <a:solidFill>
                      <a:schemeClr val="bg1"/>
                    </a:solidFill>
                    <a:latin typeface="Helvetica Neue Light" charset="0"/>
                    <a:ea typeface="Helvetica Neue Light" charset="0"/>
                    <a:cs typeface="Helvetica Neue Light" charset="0"/>
                  </a:rPr>
                  <a:t>University of Washington, Seattle                                                                                                                 </a:t>
                </a:r>
              </a:p>
              <a:p>
                <a:r>
                  <a:rPr lang="en-US" sz="2000" dirty="0">
                    <a:solidFill>
                      <a:schemeClr val="bg1"/>
                    </a:solidFill>
                    <a:latin typeface="Helvetica Neue Light" charset="0"/>
                    <a:ea typeface="Helvetica Neue Light" charset="0"/>
                    <a:cs typeface="Helvetica Neue Light" charset="0"/>
                  </a:rPr>
                  <a:t>      @YaaminiV</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274" y="4885726"/>
                <a:ext cx="380152" cy="321290"/>
              </a:xfrm>
              <a:prstGeom prst="rect">
                <a:avLst/>
              </a:prstGeom>
              <a:noFill/>
              <a:ln>
                <a:noFill/>
              </a:ln>
              <a:effectLst>
                <a:outerShdw blurRad="50800" dist="76201" dir="2700000" sx="87000" sy="87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6772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0632077" cy="6872288"/>
          </a:xfrm>
          <a:prstGeom prst="rect">
            <a:avLst/>
          </a:prstGeom>
        </p:spPr>
      </p:pic>
      <p:sp>
        <p:nvSpPr>
          <p:cNvPr id="3" name="Rectangle 2"/>
          <p:cNvSpPr/>
          <p:nvPr/>
        </p:nvSpPr>
        <p:spPr>
          <a:xfrm>
            <a:off x="1485900" y="1416423"/>
            <a:ext cx="10706101" cy="4410636"/>
          </a:xfrm>
          <a:prstGeom prst="rect">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779813" y="1882465"/>
            <a:ext cx="10412187" cy="34785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latin typeface="Helvetica Neue Medium" charset="0"/>
                <a:ea typeface="Helvetica Neue Medium" charset="0"/>
                <a:cs typeface="Helvetica Neue Medium" charset="0"/>
              </a:rPr>
              <a:t>Does ocean acidification alter the Pacific oyster epigenome?</a:t>
            </a:r>
          </a:p>
          <a:p>
            <a:endParaRPr lang="en-US" sz="4800" dirty="0">
              <a:solidFill>
                <a:schemeClr val="bg1"/>
              </a:solidFill>
              <a:latin typeface="Helvetica Neue Medium" charset="0"/>
              <a:ea typeface="Helvetica Neue Medium" charset="0"/>
              <a:cs typeface="Helvetica Neue Medium" charset="0"/>
            </a:endParaRPr>
          </a:p>
          <a:p>
            <a:endParaRPr lang="en-US" sz="4800" dirty="0">
              <a:solidFill>
                <a:schemeClr val="bg1"/>
              </a:solidFill>
              <a:latin typeface="Helvetica Neue Medium" charset="0"/>
              <a:ea typeface="Helvetica Neue Medium" charset="0"/>
              <a:cs typeface="Helvetica Neue Medium" charset="0"/>
            </a:endParaRPr>
          </a:p>
          <a:p>
            <a:endParaRPr lang="en-US" sz="4800" dirty="0">
              <a:solidFill>
                <a:schemeClr val="bg1"/>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22327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0632077" cy="6872288"/>
          </a:xfrm>
          <a:prstGeom prst="rect">
            <a:avLst/>
          </a:prstGeom>
        </p:spPr>
      </p:pic>
      <p:sp>
        <p:nvSpPr>
          <p:cNvPr id="3" name="Rectangle 2"/>
          <p:cNvSpPr/>
          <p:nvPr/>
        </p:nvSpPr>
        <p:spPr>
          <a:xfrm>
            <a:off x="1485900" y="1416423"/>
            <a:ext cx="10706101" cy="4410636"/>
          </a:xfrm>
          <a:prstGeom prst="rect">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779813" y="1882465"/>
            <a:ext cx="10412187" cy="34785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latin typeface="Helvetica Neue Medium" charset="0"/>
                <a:ea typeface="Helvetica Neue Medium" charset="0"/>
                <a:cs typeface="Helvetica Neue Medium" charset="0"/>
              </a:rPr>
              <a:t>Does ocean acidification alter the Pacific oyster epigenome?</a:t>
            </a:r>
          </a:p>
          <a:p>
            <a:endParaRPr lang="en-US" sz="4800" dirty="0">
              <a:solidFill>
                <a:schemeClr val="bg1"/>
              </a:solidFill>
              <a:latin typeface="Helvetica Neue Medium" charset="0"/>
              <a:ea typeface="Helvetica Neue Medium" charset="0"/>
              <a:cs typeface="Helvetica Neue Medium" charset="0"/>
            </a:endParaRPr>
          </a:p>
          <a:p>
            <a:r>
              <a:rPr lang="en-US" sz="4800" dirty="0">
                <a:solidFill>
                  <a:schemeClr val="bg1"/>
                </a:solidFill>
                <a:latin typeface="Helvetica Neue Medium" charset="0"/>
                <a:ea typeface="Helvetica Neue Medium" charset="0"/>
                <a:cs typeface="Helvetica Neue Medium" charset="0"/>
              </a:rPr>
              <a:t>How could methylation affect potential phenotypes?</a:t>
            </a:r>
          </a:p>
        </p:txBody>
      </p:sp>
    </p:spTree>
    <p:extLst>
      <p:ext uri="{BB962C8B-B14F-4D97-AF65-F5344CB8AC3E}">
        <p14:creationId xmlns:p14="http://schemas.microsoft.com/office/powerpoint/2010/main" val="20292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0632077" cy="6872288"/>
          </a:xfrm>
          <a:prstGeom prst="rect">
            <a:avLst/>
          </a:prstGeom>
        </p:spPr>
      </p:pic>
      <p:sp>
        <p:nvSpPr>
          <p:cNvPr id="3" name="Rectangle 2"/>
          <p:cNvSpPr/>
          <p:nvPr/>
        </p:nvSpPr>
        <p:spPr>
          <a:xfrm>
            <a:off x="1485900" y="1416423"/>
            <a:ext cx="10706101" cy="4410636"/>
          </a:xfrm>
          <a:prstGeom prst="rect">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779813" y="1882465"/>
            <a:ext cx="10412187" cy="34785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latin typeface="Helvetica Neue Medium" charset="0"/>
                <a:ea typeface="Helvetica Neue Medium" charset="0"/>
                <a:cs typeface="Helvetica Neue Medium" charset="0"/>
              </a:rPr>
              <a:t>Does ocean acidification alter the Pacific oyster epigenome?</a:t>
            </a:r>
          </a:p>
          <a:p>
            <a:endParaRPr lang="en-US" sz="4800" dirty="0">
              <a:solidFill>
                <a:schemeClr val="bg1"/>
              </a:solidFill>
              <a:latin typeface="Helvetica Neue Medium" charset="0"/>
              <a:ea typeface="Helvetica Neue Medium" charset="0"/>
              <a:cs typeface="Helvetica Neue Medium" charset="0"/>
            </a:endParaRPr>
          </a:p>
          <a:p>
            <a:r>
              <a:rPr lang="en-US" sz="4800" dirty="0">
                <a:solidFill>
                  <a:schemeClr val="bg2">
                    <a:lumMod val="50000"/>
                  </a:schemeClr>
                </a:solidFill>
                <a:latin typeface="Helvetica Neue Medium" charset="0"/>
                <a:ea typeface="Helvetica Neue Medium" charset="0"/>
                <a:cs typeface="Helvetica Neue Medium" charset="0"/>
              </a:rPr>
              <a:t>How could methylation affect potential phenotypes?</a:t>
            </a:r>
          </a:p>
        </p:txBody>
      </p:sp>
    </p:spTree>
    <p:extLst>
      <p:ext uri="{BB962C8B-B14F-4D97-AF65-F5344CB8AC3E}">
        <p14:creationId xmlns:p14="http://schemas.microsoft.com/office/powerpoint/2010/main" val="287314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8601"/>
            <a:ext cx="12192000" cy="769441"/>
          </a:xfrm>
          <a:prstGeom prst="rect">
            <a:avLst/>
          </a:prstGeom>
          <a:noFill/>
        </p:spPr>
        <p:txBody>
          <a:bodyPr wrap="square" rtlCol="0">
            <a:spAutoFit/>
          </a:bodyPr>
          <a:lstStyle/>
          <a:p>
            <a:pPr algn="ctr"/>
            <a:r>
              <a:rPr lang="en-US" sz="4400" dirty="0">
                <a:solidFill>
                  <a:schemeClr val="tx2"/>
                </a:solidFill>
                <a:latin typeface="Helvetica Neue Light" panose="02000403000000020004" pitchFamily="2" charset="0"/>
                <a:ea typeface="Helvetica Neue Light" panose="02000403000000020004" pitchFamily="2" charset="0"/>
                <a:cs typeface="Avenir Light" charset="0"/>
              </a:rPr>
              <a:t>7 Week Exposure</a:t>
            </a:r>
          </a:p>
        </p:txBody>
      </p:sp>
      <p:sp>
        <p:nvSpPr>
          <p:cNvPr id="6" name="TextBox 5"/>
          <p:cNvSpPr txBox="1"/>
          <p:nvPr/>
        </p:nvSpPr>
        <p:spPr>
          <a:xfrm>
            <a:off x="0" y="5875393"/>
            <a:ext cx="12192000" cy="733534"/>
          </a:xfrm>
          <a:prstGeom prst="rect">
            <a:avLst/>
          </a:prstGeom>
          <a:noFill/>
        </p:spPr>
        <p:txBody>
          <a:bodyPr wrap="square" rtlCol="0">
            <a:spAutoFit/>
          </a:bodyPr>
          <a:lstStyle/>
          <a:p>
            <a:pPr algn="ctr">
              <a:lnSpc>
                <a:spcPts val="4980"/>
              </a:lnSpc>
            </a:pPr>
            <a:r>
              <a:rPr lang="en-US" sz="4400" dirty="0">
                <a:solidFill>
                  <a:schemeClr val="tx2"/>
                </a:solidFill>
                <a:latin typeface="Helvetica Neue Light" panose="02000403000000020004" pitchFamily="2" charset="0"/>
                <a:ea typeface="Helvetica Neue Light" panose="02000403000000020004" pitchFamily="2" charset="0"/>
                <a:cs typeface="Avenir Light" charset="0"/>
              </a:rPr>
              <a:t>Identify Differentially Methylated Loci (DML)</a:t>
            </a:r>
          </a:p>
        </p:txBody>
      </p:sp>
      <p:grpSp>
        <p:nvGrpSpPr>
          <p:cNvPr id="7" name="Group 6"/>
          <p:cNvGrpSpPr/>
          <p:nvPr/>
        </p:nvGrpSpPr>
        <p:grpSpPr>
          <a:xfrm>
            <a:off x="2743200" y="1096465"/>
            <a:ext cx="2891135" cy="1023155"/>
            <a:chOff x="2743200" y="1002033"/>
            <a:chExt cx="2891135" cy="1023155"/>
          </a:xfrm>
        </p:grpSpPr>
        <p:sp>
          <p:nvSpPr>
            <p:cNvPr id="5" name="Rectangle 4"/>
            <p:cNvSpPr/>
            <p:nvPr/>
          </p:nvSpPr>
          <p:spPr>
            <a:xfrm>
              <a:off x="2743200" y="1002033"/>
              <a:ext cx="2891135" cy="102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11" name="Rectangle 10"/>
            <p:cNvSpPr/>
            <p:nvPr/>
          </p:nvSpPr>
          <p:spPr>
            <a:xfrm>
              <a:off x="2903621" y="1127850"/>
              <a:ext cx="2550695" cy="769441"/>
            </a:xfrm>
            <a:prstGeom prst="rect">
              <a:avLst/>
            </a:prstGeom>
          </p:spPr>
          <p:txBody>
            <a:bodyPr wrap="square">
              <a:spAutoFit/>
            </a:bodyPr>
            <a:lstStyle/>
            <a:p>
              <a:pPr algn="ctr"/>
              <a:r>
                <a:rPr lang="en-US" sz="2200" dirty="0">
                  <a:solidFill>
                    <a:schemeClr val="bg1"/>
                  </a:solidFill>
                  <a:latin typeface="Helvetica Neue Light" panose="02000403000000020004" pitchFamily="2" charset="0"/>
                  <a:ea typeface="Helvetica Neue Light" panose="02000403000000020004" pitchFamily="2" charset="0"/>
                </a:rPr>
                <a:t>Low pH</a:t>
              </a:r>
            </a:p>
            <a:p>
              <a:pPr algn="ctr"/>
              <a:r>
                <a:rPr lang="en-US" sz="2200" dirty="0">
                  <a:solidFill>
                    <a:schemeClr val="bg1"/>
                  </a:solidFill>
                  <a:latin typeface="Helvetica Neue Light" panose="02000403000000020004" pitchFamily="2" charset="0"/>
                  <a:ea typeface="Helvetica Neue Light" panose="02000403000000020004" pitchFamily="2" charset="0"/>
                </a:rPr>
                <a:t>(7.3)</a:t>
              </a:r>
            </a:p>
          </p:txBody>
        </p:sp>
      </p:grpSp>
      <p:grpSp>
        <p:nvGrpSpPr>
          <p:cNvPr id="13" name="Group 12"/>
          <p:cNvGrpSpPr/>
          <p:nvPr/>
        </p:nvGrpSpPr>
        <p:grpSpPr>
          <a:xfrm>
            <a:off x="6557665" y="1096465"/>
            <a:ext cx="2891135" cy="1023155"/>
            <a:chOff x="6557665" y="979431"/>
            <a:chExt cx="2891135" cy="1023155"/>
          </a:xfrm>
        </p:grpSpPr>
        <p:sp>
          <p:nvSpPr>
            <p:cNvPr id="10" name="Rectangle 9"/>
            <p:cNvSpPr/>
            <p:nvPr/>
          </p:nvSpPr>
          <p:spPr>
            <a:xfrm>
              <a:off x="6557665" y="979431"/>
              <a:ext cx="2891135" cy="10231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12" name="Rectangle 11"/>
            <p:cNvSpPr/>
            <p:nvPr/>
          </p:nvSpPr>
          <p:spPr>
            <a:xfrm>
              <a:off x="6727884" y="1127850"/>
              <a:ext cx="2550695" cy="769441"/>
            </a:xfrm>
            <a:prstGeom prst="rect">
              <a:avLst/>
            </a:prstGeom>
          </p:spPr>
          <p:txBody>
            <a:bodyPr wrap="square">
              <a:spAutoFit/>
            </a:bodyPr>
            <a:lstStyle/>
            <a:p>
              <a:pPr algn="ctr"/>
              <a:r>
                <a:rPr lang="en-US" sz="2200" dirty="0">
                  <a:solidFill>
                    <a:schemeClr val="bg1"/>
                  </a:solidFill>
                  <a:latin typeface="Helvetica Neue Light" panose="02000403000000020004" pitchFamily="2" charset="0"/>
                  <a:ea typeface="Helvetica Neue Light" panose="02000403000000020004" pitchFamily="2" charset="0"/>
                </a:rPr>
                <a:t>Ambient pH</a:t>
              </a:r>
            </a:p>
            <a:p>
              <a:pPr algn="ctr"/>
              <a:r>
                <a:rPr lang="en-US" sz="2200" dirty="0">
                  <a:solidFill>
                    <a:schemeClr val="bg1"/>
                  </a:solidFill>
                  <a:latin typeface="Helvetica Neue Light" panose="02000403000000020004" pitchFamily="2" charset="0"/>
                  <a:ea typeface="Helvetica Neue Light" panose="02000403000000020004" pitchFamily="2" charset="0"/>
                </a:rPr>
                <a:t>(7.8)</a:t>
              </a:r>
            </a:p>
          </p:txBody>
        </p:sp>
      </p:grpSp>
      <p:cxnSp>
        <p:nvCxnSpPr>
          <p:cNvPr id="17" name="Straight Arrow Connector 16"/>
          <p:cNvCxnSpPr/>
          <p:nvPr/>
        </p:nvCxnSpPr>
        <p:spPr>
          <a:xfrm>
            <a:off x="6057900" y="2259257"/>
            <a:ext cx="0" cy="76613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57900" y="4981075"/>
            <a:ext cx="0" cy="76613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3105220"/>
            <a:ext cx="12192000" cy="2405241"/>
            <a:chOff x="0" y="2848548"/>
            <a:chExt cx="12192000" cy="2405241"/>
          </a:xfrm>
        </p:grpSpPr>
        <p:sp>
          <p:nvSpPr>
            <p:cNvPr id="4" name="TextBox 3"/>
            <p:cNvSpPr txBox="1"/>
            <p:nvPr/>
          </p:nvSpPr>
          <p:spPr>
            <a:xfrm>
              <a:off x="0" y="2848548"/>
              <a:ext cx="12192000" cy="757900"/>
            </a:xfrm>
            <a:prstGeom prst="rect">
              <a:avLst/>
            </a:prstGeom>
            <a:noFill/>
          </p:spPr>
          <p:txBody>
            <a:bodyPr wrap="square" rtlCol="0">
              <a:spAutoFit/>
            </a:bodyPr>
            <a:lstStyle/>
            <a:p>
              <a:pPr algn="ctr">
                <a:lnSpc>
                  <a:spcPts val="4980"/>
                </a:lnSpc>
              </a:pPr>
              <a:r>
                <a:rPr lang="en-US" sz="4400" dirty="0">
                  <a:solidFill>
                    <a:schemeClr val="tx2"/>
                  </a:solidFill>
                  <a:latin typeface="Helvetica Neue Light" panose="02000403000000020004" pitchFamily="2" charset="0"/>
                  <a:ea typeface="Helvetica Neue Light" panose="02000403000000020004" pitchFamily="2" charset="0"/>
                  <a:cs typeface="Avenir Light" charset="0"/>
                </a:rPr>
                <a:t>DNA Extraction and Bisulfite Sequencing</a:t>
              </a:r>
            </a:p>
          </p:txBody>
        </p:sp>
        <p:grpSp>
          <p:nvGrpSpPr>
            <p:cNvPr id="19" name="Group 18"/>
            <p:cNvGrpSpPr/>
            <p:nvPr/>
          </p:nvGrpSpPr>
          <p:grpSpPr>
            <a:xfrm>
              <a:off x="3172780" y="3526549"/>
              <a:ext cx="6740501" cy="1727240"/>
              <a:chOff x="3869268" y="3243261"/>
              <a:chExt cx="7696089" cy="2884173"/>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268" y="3243261"/>
                <a:ext cx="7156450" cy="2884173"/>
              </a:xfrm>
              <a:prstGeom prst="rect">
                <a:avLst/>
              </a:prstGeom>
            </p:spPr>
          </p:pic>
          <p:sp>
            <p:nvSpPr>
              <p:cNvPr id="21" name="TextBox 20"/>
              <p:cNvSpPr txBox="1"/>
              <p:nvPr/>
            </p:nvSpPr>
            <p:spPr>
              <a:xfrm>
                <a:off x="10577962" y="4415908"/>
                <a:ext cx="987395" cy="565323"/>
              </a:xfrm>
              <a:prstGeom prst="rect">
                <a:avLst/>
              </a:prstGeom>
              <a:noFill/>
            </p:spPr>
            <p:txBody>
              <a:bodyPr wrap="square" rtlCol="0">
                <a:spAutoFit/>
              </a:bodyPr>
              <a:lstStyle/>
              <a:p>
                <a:r>
                  <a:rPr lang="en-US" sz="1600" dirty="0">
                    <a:solidFill>
                      <a:schemeClr val="accent1"/>
                    </a:solidFill>
                    <a:latin typeface="Helvetica Neue Light" panose="02000403000000020004" pitchFamily="2" charset="0"/>
                    <a:ea typeface="Helvetica Neue Light" panose="02000403000000020004" pitchFamily="2" charset="0"/>
                    <a:cs typeface="Helvetica Neue Light" charset="0"/>
                  </a:rPr>
                  <a:t>-CH</a:t>
                </a:r>
                <a:r>
                  <a:rPr lang="en-US" sz="1600" baseline="-25000" dirty="0">
                    <a:solidFill>
                      <a:schemeClr val="accent1"/>
                    </a:solidFill>
                    <a:latin typeface="Helvetica Neue Light" panose="02000403000000020004" pitchFamily="2" charset="0"/>
                    <a:ea typeface="Helvetica Neue Light" panose="02000403000000020004" pitchFamily="2" charset="0"/>
                    <a:cs typeface="Helvetica Neue Light" charset="0"/>
                  </a:rPr>
                  <a:t>3</a:t>
                </a:r>
                <a:endParaRPr lang="en-US" sz="1600" dirty="0">
                  <a:solidFill>
                    <a:schemeClr val="accent1"/>
                  </a:solidFill>
                  <a:latin typeface="Helvetica Neue Light" panose="02000403000000020004" pitchFamily="2" charset="0"/>
                  <a:ea typeface="Helvetica Neue Light" panose="02000403000000020004" pitchFamily="2" charset="0"/>
                  <a:cs typeface="Helvetica Neue Light" charset="0"/>
                </a:endParaRPr>
              </a:p>
            </p:txBody>
          </p:sp>
        </p:grpSp>
      </p:grpSp>
    </p:spTree>
    <p:extLst>
      <p:ext uri="{BB962C8B-B14F-4D97-AF65-F5344CB8AC3E}">
        <p14:creationId xmlns:p14="http://schemas.microsoft.com/office/powerpoint/2010/main" val="377960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72A6703B-1958-FF4D-8751-E2B3BE8CE6DB}"/>
              </a:ext>
            </a:extLst>
          </p:cNvPr>
          <p:cNvSpPr txBox="1">
            <a:spLocks/>
          </p:cNvSpPr>
          <p:nvPr/>
        </p:nvSpPr>
        <p:spPr>
          <a:xfrm>
            <a:off x="442913" y="152400"/>
            <a:ext cx="11722194"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628 DML primarily in genes</a:t>
            </a:r>
          </a:p>
        </p:txBody>
      </p:sp>
      <p:pic>
        <p:nvPicPr>
          <p:cNvPr id="4" name="Picture 3">
            <a:extLst>
              <a:ext uri="{FF2B5EF4-FFF2-40B4-BE49-F238E27FC236}">
                <a16:creationId xmlns:a16="http://schemas.microsoft.com/office/drawing/2014/main" id="{365871AB-1205-2843-8275-B2CF86AB33C6}"/>
              </a:ext>
            </a:extLst>
          </p:cNvPr>
          <p:cNvPicPr>
            <a:picLocks noChangeAspect="1"/>
          </p:cNvPicPr>
          <p:nvPr/>
        </p:nvPicPr>
        <p:blipFill rotWithShape="1">
          <a:blip r:embed="rId3"/>
          <a:srcRect l="12623" r="20035" b="6638"/>
          <a:stretch/>
        </p:blipFill>
        <p:spPr>
          <a:xfrm>
            <a:off x="3149845" y="769959"/>
            <a:ext cx="5682869" cy="6088041"/>
          </a:xfrm>
          <a:prstGeom prst="rect">
            <a:avLst/>
          </a:prstGeom>
        </p:spPr>
      </p:pic>
      <p:sp>
        <p:nvSpPr>
          <p:cNvPr id="33" name="Rectangle 32">
            <a:extLst>
              <a:ext uri="{FF2B5EF4-FFF2-40B4-BE49-F238E27FC236}">
                <a16:creationId xmlns:a16="http://schemas.microsoft.com/office/drawing/2014/main" id="{ED6EED8E-D76E-F548-9C07-6C80028C78E1}"/>
              </a:ext>
            </a:extLst>
          </p:cNvPr>
          <p:cNvSpPr/>
          <p:nvPr/>
        </p:nvSpPr>
        <p:spPr>
          <a:xfrm rot="16200000">
            <a:off x="-1044639" y="3583146"/>
            <a:ext cx="5927646" cy="461665"/>
          </a:xfrm>
          <a:prstGeom prst="rect">
            <a:avLst/>
          </a:prstGeom>
          <a:solidFill>
            <a:schemeClr val="bg1"/>
          </a:solidFill>
        </p:spPr>
        <p:txBody>
          <a:bodyPr wrap="square">
            <a:spAutoFit/>
          </a:bodyPr>
          <a:lstStyle/>
          <a:p>
            <a:pPr algn="ctr"/>
            <a:r>
              <a:rPr lang="en-US" sz="2400" dirty="0">
                <a:solidFill>
                  <a:schemeClr val="accent2">
                    <a:lumMod val="50000"/>
                  </a:schemeClr>
                </a:solidFill>
                <a:latin typeface="Helvetica Neue Light" charset="0"/>
                <a:ea typeface="Helvetica Neue Light" charset="0"/>
                <a:cs typeface="Helvetica Neue Light" charset="0"/>
              </a:rPr>
              <a:t>Proportion </a:t>
            </a:r>
            <a:r>
              <a:rPr lang="en-US" sz="2400" dirty="0" err="1">
                <a:solidFill>
                  <a:schemeClr val="accent2">
                    <a:lumMod val="50000"/>
                  </a:schemeClr>
                </a:solidFill>
                <a:latin typeface="Helvetica Neue Light" charset="0"/>
                <a:ea typeface="Helvetica Neue Light" charset="0"/>
                <a:cs typeface="Helvetica Neue Light" charset="0"/>
              </a:rPr>
              <a:t>CpGs</a:t>
            </a:r>
            <a:endParaRPr lang="en-US" sz="2400" dirty="0">
              <a:solidFill>
                <a:schemeClr val="accent2">
                  <a:lumMod val="50000"/>
                </a:schemeClr>
              </a:solidFill>
              <a:latin typeface="Helvetica Neue Light" charset="0"/>
              <a:ea typeface="Helvetica Neue Light" charset="0"/>
              <a:cs typeface="Helvetica Neue Light" charset="0"/>
            </a:endParaRPr>
          </a:p>
        </p:txBody>
      </p:sp>
      <p:grpSp>
        <p:nvGrpSpPr>
          <p:cNvPr id="35" name="Group 34">
            <a:extLst>
              <a:ext uri="{FF2B5EF4-FFF2-40B4-BE49-F238E27FC236}">
                <a16:creationId xmlns:a16="http://schemas.microsoft.com/office/drawing/2014/main" id="{B763F1B3-066E-D748-9FFC-BCF887C51F9A}"/>
              </a:ext>
            </a:extLst>
          </p:cNvPr>
          <p:cNvGrpSpPr/>
          <p:nvPr/>
        </p:nvGrpSpPr>
        <p:grpSpPr>
          <a:xfrm>
            <a:off x="2378906" y="5342642"/>
            <a:ext cx="618250" cy="400110"/>
            <a:chOff x="1463620" y="5699757"/>
            <a:chExt cx="618250" cy="400110"/>
          </a:xfrm>
        </p:grpSpPr>
        <p:cxnSp>
          <p:nvCxnSpPr>
            <p:cNvPr id="63" name="Straight Connector 62">
              <a:extLst>
                <a:ext uri="{FF2B5EF4-FFF2-40B4-BE49-F238E27FC236}">
                  <a16:creationId xmlns:a16="http://schemas.microsoft.com/office/drawing/2014/main" id="{DE5A5E57-06AE-A947-B71E-FB29C646623C}"/>
                </a:ext>
              </a:extLst>
            </p:cNvPr>
            <p:cNvCxnSpPr/>
            <p:nvPr/>
          </p:nvCxnSpPr>
          <p:spPr>
            <a:xfrm>
              <a:off x="1971645" y="5899813"/>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D4044103-5EB6-1841-8554-78F9476E8C39}"/>
                </a:ext>
              </a:extLst>
            </p:cNvPr>
            <p:cNvSpPr/>
            <p:nvPr/>
          </p:nvSpPr>
          <p:spPr>
            <a:xfrm>
              <a:off x="1463620" y="5699757"/>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0.2</a:t>
              </a:r>
            </a:p>
          </p:txBody>
        </p:sp>
      </p:grpSp>
      <p:grpSp>
        <p:nvGrpSpPr>
          <p:cNvPr id="36" name="Group 35">
            <a:extLst>
              <a:ext uri="{FF2B5EF4-FFF2-40B4-BE49-F238E27FC236}">
                <a16:creationId xmlns:a16="http://schemas.microsoft.com/office/drawing/2014/main" id="{32E6E226-6EC3-0B45-A28D-67FAE1CBB774}"/>
              </a:ext>
            </a:extLst>
          </p:cNvPr>
          <p:cNvGrpSpPr/>
          <p:nvPr/>
        </p:nvGrpSpPr>
        <p:grpSpPr>
          <a:xfrm>
            <a:off x="2386622" y="4238516"/>
            <a:ext cx="602819" cy="400110"/>
            <a:chOff x="1479051" y="4789518"/>
            <a:chExt cx="602819" cy="400110"/>
          </a:xfrm>
        </p:grpSpPr>
        <p:cxnSp>
          <p:nvCxnSpPr>
            <p:cNvPr id="54" name="Straight Connector 53">
              <a:extLst>
                <a:ext uri="{FF2B5EF4-FFF2-40B4-BE49-F238E27FC236}">
                  <a16:creationId xmlns:a16="http://schemas.microsoft.com/office/drawing/2014/main" id="{DB3C425E-5BDD-3444-9B38-27DFFBB852CC}"/>
                </a:ext>
              </a:extLst>
            </p:cNvPr>
            <p:cNvCxnSpPr/>
            <p:nvPr/>
          </p:nvCxnSpPr>
          <p:spPr>
            <a:xfrm>
              <a:off x="1971645" y="4991917"/>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5DF9BF-2441-594F-9A7C-90D05328332E}"/>
                </a:ext>
              </a:extLst>
            </p:cNvPr>
            <p:cNvSpPr/>
            <p:nvPr/>
          </p:nvSpPr>
          <p:spPr>
            <a:xfrm>
              <a:off x="1479051" y="4789518"/>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0.4</a:t>
              </a:r>
            </a:p>
          </p:txBody>
        </p:sp>
      </p:grpSp>
      <p:grpSp>
        <p:nvGrpSpPr>
          <p:cNvPr id="37" name="Group 36">
            <a:extLst>
              <a:ext uri="{FF2B5EF4-FFF2-40B4-BE49-F238E27FC236}">
                <a16:creationId xmlns:a16="http://schemas.microsoft.com/office/drawing/2014/main" id="{3D0E8D04-0EA1-2C43-B083-9D09EAAAC5D9}"/>
              </a:ext>
            </a:extLst>
          </p:cNvPr>
          <p:cNvGrpSpPr/>
          <p:nvPr/>
        </p:nvGrpSpPr>
        <p:grpSpPr>
          <a:xfrm>
            <a:off x="2378906" y="3126619"/>
            <a:ext cx="618250" cy="400110"/>
            <a:chOff x="1463620" y="3880318"/>
            <a:chExt cx="618250" cy="400110"/>
          </a:xfrm>
        </p:grpSpPr>
        <p:cxnSp>
          <p:nvCxnSpPr>
            <p:cNvPr id="51" name="Straight Connector 50">
              <a:extLst>
                <a:ext uri="{FF2B5EF4-FFF2-40B4-BE49-F238E27FC236}">
                  <a16:creationId xmlns:a16="http://schemas.microsoft.com/office/drawing/2014/main" id="{242D460F-B084-0743-990B-7A8A51A1CE47}"/>
                </a:ext>
              </a:extLst>
            </p:cNvPr>
            <p:cNvCxnSpPr/>
            <p:nvPr/>
          </p:nvCxnSpPr>
          <p:spPr>
            <a:xfrm>
              <a:off x="1971645" y="4084022"/>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60D3696-6BC2-664E-83FE-0E1341970BB9}"/>
                </a:ext>
              </a:extLst>
            </p:cNvPr>
            <p:cNvSpPr/>
            <p:nvPr/>
          </p:nvSpPr>
          <p:spPr>
            <a:xfrm>
              <a:off x="1463620" y="3880318"/>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0.6</a:t>
              </a:r>
            </a:p>
          </p:txBody>
        </p:sp>
      </p:grpSp>
      <p:grpSp>
        <p:nvGrpSpPr>
          <p:cNvPr id="38" name="Group 37">
            <a:extLst>
              <a:ext uri="{FF2B5EF4-FFF2-40B4-BE49-F238E27FC236}">
                <a16:creationId xmlns:a16="http://schemas.microsoft.com/office/drawing/2014/main" id="{0652003D-DFE0-734E-903D-36F121A1B3F4}"/>
              </a:ext>
            </a:extLst>
          </p:cNvPr>
          <p:cNvGrpSpPr/>
          <p:nvPr/>
        </p:nvGrpSpPr>
        <p:grpSpPr>
          <a:xfrm>
            <a:off x="2386256" y="1984241"/>
            <a:ext cx="603551" cy="400110"/>
            <a:chOff x="1478319" y="2972423"/>
            <a:chExt cx="603551" cy="400110"/>
          </a:xfrm>
        </p:grpSpPr>
        <p:cxnSp>
          <p:nvCxnSpPr>
            <p:cNvPr id="45" name="Straight Connector 44">
              <a:extLst>
                <a:ext uri="{FF2B5EF4-FFF2-40B4-BE49-F238E27FC236}">
                  <a16:creationId xmlns:a16="http://schemas.microsoft.com/office/drawing/2014/main" id="{143B7007-BFA6-B14C-BC82-490BBDB32B94}"/>
                </a:ext>
              </a:extLst>
            </p:cNvPr>
            <p:cNvCxnSpPr/>
            <p:nvPr/>
          </p:nvCxnSpPr>
          <p:spPr>
            <a:xfrm>
              <a:off x="1971645" y="3176127"/>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BAF6E0A2-C16E-DF41-A20D-FF2D8FE8B23C}"/>
                </a:ext>
              </a:extLst>
            </p:cNvPr>
            <p:cNvSpPr/>
            <p:nvPr/>
          </p:nvSpPr>
          <p:spPr>
            <a:xfrm>
              <a:off x="1478319" y="2972423"/>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0.8</a:t>
              </a:r>
            </a:p>
          </p:txBody>
        </p:sp>
      </p:grpSp>
      <p:grpSp>
        <p:nvGrpSpPr>
          <p:cNvPr id="39" name="Group 38">
            <a:extLst>
              <a:ext uri="{FF2B5EF4-FFF2-40B4-BE49-F238E27FC236}">
                <a16:creationId xmlns:a16="http://schemas.microsoft.com/office/drawing/2014/main" id="{B2A325AB-F8CB-0248-A7E4-9196805F669A}"/>
              </a:ext>
            </a:extLst>
          </p:cNvPr>
          <p:cNvGrpSpPr/>
          <p:nvPr/>
        </p:nvGrpSpPr>
        <p:grpSpPr>
          <a:xfrm>
            <a:off x="2386256" y="895875"/>
            <a:ext cx="603551" cy="400110"/>
            <a:chOff x="1478319" y="2062704"/>
            <a:chExt cx="603551" cy="400110"/>
          </a:xfrm>
        </p:grpSpPr>
        <p:cxnSp>
          <p:nvCxnSpPr>
            <p:cNvPr id="40" name="Straight Connector 39">
              <a:extLst>
                <a:ext uri="{FF2B5EF4-FFF2-40B4-BE49-F238E27FC236}">
                  <a16:creationId xmlns:a16="http://schemas.microsoft.com/office/drawing/2014/main" id="{BF96A6EE-0934-F840-873E-E008F1974FCF}"/>
                </a:ext>
              </a:extLst>
            </p:cNvPr>
            <p:cNvCxnSpPr/>
            <p:nvPr/>
          </p:nvCxnSpPr>
          <p:spPr>
            <a:xfrm>
              <a:off x="1971645" y="2268232"/>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3A3C86AF-DFEE-6541-8283-C50A54A3362D}"/>
                </a:ext>
              </a:extLst>
            </p:cNvPr>
            <p:cNvSpPr/>
            <p:nvPr/>
          </p:nvSpPr>
          <p:spPr>
            <a:xfrm>
              <a:off x="1478319" y="2062704"/>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1.0</a:t>
              </a:r>
            </a:p>
          </p:txBody>
        </p:sp>
      </p:grpSp>
      <p:grpSp>
        <p:nvGrpSpPr>
          <p:cNvPr id="91" name="Group 90">
            <a:extLst>
              <a:ext uri="{FF2B5EF4-FFF2-40B4-BE49-F238E27FC236}">
                <a16:creationId xmlns:a16="http://schemas.microsoft.com/office/drawing/2014/main" id="{BB03EC46-8EEF-274C-A704-DCC971D7A017}"/>
              </a:ext>
            </a:extLst>
          </p:cNvPr>
          <p:cNvGrpSpPr/>
          <p:nvPr/>
        </p:nvGrpSpPr>
        <p:grpSpPr>
          <a:xfrm>
            <a:off x="2378906" y="6469780"/>
            <a:ext cx="643694" cy="400110"/>
            <a:chOff x="1463620" y="5699757"/>
            <a:chExt cx="643694" cy="400110"/>
          </a:xfrm>
        </p:grpSpPr>
        <p:cxnSp>
          <p:nvCxnSpPr>
            <p:cNvPr id="92" name="Straight Connector 91">
              <a:extLst>
                <a:ext uri="{FF2B5EF4-FFF2-40B4-BE49-F238E27FC236}">
                  <a16:creationId xmlns:a16="http://schemas.microsoft.com/office/drawing/2014/main" id="{52520EFC-1647-DB45-AFE7-5A0E91150005}"/>
                </a:ext>
              </a:extLst>
            </p:cNvPr>
            <p:cNvCxnSpPr>
              <a:cxnSpLocks/>
            </p:cNvCxnSpPr>
            <p:nvPr/>
          </p:nvCxnSpPr>
          <p:spPr>
            <a:xfrm>
              <a:off x="1971645" y="5899813"/>
              <a:ext cx="1356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3FEE61D9-F411-6041-925C-AEBA4D002408}"/>
                </a:ext>
              </a:extLst>
            </p:cNvPr>
            <p:cNvSpPr/>
            <p:nvPr/>
          </p:nvSpPr>
          <p:spPr>
            <a:xfrm>
              <a:off x="1463620" y="5699757"/>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0.0</a:t>
              </a:r>
            </a:p>
          </p:txBody>
        </p:sp>
      </p:grpSp>
      <p:cxnSp>
        <p:nvCxnSpPr>
          <p:cNvPr id="95" name="Straight Connector 94">
            <a:extLst>
              <a:ext uri="{FF2B5EF4-FFF2-40B4-BE49-F238E27FC236}">
                <a16:creationId xmlns:a16="http://schemas.microsoft.com/office/drawing/2014/main" id="{4AFC4094-23FC-614E-A0CC-D141E8191C2D}"/>
              </a:ext>
            </a:extLst>
          </p:cNvPr>
          <p:cNvCxnSpPr>
            <a:cxnSpLocks/>
          </p:cNvCxnSpPr>
          <p:nvPr/>
        </p:nvCxnSpPr>
        <p:spPr>
          <a:xfrm>
            <a:off x="3002110" y="1081084"/>
            <a:ext cx="0" cy="55887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8462C14-0B7D-7F4E-91DD-F42C9776BB13}"/>
              </a:ext>
            </a:extLst>
          </p:cNvPr>
          <p:cNvGrpSpPr/>
          <p:nvPr/>
        </p:nvGrpSpPr>
        <p:grpSpPr>
          <a:xfrm>
            <a:off x="8604873" y="2610829"/>
            <a:ext cx="3641643" cy="2272277"/>
            <a:chOff x="8604873" y="798535"/>
            <a:chExt cx="3641643" cy="2272277"/>
          </a:xfrm>
        </p:grpSpPr>
        <p:pic>
          <p:nvPicPr>
            <p:cNvPr id="32" name="Picture 31">
              <a:extLst>
                <a:ext uri="{FF2B5EF4-FFF2-40B4-BE49-F238E27FC236}">
                  <a16:creationId xmlns:a16="http://schemas.microsoft.com/office/drawing/2014/main" id="{06D6F3DC-8B41-D340-9850-5AD54DB8DBC5}"/>
                </a:ext>
              </a:extLst>
            </p:cNvPr>
            <p:cNvPicPr>
              <a:picLocks noChangeAspect="1"/>
            </p:cNvPicPr>
            <p:nvPr/>
          </p:nvPicPr>
          <p:blipFill rotWithShape="1">
            <a:blip r:embed="rId3"/>
            <a:srcRect l="80695" r="16305" b="84919"/>
            <a:stretch/>
          </p:blipFill>
          <p:spPr>
            <a:xfrm>
              <a:off x="8604873" y="798535"/>
              <a:ext cx="585017" cy="2272277"/>
            </a:xfrm>
            <a:prstGeom prst="rect">
              <a:avLst/>
            </a:prstGeom>
          </p:spPr>
        </p:pic>
        <p:sp>
          <p:nvSpPr>
            <p:cNvPr id="96" name="Rectangle 95">
              <a:extLst>
                <a:ext uri="{FF2B5EF4-FFF2-40B4-BE49-F238E27FC236}">
                  <a16:creationId xmlns:a16="http://schemas.microsoft.com/office/drawing/2014/main" id="{07CF9C57-C2C9-9743-8A43-FA9AFB60C04C}"/>
                </a:ext>
              </a:extLst>
            </p:cNvPr>
            <p:cNvSpPr/>
            <p:nvPr/>
          </p:nvSpPr>
          <p:spPr>
            <a:xfrm>
              <a:off x="8968021" y="876690"/>
              <a:ext cx="3278495" cy="1938992"/>
            </a:xfrm>
            <a:prstGeom prst="rect">
              <a:avLst/>
            </a:prstGeom>
            <a:noFill/>
          </p:spPr>
          <p:txBody>
            <a:bodyPr wrap="square">
              <a:spAutoFit/>
            </a:bodyPr>
            <a:lstStyle/>
            <a:p>
              <a:r>
                <a:rPr lang="en-US" sz="2400" dirty="0">
                  <a:solidFill>
                    <a:schemeClr val="accent2">
                      <a:lumMod val="50000"/>
                    </a:schemeClr>
                  </a:solidFill>
                  <a:latin typeface="Helvetica Neue Light" charset="0"/>
                  <a:ea typeface="Helvetica Neue Light" charset="0"/>
                  <a:cs typeface="Helvetica Neue Light" charset="0"/>
                </a:rPr>
                <a:t>Exons</a:t>
              </a:r>
            </a:p>
            <a:p>
              <a:r>
                <a:rPr lang="en-US" sz="2400" dirty="0">
                  <a:solidFill>
                    <a:schemeClr val="accent2">
                      <a:lumMod val="50000"/>
                    </a:schemeClr>
                  </a:solidFill>
                  <a:latin typeface="Helvetica Neue Light" charset="0"/>
                  <a:ea typeface="Helvetica Neue Light" charset="0"/>
                  <a:cs typeface="Helvetica Neue Light" charset="0"/>
                </a:rPr>
                <a:t>Introns</a:t>
              </a:r>
            </a:p>
            <a:p>
              <a:r>
                <a:rPr lang="en-US" sz="2400" dirty="0">
                  <a:solidFill>
                    <a:schemeClr val="accent2">
                      <a:lumMod val="50000"/>
                    </a:schemeClr>
                  </a:solidFill>
                  <a:latin typeface="Helvetica Neue Light" charset="0"/>
                  <a:ea typeface="Helvetica Neue Light" charset="0"/>
                  <a:cs typeface="Helvetica Neue Light" charset="0"/>
                </a:rPr>
                <a:t>Transposable Elements</a:t>
              </a:r>
            </a:p>
            <a:p>
              <a:r>
                <a:rPr lang="en-US" sz="2400" dirty="0">
                  <a:solidFill>
                    <a:schemeClr val="accent2">
                      <a:lumMod val="50000"/>
                    </a:schemeClr>
                  </a:solidFill>
                  <a:latin typeface="Helvetica Neue Light" charset="0"/>
                  <a:ea typeface="Helvetica Neue Light" charset="0"/>
                  <a:cs typeface="Helvetica Neue Light" charset="0"/>
                </a:rPr>
                <a:t>Putative Promoters</a:t>
              </a:r>
            </a:p>
            <a:p>
              <a:r>
                <a:rPr lang="en-US" sz="2400" dirty="0">
                  <a:solidFill>
                    <a:schemeClr val="accent2">
                      <a:lumMod val="50000"/>
                    </a:schemeClr>
                  </a:solidFill>
                  <a:latin typeface="Helvetica Neue Light" charset="0"/>
                  <a:ea typeface="Helvetica Neue Light" charset="0"/>
                  <a:cs typeface="Helvetica Neue Light" charset="0"/>
                </a:rPr>
                <a:t>Other</a:t>
              </a:r>
            </a:p>
          </p:txBody>
        </p:sp>
      </p:grpSp>
      <p:sp>
        <p:nvSpPr>
          <p:cNvPr id="97" name="Rectangle 96">
            <a:extLst>
              <a:ext uri="{FF2B5EF4-FFF2-40B4-BE49-F238E27FC236}">
                <a16:creationId xmlns:a16="http://schemas.microsoft.com/office/drawing/2014/main" id="{FD3F6578-4F33-5646-9FE0-A2FA155571EC}"/>
              </a:ext>
            </a:extLst>
          </p:cNvPr>
          <p:cNvSpPr/>
          <p:nvPr/>
        </p:nvSpPr>
        <p:spPr>
          <a:xfrm>
            <a:off x="3213508" y="1081286"/>
            <a:ext cx="2439224" cy="461665"/>
          </a:xfrm>
          <a:prstGeom prst="rect">
            <a:avLst/>
          </a:prstGeom>
          <a:noFill/>
        </p:spPr>
        <p:txBody>
          <a:bodyPr wrap="square">
            <a:spAutoFit/>
          </a:bodyPr>
          <a:lstStyle/>
          <a:p>
            <a:pPr algn="ctr"/>
            <a:r>
              <a:rPr lang="en-US" sz="2400" dirty="0">
                <a:solidFill>
                  <a:schemeClr val="accent2">
                    <a:lumMod val="50000"/>
                  </a:schemeClr>
                </a:solidFill>
                <a:latin typeface="Helvetica Neue Light" charset="0"/>
                <a:ea typeface="Helvetica Neue Light" charset="0"/>
                <a:cs typeface="Helvetica Neue Light" charset="0"/>
              </a:rPr>
              <a:t>All </a:t>
            </a:r>
            <a:r>
              <a:rPr lang="en-US" sz="2400" dirty="0" err="1">
                <a:solidFill>
                  <a:schemeClr val="accent2">
                    <a:lumMod val="50000"/>
                  </a:schemeClr>
                </a:solidFill>
                <a:latin typeface="Helvetica Neue Light" charset="0"/>
                <a:ea typeface="Helvetica Neue Light" charset="0"/>
                <a:cs typeface="Helvetica Neue Light" charset="0"/>
              </a:rPr>
              <a:t>CpGs</a:t>
            </a:r>
            <a:endParaRPr lang="en-US" sz="2400" dirty="0">
              <a:solidFill>
                <a:schemeClr val="accent2">
                  <a:lumMod val="50000"/>
                </a:schemeClr>
              </a:solidFill>
              <a:latin typeface="Helvetica Neue Light" charset="0"/>
              <a:ea typeface="Helvetica Neue Light" charset="0"/>
              <a:cs typeface="Helvetica Neue Light" charset="0"/>
            </a:endParaRPr>
          </a:p>
        </p:txBody>
      </p:sp>
      <p:sp>
        <p:nvSpPr>
          <p:cNvPr id="98" name="Rectangle 97">
            <a:extLst>
              <a:ext uri="{FF2B5EF4-FFF2-40B4-BE49-F238E27FC236}">
                <a16:creationId xmlns:a16="http://schemas.microsoft.com/office/drawing/2014/main" id="{A7C75AFE-22AC-1B4C-BAC7-8C1BB8957227}"/>
              </a:ext>
            </a:extLst>
          </p:cNvPr>
          <p:cNvSpPr/>
          <p:nvPr/>
        </p:nvSpPr>
        <p:spPr>
          <a:xfrm>
            <a:off x="6236208" y="1065152"/>
            <a:ext cx="2308120" cy="461665"/>
          </a:xfrm>
          <a:prstGeom prst="rect">
            <a:avLst/>
          </a:prstGeom>
          <a:noFill/>
        </p:spPr>
        <p:txBody>
          <a:bodyPr wrap="square">
            <a:spAutoFit/>
          </a:bodyPr>
          <a:lstStyle/>
          <a:p>
            <a:pPr algn="ctr"/>
            <a:r>
              <a:rPr lang="en-US" sz="2400" dirty="0">
                <a:solidFill>
                  <a:schemeClr val="accent2">
                    <a:lumMod val="50000"/>
                  </a:schemeClr>
                </a:solidFill>
                <a:latin typeface="Helvetica Neue Light" charset="0"/>
                <a:ea typeface="Helvetica Neue Light" charset="0"/>
                <a:cs typeface="Helvetica Neue Light" charset="0"/>
              </a:rPr>
              <a:t>DML</a:t>
            </a:r>
          </a:p>
        </p:txBody>
      </p:sp>
    </p:spTree>
    <p:extLst>
      <p:ext uri="{BB962C8B-B14F-4D97-AF65-F5344CB8AC3E}">
        <p14:creationId xmlns:p14="http://schemas.microsoft.com/office/powerpoint/2010/main" val="334314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72A6703B-1958-FF4D-8751-E2B3BE8CE6DB}"/>
              </a:ext>
            </a:extLst>
          </p:cNvPr>
          <p:cNvSpPr txBox="1">
            <a:spLocks/>
          </p:cNvSpPr>
          <p:nvPr/>
        </p:nvSpPr>
        <p:spPr>
          <a:xfrm>
            <a:off x="442913" y="152400"/>
            <a:ext cx="11722194"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628 DML </a:t>
            </a:r>
            <a:r>
              <a:rPr lang="en-US" sz="4800" u="sng" dirty="0">
                <a:solidFill>
                  <a:schemeClr val="accent2">
                    <a:lumMod val="50000"/>
                  </a:schemeClr>
                </a:solidFill>
                <a:latin typeface="Helvetica Neue Medium" charset="0"/>
                <a:ea typeface="Helvetica Neue Medium" charset="0"/>
                <a:cs typeface="Helvetica Neue Medium" charset="0"/>
              </a:rPr>
              <a:t>primarily in genes</a:t>
            </a:r>
          </a:p>
        </p:txBody>
      </p:sp>
      <p:pic>
        <p:nvPicPr>
          <p:cNvPr id="4" name="Picture 3">
            <a:extLst>
              <a:ext uri="{FF2B5EF4-FFF2-40B4-BE49-F238E27FC236}">
                <a16:creationId xmlns:a16="http://schemas.microsoft.com/office/drawing/2014/main" id="{365871AB-1205-2843-8275-B2CF86AB33C6}"/>
              </a:ext>
            </a:extLst>
          </p:cNvPr>
          <p:cNvPicPr>
            <a:picLocks noChangeAspect="1"/>
          </p:cNvPicPr>
          <p:nvPr/>
        </p:nvPicPr>
        <p:blipFill rotWithShape="1">
          <a:blip r:embed="rId3"/>
          <a:srcRect l="12623" r="20035" b="6638"/>
          <a:stretch/>
        </p:blipFill>
        <p:spPr>
          <a:xfrm>
            <a:off x="3149845" y="769959"/>
            <a:ext cx="5682869" cy="6088041"/>
          </a:xfrm>
          <a:prstGeom prst="rect">
            <a:avLst/>
          </a:prstGeom>
        </p:spPr>
      </p:pic>
      <p:sp>
        <p:nvSpPr>
          <p:cNvPr id="33" name="Rectangle 32">
            <a:extLst>
              <a:ext uri="{FF2B5EF4-FFF2-40B4-BE49-F238E27FC236}">
                <a16:creationId xmlns:a16="http://schemas.microsoft.com/office/drawing/2014/main" id="{ED6EED8E-D76E-F548-9C07-6C80028C78E1}"/>
              </a:ext>
            </a:extLst>
          </p:cNvPr>
          <p:cNvSpPr/>
          <p:nvPr/>
        </p:nvSpPr>
        <p:spPr>
          <a:xfrm rot="16200000">
            <a:off x="-1044639" y="3583146"/>
            <a:ext cx="5927646" cy="461665"/>
          </a:xfrm>
          <a:prstGeom prst="rect">
            <a:avLst/>
          </a:prstGeom>
          <a:solidFill>
            <a:schemeClr val="bg1"/>
          </a:solidFill>
        </p:spPr>
        <p:txBody>
          <a:bodyPr wrap="square">
            <a:spAutoFit/>
          </a:bodyPr>
          <a:lstStyle/>
          <a:p>
            <a:pPr algn="ctr"/>
            <a:r>
              <a:rPr lang="en-US" sz="2400" dirty="0">
                <a:solidFill>
                  <a:schemeClr val="accent2">
                    <a:lumMod val="50000"/>
                  </a:schemeClr>
                </a:solidFill>
                <a:latin typeface="Helvetica Neue Light" charset="0"/>
                <a:ea typeface="Helvetica Neue Light" charset="0"/>
                <a:cs typeface="Helvetica Neue Light" charset="0"/>
              </a:rPr>
              <a:t>Proportion </a:t>
            </a:r>
            <a:r>
              <a:rPr lang="en-US" sz="2400" dirty="0" err="1">
                <a:solidFill>
                  <a:schemeClr val="accent2">
                    <a:lumMod val="50000"/>
                  </a:schemeClr>
                </a:solidFill>
                <a:latin typeface="Helvetica Neue Light" charset="0"/>
                <a:ea typeface="Helvetica Neue Light" charset="0"/>
                <a:cs typeface="Helvetica Neue Light" charset="0"/>
              </a:rPr>
              <a:t>CpGs</a:t>
            </a:r>
            <a:endParaRPr lang="en-US" sz="2400" dirty="0">
              <a:solidFill>
                <a:schemeClr val="accent2">
                  <a:lumMod val="50000"/>
                </a:schemeClr>
              </a:solidFill>
              <a:latin typeface="Helvetica Neue Light" charset="0"/>
              <a:ea typeface="Helvetica Neue Light" charset="0"/>
              <a:cs typeface="Helvetica Neue Light" charset="0"/>
            </a:endParaRPr>
          </a:p>
        </p:txBody>
      </p:sp>
      <p:grpSp>
        <p:nvGrpSpPr>
          <p:cNvPr id="35" name="Group 34">
            <a:extLst>
              <a:ext uri="{FF2B5EF4-FFF2-40B4-BE49-F238E27FC236}">
                <a16:creationId xmlns:a16="http://schemas.microsoft.com/office/drawing/2014/main" id="{B763F1B3-066E-D748-9FFC-BCF887C51F9A}"/>
              </a:ext>
            </a:extLst>
          </p:cNvPr>
          <p:cNvGrpSpPr/>
          <p:nvPr/>
        </p:nvGrpSpPr>
        <p:grpSpPr>
          <a:xfrm>
            <a:off x="2378906" y="5342642"/>
            <a:ext cx="618250" cy="400110"/>
            <a:chOff x="1463620" y="5699757"/>
            <a:chExt cx="618250" cy="400110"/>
          </a:xfrm>
        </p:grpSpPr>
        <p:cxnSp>
          <p:nvCxnSpPr>
            <p:cNvPr id="63" name="Straight Connector 62">
              <a:extLst>
                <a:ext uri="{FF2B5EF4-FFF2-40B4-BE49-F238E27FC236}">
                  <a16:creationId xmlns:a16="http://schemas.microsoft.com/office/drawing/2014/main" id="{DE5A5E57-06AE-A947-B71E-FB29C646623C}"/>
                </a:ext>
              </a:extLst>
            </p:cNvPr>
            <p:cNvCxnSpPr/>
            <p:nvPr/>
          </p:nvCxnSpPr>
          <p:spPr>
            <a:xfrm>
              <a:off x="1971645" y="5899813"/>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D4044103-5EB6-1841-8554-78F9476E8C39}"/>
                </a:ext>
              </a:extLst>
            </p:cNvPr>
            <p:cNvSpPr/>
            <p:nvPr/>
          </p:nvSpPr>
          <p:spPr>
            <a:xfrm>
              <a:off x="1463620" y="5699757"/>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0.2</a:t>
              </a:r>
            </a:p>
          </p:txBody>
        </p:sp>
      </p:grpSp>
      <p:grpSp>
        <p:nvGrpSpPr>
          <p:cNvPr id="36" name="Group 35">
            <a:extLst>
              <a:ext uri="{FF2B5EF4-FFF2-40B4-BE49-F238E27FC236}">
                <a16:creationId xmlns:a16="http://schemas.microsoft.com/office/drawing/2014/main" id="{32E6E226-6EC3-0B45-A28D-67FAE1CBB774}"/>
              </a:ext>
            </a:extLst>
          </p:cNvPr>
          <p:cNvGrpSpPr/>
          <p:nvPr/>
        </p:nvGrpSpPr>
        <p:grpSpPr>
          <a:xfrm>
            <a:off x="2386622" y="4238516"/>
            <a:ext cx="602819" cy="400110"/>
            <a:chOff x="1479051" y="4789518"/>
            <a:chExt cx="602819" cy="400110"/>
          </a:xfrm>
        </p:grpSpPr>
        <p:cxnSp>
          <p:nvCxnSpPr>
            <p:cNvPr id="54" name="Straight Connector 53">
              <a:extLst>
                <a:ext uri="{FF2B5EF4-FFF2-40B4-BE49-F238E27FC236}">
                  <a16:creationId xmlns:a16="http://schemas.microsoft.com/office/drawing/2014/main" id="{DB3C425E-5BDD-3444-9B38-27DFFBB852CC}"/>
                </a:ext>
              </a:extLst>
            </p:cNvPr>
            <p:cNvCxnSpPr/>
            <p:nvPr/>
          </p:nvCxnSpPr>
          <p:spPr>
            <a:xfrm>
              <a:off x="1971645" y="4991917"/>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5DF9BF-2441-594F-9A7C-90D05328332E}"/>
                </a:ext>
              </a:extLst>
            </p:cNvPr>
            <p:cNvSpPr/>
            <p:nvPr/>
          </p:nvSpPr>
          <p:spPr>
            <a:xfrm>
              <a:off x="1479051" y="4789518"/>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0.4</a:t>
              </a:r>
            </a:p>
          </p:txBody>
        </p:sp>
      </p:grpSp>
      <p:grpSp>
        <p:nvGrpSpPr>
          <p:cNvPr id="37" name="Group 36">
            <a:extLst>
              <a:ext uri="{FF2B5EF4-FFF2-40B4-BE49-F238E27FC236}">
                <a16:creationId xmlns:a16="http://schemas.microsoft.com/office/drawing/2014/main" id="{3D0E8D04-0EA1-2C43-B083-9D09EAAAC5D9}"/>
              </a:ext>
            </a:extLst>
          </p:cNvPr>
          <p:cNvGrpSpPr/>
          <p:nvPr/>
        </p:nvGrpSpPr>
        <p:grpSpPr>
          <a:xfrm>
            <a:off x="2378906" y="3126619"/>
            <a:ext cx="618250" cy="400110"/>
            <a:chOff x="1463620" y="3880318"/>
            <a:chExt cx="618250" cy="400110"/>
          </a:xfrm>
        </p:grpSpPr>
        <p:cxnSp>
          <p:nvCxnSpPr>
            <p:cNvPr id="51" name="Straight Connector 50">
              <a:extLst>
                <a:ext uri="{FF2B5EF4-FFF2-40B4-BE49-F238E27FC236}">
                  <a16:creationId xmlns:a16="http://schemas.microsoft.com/office/drawing/2014/main" id="{242D460F-B084-0743-990B-7A8A51A1CE47}"/>
                </a:ext>
              </a:extLst>
            </p:cNvPr>
            <p:cNvCxnSpPr/>
            <p:nvPr/>
          </p:nvCxnSpPr>
          <p:spPr>
            <a:xfrm>
              <a:off x="1971645" y="4084022"/>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60D3696-6BC2-664E-83FE-0E1341970BB9}"/>
                </a:ext>
              </a:extLst>
            </p:cNvPr>
            <p:cNvSpPr/>
            <p:nvPr/>
          </p:nvSpPr>
          <p:spPr>
            <a:xfrm>
              <a:off x="1463620" y="3880318"/>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0.6</a:t>
              </a:r>
            </a:p>
          </p:txBody>
        </p:sp>
      </p:grpSp>
      <p:grpSp>
        <p:nvGrpSpPr>
          <p:cNvPr id="38" name="Group 37">
            <a:extLst>
              <a:ext uri="{FF2B5EF4-FFF2-40B4-BE49-F238E27FC236}">
                <a16:creationId xmlns:a16="http://schemas.microsoft.com/office/drawing/2014/main" id="{0652003D-DFE0-734E-903D-36F121A1B3F4}"/>
              </a:ext>
            </a:extLst>
          </p:cNvPr>
          <p:cNvGrpSpPr/>
          <p:nvPr/>
        </p:nvGrpSpPr>
        <p:grpSpPr>
          <a:xfrm>
            <a:off x="2386256" y="1984241"/>
            <a:ext cx="603551" cy="400110"/>
            <a:chOff x="1478319" y="2972423"/>
            <a:chExt cx="603551" cy="400110"/>
          </a:xfrm>
        </p:grpSpPr>
        <p:cxnSp>
          <p:nvCxnSpPr>
            <p:cNvPr id="45" name="Straight Connector 44">
              <a:extLst>
                <a:ext uri="{FF2B5EF4-FFF2-40B4-BE49-F238E27FC236}">
                  <a16:creationId xmlns:a16="http://schemas.microsoft.com/office/drawing/2014/main" id="{143B7007-BFA6-B14C-BC82-490BBDB32B94}"/>
                </a:ext>
              </a:extLst>
            </p:cNvPr>
            <p:cNvCxnSpPr/>
            <p:nvPr/>
          </p:nvCxnSpPr>
          <p:spPr>
            <a:xfrm>
              <a:off x="1971645" y="3176127"/>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BAF6E0A2-C16E-DF41-A20D-FF2D8FE8B23C}"/>
                </a:ext>
              </a:extLst>
            </p:cNvPr>
            <p:cNvSpPr/>
            <p:nvPr/>
          </p:nvSpPr>
          <p:spPr>
            <a:xfrm>
              <a:off x="1478319" y="2972423"/>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0.8</a:t>
              </a:r>
            </a:p>
          </p:txBody>
        </p:sp>
      </p:grpSp>
      <p:grpSp>
        <p:nvGrpSpPr>
          <p:cNvPr id="39" name="Group 38">
            <a:extLst>
              <a:ext uri="{FF2B5EF4-FFF2-40B4-BE49-F238E27FC236}">
                <a16:creationId xmlns:a16="http://schemas.microsoft.com/office/drawing/2014/main" id="{B2A325AB-F8CB-0248-A7E4-9196805F669A}"/>
              </a:ext>
            </a:extLst>
          </p:cNvPr>
          <p:cNvGrpSpPr/>
          <p:nvPr/>
        </p:nvGrpSpPr>
        <p:grpSpPr>
          <a:xfrm>
            <a:off x="2386256" y="895875"/>
            <a:ext cx="603551" cy="400110"/>
            <a:chOff x="1478319" y="2062704"/>
            <a:chExt cx="603551" cy="400110"/>
          </a:xfrm>
        </p:grpSpPr>
        <p:cxnSp>
          <p:nvCxnSpPr>
            <p:cNvPr id="40" name="Straight Connector 39">
              <a:extLst>
                <a:ext uri="{FF2B5EF4-FFF2-40B4-BE49-F238E27FC236}">
                  <a16:creationId xmlns:a16="http://schemas.microsoft.com/office/drawing/2014/main" id="{BF96A6EE-0934-F840-873E-E008F1974FCF}"/>
                </a:ext>
              </a:extLst>
            </p:cNvPr>
            <p:cNvCxnSpPr/>
            <p:nvPr/>
          </p:nvCxnSpPr>
          <p:spPr>
            <a:xfrm>
              <a:off x="1971645" y="2268232"/>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3A3C86AF-DFEE-6541-8283-C50A54A3362D}"/>
                </a:ext>
              </a:extLst>
            </p:cNvPr>
            <p:cNvSpPr/>
            <p:nvPr/>
          </p:nvSpPr>
          <p:spPr>
            <a:xfrm>
              <a:off x="1478319" y="2062704"/>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1.0</a:t>
              </a:r>
            </a:p>
          </p:txBody>
        </p:sp>
      </p:grpSp>
      <p:grpSp>
        <p:nvGrpSpPr>
          <p:cNvPr id="91" name="Group 90">
            <a:extLst>
              <a:ext uri="{FF2B5EF4-FFF2-40B4-BE49-F238E27FC236}">
                <a16:creationId xmlns:a16="http://schemas.microsoft.com/office/drawing/2014/main" id="{BB03EC46-8EEF-274C-A704-DCC971D7A017}"/>
              </a:ext>
            </a:extLst>
          </p:cNvPr>
          <p:cNvGrpSpPr/>
          <p:nvPr/>
        </p:nvGrpSpPr>
        <p:grpSpPr>
          <a:xfrm>
            <a:off x="2378906" y="6469780"/>
            <a:ext cx="643694" cy="400110"/>
            <a:chOff x="1463620" y="5699757"/>
            <a:chExt cx="643694" cy="400110"/>
          </a:xfrm>
        </p:grpSpPr>
        <p:cxnSp>
          <p:nvCxnSpPr>
            <p:cNvPr id="92" name="Straight Connector 91">
              <a:extLst>
                <a:ext uri="{FF2B5EF4-FFF2-40B4-BE49-F238E27FC236}">
                  <a16:creationId xmlns:a16="http://schemas.microsoft.com/office/drawing/2014/main" id="{52520EFC-1647-DB45-AFE7-5A0E91150005}"/>
                </a:ext>
              </a:extLst>
            </p:cNvPr>
            <p:cNvCxnSpPr>
              <a:cxnSpLocks/>
            </p:cNvCxnSpPr>
            <p:nvPr/>
          </p:nvCxnSpPr>
          <p:spPr>
            <a:xfrm>
              <a:off x="1971645" y="5899813"/>
              <a:ext cx="1356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3FEE61D9-F411-6041-925C-AEBA4D002408}"/>
                </a:ext>
              </a:extLst>
            </p:cNvPr>
            <p:cNvSpPr/>
            <p:nvPr/>
          </p:nvSpPr>
          <p:spPr>
            <a:xfrm>
              <a:off x="1463620" y="5699757"/>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0.0</a:t>
              </a:r>
            </a:p>
          </p:txBody>
        </p:sp>
      </p:grpSp>
      <p:cxnSp>
        <p:nvCxnSpPr>
          <p:cNvPr id="95" name="Straight Connector 94">
            <a:extLst>
              <a:ext uri="{FF2B5EF4-FFF2-40B4-BE49-F238E27FC236}">
                <a16:creationId xmlns:a16="http://schemas.microsoft.com/office/drawing/2014/main" id="{4AFC4094-23FC-614E-A0CC-D141E8191C2D}"/>
              </a:ext>
            </a:extLst>
          </p:cNvPr>
          <p:cNvCxnSpPr>
            <a:cxnSpLocks/>
          </p:cNvCxnSpPr>
          <p:nvPr/>
        </p:nvCxnSpPr>
        <p:spPr>
          <a:xfrm>
            <a:off x="3002110" y="1081084"/>
            <a:ext cx="0" cy="55887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FD3F6578-4F33-5646-9FE0-A2FA155571EC}"/>
              </a:ext>
            </a:extLst>
          </p:cNvPr>
          <p:cNvSpPr/>
          <p:nvPr/>
        </p:nvSpPr>
        <p:spPr>
          <a:xfrm>
            <a:off x="3213508" y="1081286"/>
            <a:ext cx="2439224" cy="461665"/>
          </a:xfrm>
          <a:prstGeom prst="rect">
            <a:avLst/>
          </a:prstGeom>
          <a:noFill/>
        </p:spPr>
        <p:txBody>
          <a:bodyPr wrap="square">
            <a:spAutoFit/>
          </a:bodyPr>
          <a:lstStyle/>
          <a:p>
            <a:pPr algn="ctr"/>
            <a:r>
              <a:rPr lang="en-US" sz="2400" dirty="0">
                <a:solidFill>
                  <a:schemeClr val="accent2">
                    <a:lumMod val="50000"/>
                  </a:schemeClr>
                </a:solidFill>
                <a:latin typeface="Helvetica Neue Light" charset="0"/>
                <a:ea typeface="Helvetica Neue Light" charset="0"/>
                <a:cs typeface="Helvetica Neue Light" charset="0"/>
              </a:rPr>
              <a:t>All </a:t>
            </a:r>
            <a:r>
              <a:rPr lang="en-US" sz="2400" dirty="0" err="1">
                <a:solidFill>
                  <a:schemeClr val="accent2">
                    <a:lumMod val="50000"/>
                  </a:schemeClr>
                </a:solidFill>
                <a:latin typeface="Helvetica Neue Light" charset="0"/>
                <a:ea typeface="Helvetica Neue Light" charset="0"/>
                <a:cs typeface="Helvetica Neue Light" charset="0"/>
              </a:rPr>
              <a:t>CpGs</a:t>
            </a:r>
            <a:endParaRPr lang="en-US" sz="2400" dirty="0">
              <a:solidFill>
                <a:schemeClr val="accent2">
                  <a:lumMod val="50000"/>
                </a:schemeClr>
              </a:solidFill>
              <a:latin typeface="Helvetica Neue Light" charset="0"/>
              <a:ea typeface="Helvetica Neue Light" charset="0"/>
              <a:cs typeface="Helvetica Neue Light" charset="0"/>
            </a:endParaRPr>
          </a:p>
        </p:txBody>
      </p:sp>
      <p:sp>
        <p:nvSpPr>
          <p:cNvPr id="98" name="Rectangle 97">
            <a:extLst>
              <a:ext uri="{FF2B5EF4-FFF2-40B4-BE49-F238E27FC236}">
                <a16:creationId xmlns:a16="http://schemas.microsoft.com/office/drawing/2014/main" id="{A7C75AFE-22AC-1B4C-BAC7-8C1BB8957227}"/>
              </a:ext>
            </a:extLst>
          </p:cNvPr>
          <p:cNvSpPr/>
          <p:nvPr/>
        </p:nvSpPr>
        <p:spPr>
          <a:xfrm>
            <a:off x="6105104" y="1065152"/>
            <a:ext cx="2439224" cy="461665"/>
          </a:xfrm>
          <a:prstGeom prst="rect">
            <a:avLst/>
          </a:prstGeom>
          <a:noFill/>
        </p:spPr>
        <p:txBody>
          <a:bodyPr wrap="square">
            <a:spAutoFit/>
          </a:bodyPr>
          <a:lstStyle/>
          <a:p>
            <a:pPr algn="ctr"/>
            <a:r>
              <a:rPr lang="en-US" sz="2400" dirty="0">
                <a:solidFill>
                  <a:schemeClr val="accent2">
                    <a:lumMod val="50000"/>
                  </a:schemeClr>
                </a:solidFill>
                <a:latin typeface="Helvetica Neue Light" charset="0"/>
                <a:ea typeface="Helvetica Neue Light" charset="0"/>
                <a:cs typeface="Helvetica Neue Light" charset="0"/>
              </a:rPr>
              <a:t>DML</a:t>
            </a:r>
          </a:p>
        </p:txBody>
      </p:sp>
      <p:sp>
        <p:nvSpPr>
          <p:cNvPr id="2" name="Rectangle 1">
            <a:extLst>
              <a:ext uri="{FF2B5EF4-FFF2-40B4-BE49-F238E27FC236}">
                <a16:creationId xmlns:a16="http://schemas.microsoft.com/office/drawing/2014/main" id="{B7817E7E-D14E-9E4E-89C9-013680AF2ACF}"/>
              </a:ext>
            </a:extLst>
          </p:cNvPr>
          <p:cNvSpPr/>
          <p:nvPr/>
        </p:nvSpPr>
        <p:spPr>
          <a:xfrm>
            <a:off x="3224659" y="6345044"/>
            <a:ext cx="2439224" cy="32479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E8E2B3B-83A2-554F-A41D-04D2C6E797DB}"/>
              </a:ext>
            </a:extLst>
          </p:cNvPr>
          <p:cNvSpPr/>
          <p:nvPr/>
        </p:nvSpPr>
        <p:spPr>
          <a:xfrm>
            <a:off x="6160072" y="2812747"/>
            <a:ext cx="2426513" cy="385708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93899766-6471-1840-817C-EAAA3362E8BE}"/>
              </a:ext>
            </a:extLst>
          </p:cNvPr>
          <p:cNvCxnSpPr/>
          <p:nvPr/>
        </p:nvCxnSpPr>
        <p:spPr>
          <a:xfrm flipV="1">
            <a:off x="5415954" y="4741291"/>
            <a:ext cx="1908762" cy="1766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0EA777EE-8DED-2247-9BF0-6E25239640E6}"/>
              </a:ext>
            </a:extLst>
          </p:cNvPr>
          <p:cNvSpPr/>
          <p:nvPr/>
        </p:nvSpPr>
        <p:spPr>
          <a:xfrm>
            <a:off x="8832714" y="1070849"/>
            <a:ext cx="1929873" cy="830997"/>
          </a:xfrm>
          <a:prstGeom prst="rect">
            <a:avLst/>
          </a:prstGeom>
        </p:spPr>
        <p:txBody>
          <a:bodyPr wrap="square">
            <a:spAutoFit/>
          </a:bodyPr>
          <a:lstStyle/>
          <a:p>
            <a:pPr algn="ctr"/>
            <a:r>
              <a:rPr lang="en-US" sz="2400" dirty="0">
                <a:solidFill>
                  <a:schemeClr val="accent2">
                    <a:lumMod val="50000"/>
                  </a:schemeClr>
                </a:solidFill>
                <a:latin typeface="Helvetica Neue Light" charset="0"/>
                <a:ea typeface="Helvetica Neue Light" charset="0"/>
                <a:cs typeface="Helvetica Neue Light" charset="0"/>
              </a:rPr>
              <a:t>X</a:t>
            </a:r>
            <a:r>
              <a:rPr lang="en-US" sz="2400" baseline="30000" dirty="0">
                <a:solidFill>
                  <a:schemeClr val="accent2">
                    <a:lumMod val="50000"/>
                  </a:schemeClr>
                </a:solidFill>
                <a:latin typeface="Helvetica Neue Light" charset="0"/>
                <a:ea typeface="Helvetica Neue Light" charset="0"/>
                <a:cs typeface="Helvetica Neue Light" charset="0"/>
              </a:rPr>
              <a:t>2</a:t>
            </a:r>
            <a:r>
              <a:rPr lang="en-US" sz="2400" baseline="-25000" dirty="0">
                <a:solidFill>
                  <a:schemeClr val="accent2">
                    <a:lumMod val="50000"/>
                  </a:schemeClr>
                </a:solidFill>
                <a:latin typeface="Helvetica Neue Light" charset="0"/>
                <a:ea typeface="Helvetica Neue Light" charset="0"/>
                <a:cs typeface="Helvetica Neue Light" charset="0"/>
              </a:rPr>
              <a:t>4</a:t>
            </a:r>
            <a:r>
              <a:rPr lang="en-US" sz="2400" dirty="0">
                <a:solidFill>
                  <a:schemeClr val="accent2">
                    <a:lumMod val="50000"/>
                  </a:schemeClr>
                </a:solidFill>
                <a:latin typeface="Helvetica Neue Light" charset="0"/>
                <a:ea typeface="Helvetica Neue Light" charset="0"/>
                <a:cs typeface="Helvetica Neue Light" charset="0"/>
              </a:rPr>
              <a:t> = 94.784</a:t>
            </a:r>
          </a:p>
          <a:p>
            <a:pPr algn="ctr"/>
            <a:r>
              <a:rPr lang="en-US" sz="2400" dirty="0">
                <a:solidFill>
                  <a:schemeClr val="accent2">
                    <a:lumMod val="50000"/>
                  </a:schemeClr>
                </a:solidFill>
                <a:latin typeface="Helvetica Neue Light" charset="0"/>
                <a:ea typeface="Helvetica Neue Light" charset="0"/>
                <a:cs typeface="Helvetica Neue Light" charset="0"/>
              </a:rPr>
              <a:t>p &lt; 0.001</a:t>
            </a:r>
          </a:p>
        </p:txBody>
      </p:sp>
      <p:grpSp>
        <p:nvGrpSpPr>
          <p:cNvPr id="44" name="Group 43">
            <a:extLst>
              <a:ext uri="{FF2B5EF4-FFF2-40B4-BE49-F238E27FC236}">
                <a16:creationId xmlns:a16="http://schemas.microsoft.com/office/drawing/2014/main" id="{778EF164-C74B-3C46-8379-A9608BE6B700}"/>
              </a:ext>
            </a:extLst>
          </p:cNvPr>
          <p:cNvGrpSpPr/>
          <p:nvPr/>
        </p:nvGrpSpPr>
        <p:grpSpPr>
          <a:xfrm>
            <a:off x="8604873" y="2610829"/>
            <a:ext cx="3641643" cy="2272277"/>
            <a:chOff x="8604873" y="798535"/>
            <a:chExt cx="3641643" cy="2272277"/>
          </a:xfrm>
        </p:grpSpPr>
        <p:pic>
          <p:nvPicPr>
            <p:cNvPr id="46" name="Picture 45">
              <a:extLst>
                <a:ext uri="{FF2B5EF4-FFF2-40B4-BE49-F238E27FC236}">
                  <a16:creationId xmlns:a16="http://schemas.microsoft.com/office/drawing/2014/main" id="{C6DA840B-7D21-5B46-A713-1D0EFC44380A}"/>
                </a:ext>
              </a:extLst>
            </p:cNvPr>
            <p:cNvPicPr>
              <a:picLocks noChangeAspect="1"/>
            </p:cNvPicPr>
            <p:nvPr/>
          </p:nvPicPr>
          <p:blipFill rotWithShape="1">
            <a:blip r:embed="rId3"/>
            <a:srcRect l="80695" r="16305" b="84919"/>
            <a:stretch/>
          </p:blipFill>
          <p:spPr>
            <a:xfrm>
              <a:off x="8604873" y="798535"/>
              <a:ext cx="585017" cy="2272277"/>
            </a:xfrm>
            <a:prstGeom prst="rect">
              <a:avLst/>
            </a:prstGeom>
          </p:spPr>
        </p:pic>
        <p:sp>
          <p:nvSpPr>
            <p:cNvPr id="47" name="Rectangle 46">
              <a:extLst>
                <a:ext uri="{FF2B5EF4-FFF2-40B4-BE49-F238E27FC236}">
                  <a16:creationId xmlns:a16="http://schemas.microsoft.com/office/drawing/2014/main" id="{75ACE6CC-EFE1-BB4C-ABBC-8302C8588CA9}"/>
                </a:ext>
              </a:extLst>
            </p:cNvPr>
            <p:cNvSpPr/>
            <p:nvPr/>
          </p:nvSpPr>
          <p:spPr>
            <a:xfrm>
              <a:off x="8968021" y="876690"/>
              <a:ext cx="3278495" cy="1938992"/>
            </a:xfrm>
            <a:prstGeom prst="rect">
              <a:avLst/>
            </a:prstGeom>
            <a:noFill/>
          </p:spPr>
          <p:txBody>
            <a:bodyPr wrap="square">
              <a:spAutoFit/>
            </a:bodyPr>
            <a:lstStyle/>
            <a:p>
              <a:r>
                <a:rPr lang="en-US" sz="2400" dirty="0">
                  <a:solidFill>
                    <a:schemeClr val="accent2">
                      <a:lumMod val="50000"/>
                    </a:schemeClr>
                  </a:solidFill>
                  <a:latin typeface="Helvetica Neue Light" charset="0"/>
                  <a:ea typeface="Helvetica Neue Light" charset="0"/>
                  <a:cs typeface="Helvetica Neue Light" charset="0"/>
                </a:rPr>
                <a:t>Exons</a:t>
              </a:r>
            </a:p>
            <a:p>
              <a:r>
                <a:rPr lang="en-US" sz="2400" dirty="0">
                  <a:solidFill>
                    <a:schemeClr val="accent2">
                      <a:lumMod val="50000"/>
                    </a:schemeClr>
                  </a:solidFill>
                  <a:latin typeface="Helvetica Neue Light" charset="0"/>
                  <a:ea typeface="Helvetica Neue Light" charset="0"/>
                  <a:cs typeface="Helvetica Neue Light" charset="0"/>
                </a:rPr>
                <a:t>Introns</a:t>
              </a:r>
            </a:p>
            <a:p>
              <a:r>
                <a:rPr lang="en-US" sz="2400" dirty="0">
                  <a:solidFill>
                    <a:schemeClr val="accent2">
                      <a:lumMod val="50000"/>
                    </a:schemeClr>
                  </a:solidFill>
                  <a:latin typeface="Helvetica Neue Light" charset="0"/>
                  <a:ea typeface="Helvetica Neue Light" charset="0"/>
                  <a:cs typeface="Helvetica Neue Light" charset="0"/>
                </a:rPr>
                <a:t>Transposable Elements</a:t>
              </a:r>
            </a:p>
            <a:p>
              <a:r>
                <a:rPr lang="en-US" sz="2400" dirty="0">
                  <a:solidFill>
                    <a:schemeClr val="accent2">
                      <a:lumMod val="50000"/>
                    </a:schemeClr>
                  </a:solidFill>
                  <a:latin typeface="Helvetica Neue Light" charset="0"/>
                  <a:ea typeface="Helvetica Neue Light" charset="0"/>
                  <a:cs typeface="Helvetica Neue Light" charset="0"/>
                </a:rPr>
                <a:t>Putative Promoters</a:t>
              </a:r>
            </a:p>
            <a:p>
              <a:r>
                <a:rPr lang="en-US" sz="2400" dirty="0">
                  <a:solidFill>
                    <a:schemeClr val="accent2">
                      <a:lumMod val="50000"/>
                    </a:schemeClr>
                  </a:solidFill>
                  <a:latin typeface="Helvetica Neue Light" charset="0"/>
                  <a:ea typeface="Helvetica Neue Light" charset="0"/>
                  <a:cs typeface="Helvetica Neue Light" charset="0"/>
                </a:rPr>
                <a:t>Other</a:t>
              </a:r>
            </a:p>
          </p:txBody>
        </p:sp>
      </p:grpSp>
    </p:spTree>
    <p:extLst>
      <p:ext uri="{BB962C8B-B14F-4D97-AF65-F5344CB8AC3E}">
        <p14:creationId xmlns:p14="http://schemas.microsoft.com/office/powerpoint/2010/main" val="316386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0632077" cy="6872288"/>
          </a:xfrm>
          <a:prstGeom prst="rect">
            <a:avLst/>
          </a:prstGeom>
        </p:spPr>
      </p:pic>
      <p:sp>
        <p:nvSpPr>
          <p:cNvPr id="3" name="Rectangle 2"/>
          <p:cNvSpPr/>
          <p:nvPr/>
        </p:nvSpPr>
        <p:spPr>
          <a:xfrm>
            <a:off x="1485900" y="1416423"/>
            <a:ext cx="10706101" cy="4410636"/>
          </a:xfrm>
          <a:prstGeom prst="rect">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779813" y="1882465"/>
            <a:ext cx="10412187" cy="34785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2">
                    <a:lumMod val="50000"/>
                  </a:schemeClr>
                </a:solidFill>
                <a:latin typeface="Helvetica Neue Medium" charset="0"/>
                <a:ea typeface="Helvetica Neue Medium" charset="0"/>
                <a:cs typeface="Helvetica Neue Medium" charset="0"/>
              </a:rPr>
              <a:t>Does ocean acidification alter the Pacific oyster epigenome?</a:t>
            </a:r>
          </a:p>
          <a:p>
            <a:endParaRPr lang="en-US" sz="4800" dirty="0">
              <a:solidFill>
                <a:schemeClr val="bg1"/>
              </a:solidFill>
              <a:latin typeface="Helvetica Neue Medium" charset="0"/>
              <a:ea typeface="Helvetica Neue Medium" charset="0"/>
              <a:cs typeface="Helvetica Neue Medium" charset="0"/>
            </a:endParaRPr>
          </a:p>
          <a:p>
            <a:r>
              <a:rPr lang="en-US" sz="4800" dirty="0">
                <a:solidFill>
                  <a:schemeClr val="bg1"/>
                </a:solidFill>
                <a:latin typeface="Helvetica Neue Medium" charset="0"/>
                <a:ea typeface="Helvetica Neue Medium" charset="0"/>
                <a:cs typeface="Helvetica Neue Medium" charset="0"/>
              </a:rPr>
              <a:t>How could methylation affect potential phenotypes?</a:t>
            </a:r>
          </a:p>
        </p:txBody>
      </p:sp>
    </p:spTree>
    <p:extLst>
      <p:ext uri="{BB962C8B-B14F-4D97-AF65-F5344CB8AC3E}">
        <p14:creationId xmlns:p14="http://schemas.microsoft.com/office/powerpoint/2010/main" val="221929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EBCAA1-683B-914F-82CF-3FFF3063304B}"/>
              </a:ext>
            </a:extLst>
          </p:cNvPr>
          <p:cNvSpPr txBox="1">
            <a:spLocks/>
          </p:cNvSpPr>
          <p:nvPr/>
        </p:nvSpPr>
        <p:spPr>
          <a:xfrm>
            <a:off x="442913" y="152400"/>
            <a:ext cx="11722194" cy="76200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Various biological processes affected</a:t>
            </a:r>
          </a:p>
        </p:txBody>
      </p:sp>
    </p:spTree>
    <p:extLst>
      <p:ext uri="{BB962C8B-B14F-4D97-AF65-F5344CB8AC3E}">
        <p14:creationId xmlns:p14="http://schemas.microsoft.com/office/powerpoint/2010/main" val="59643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0D9A5B-3380-BD42-9BD3-5D28B1A3E07E}"/>
              </a:ext>
            </a:extLst>
          </p:cNvPr>
          <p:cNvSpPr/>
          <p:nvPr/>
        </p:nvSpPr>
        <p:spPr>
          <a:xfrm>
            <a:off x="442913" y="725301"/>
            <a:ext cx="11366466" cy="947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EBCAA1-683B-914F-82CF-3FFF3063304B}"/>
              </a:ext>
            </a:extLst>
          </p:cNvPr>
          <p:cNvSpPr txBox="1">
            <a:spLocks/>
          </p:cNvSpPr>
          <p:nvPr/>
        </p:nvSpPr>
        <p:spPr>
          <a:xfrm>
            <a:off x="442913" y="152400"/>
            <a:ext cx="11722194" cy="76200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Various biological processes affected</a:t>
            </a:r>
          </a:p>
        </p:txBody>
      </p:sp>
      <p:pic>
        <p:nvPicPr>
          <p:cNvPr id="6" name="Picture 5">
            <a:extLst>
              <a:ext uri="{FF2B5EF4-FFF2-40B4-BE49-F238E27FC236}">
                <a16:creationId xmlns:a16="http://schemas.microsoft.com/office/drawing/2014/main" id="{7910AC53-9DD3-104C-ACD5-1A55E50CBBF7}"/>
              </a:ext>
            </a:extLst>
          </p:cNvPr>
          <p:cNvPicPr>
            <a:picLocks noChangeAspect="1"/>
          </p:cNvPicPr>
          <p:nvPr/>
        </p:nvPicPr>
        <p:blipFill rotWithShape="1">
          <a:blip r:embed="rId3"/>
          <a:srcRect l="34796" b="13551"/>
          <a:stretch/>
        </p:blipFill>
        <p:spPr>
          <a:xfrm>
            <a:off x="6304546" y="533400"/>
            <a:ext cx="5465453" cy="5599299"/>
          </a:xfrm>
          <a:prstGeom prst="rect">
            <a:avLst/>
          </a:prstGeom>
        </p:spPr>
      </p:pic>
      <p:sp>
        <p:nvSpPr>
          <p:cNvPr id="43" name="Rectangle 42">
            <a:extLst>
              <a:ext uri="{FF2B5EF4-FFF2-40B4-BE49-F238E27FC236}">
                <a16:creationId xmlns:a16="http://schemas.microsoft.com/office/drawing/2014/main" id="{29DE2CAE-DBAD-B247-9797-1D7E9EC7988E}"/>
              </a:ext>
            </a:extLst>
          </p:cNvPr>
          <p:cNvSpPr/>
          <p:nvPr/>
        </p:nvSpPr>
        <p:spPr>
          <a:xfrm>
            <a:off x="11335953" y="6269888"/>
            <a:ext cx="559543" cy="400110"/>
          </a:xfrm>
          <a:prstGeom prst="rect">
            <a:avLst/>
          </a:prstGeom>
        </p:spPr>
        <p:txBody>
          <a:bodyPr wrap="square">
            <a:spAutoFit/>
          </a:bodyPr>
          <a:lstStyle/>
          <a:p>
            <a:pPr algn="ctr"/>
            <a:endParaRPr lang="en-US" sz="2000" dirty="0">
              <a:solidFill>
                <a:schemeClr val="accent2">
                  <a:lumMod val="50000"/>
                </a:schemeClr>
              </a:solidFill>
              <a:latin typeface="Helvetica Neue Light" charset="0"/>
              <a:ea typeface="Helvetica Neue Light" charset="0"/>
              <a:cs typeface="Helvetica Neue Light" charset="0"/>
            </a:endParaRPr>
          </a:p>
        </p:txBody>
      </p:sp>
      <p:grpSp>
        <p:nvGrpSpPr>
          <p:cNvPr id="48" name="Group 47">
            <a:extLst>
              <a:ext uri="{FF2B5EF4-FFF2-40B4-BE49-F238E27FC236}">
                <a16:creationId xmlns:a16="http://schemas.microsoft.com/office/drawing/2014/main" id="{AAA0D692-23B9-AC41-9F66-A8E431E0FEA2}"/>
              </a:ext>
            </a:extLst>
          </p:cNvPr>
          <p:cNvGrpSpPr/>
          <p:nvPr/>
        </p:nvGrpSpPr>
        <p:grpSpPr>
          <a:xfrm>
            <a:off x="6155086" y="6137394"/>
            <a:ext cx="5748681" cy="418431"/>
            <a:chOff x="6155086" y="6219215"/>
            <a:chExt cx="5748681" cy="418431"/>
          </a:xfrm>
        </p:grpSpPr>
        <p:cxnSp>
          <p:nvCxnSpPr>
            <p:cNvPr id="8" name="Straight Connector 7">
              <a:extLst>
                <a:ext uri="{FF2B5EF4-FFF2-40B4-BE49-F238E27FC236}">
                  <a16:creationId xmlns:a16="http://schemas.microsoft.com/office/drawing/2014/main" id="{1AA37C76-FF46-5544-9FAA-2E9468CE1D3C}"/>
                </a:ext>
              </a:extLst>
            </p:cNvPr>
            <p:cNvCxnSpPr>
              <a:cxnSpLocks/>
            </p:cNvCxnSpPr>
            <p:nvPr/>
          </p:nvCxnSpPr>
          <p:spPr>
            <a:xfrm flipH="1">
              <a:off x="6431110" y="6239529"/>
              <a:ext cx="51900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F0DE5FD-EB01-3747-A6F9-8927600EEC61}"/>
                </a:ext>
              </a:extLst>
            </p:cNvPr>
            <p:cNvGrpSpPr/>
            <p:nvPr/>
          </p:nvGrpSpPr>
          <p:grpSpPr>
            <a:xfrm>
              <a:off x="6155086" y="6219215"/>
              <a:ext cx="5748681" cy="418431"/>
              <a:chOff x="6155086" y="6219215"/>
              <a:chExt cx="5748681" cy="418431"/>
            </a:xfrm>
          </p:grpSpPr>
          <p:grpSp>
            <p:nvGrpSpPr>
              <p:cNvPr id="14" name="Group 13">
                <a:extLst>
                  <a:ext uri="{FF2B5EF4-FFF2-40B4-BE49-F238E27FC236}">
                    <a16:creationId xmlns:a16="http://schemas.microsoft.com/office/drawing/2014/main" id="{3677A142-74FF-FC4C-8E1C-2A2141470A1F}"/>
                  </a:ext>
                </a:extLst>
              </p:cNvPr>
              <p:cNvGrpSpPr/>
              <p:nvPr/>
            </p:nvGrpSpPr>
            <p:grpSpPr>
              <a:xfrm>
                <a:off x="6155086" y="6219215"/>
                <a:ext cx="559543" cy="387653"/>
                <a:chOff x="5239800" y="6577904"/>
                <a:chExt cx="559543" cy="387653"/>
              </a:xfrm>
            </p:grpSpPr>
            <p:cxnSp>
              <p:nvCxnSpPr>
                <p:cNvPr id="15" name="Straight Connector 14">
                  <a:extLst>
                    <a:ext uri="{FF2B5EF4-FFF2-40B4-BE49-F238E27FC236}">
                      <a16:creationId xmlns:a16="http://schemas.microsoft.com/office/drawing/2014/main" id="{A87B98D2-02E2-3949-848F-AC13878604A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33BDD7B-0CC8-6549-87A8-101CA645CD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0</a:t>
                  </a:r>
                </a:p>
              </p:txBody>
            </p:sp>
          </p:grpSp>
          <p:grpSp>
            <p:nvGrpSpPr>
              <p:cNvPr id="19" name="Group 18">
                <a:extLst>
                  <a:ext uri="{FF2B5EF4-FFF2-40B4-BE49-F238E27FC236}">
                    <a16:creationId xmlns:a16="http://schemas.microsoft.com/office/drawing/2014/main" id="{77B2B8CF-A4D4-CF4C-8CAB-3C6CA8C67878}"/>
                  </a:ext>
                </a:extLst>
              </p:cNvPr>
              <p:cNvGrpSpPr/>
              <p:nvPr/>
            </p:nvGrpSpPr>
            <p:grpSpPr>
              <a:xfrm>
                <a:off x="6899597" y="6219215"/>
                <a:ext cx="559543" cy="387653"/>
                <a:chOff x="5239800" y="6577904"/>
                <a:chExt cx="559543" cy="387653"/>
              </a:xfrm>
            </p:grpSpPr>
            <p:cxnSp>
              <p:nvCxnSpPr>
                <p:cNvPr id="20" name="Straight Connector 19">
                  <a:extLst>
                    <a:ext uri="{FF2B5EF4-FFF2-40B4-BE49-F238E27FC236}">
                      <a16:creationId xmlns:a16="http://schemas.microsoft.com/office/drawing/2014/main" id="{495E7645-660B-2B41-8F28-B4F1306C574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78971D8-5E1D-434C-B86E-7F5028E11DB3}"/>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2</a:t>
                  </a:r>
                </a:p>
              </p:txBody>
            </p:sp>
          </p:grpSp>
          <p:grpSp>
            <p:nvGrpSpPr>
              <p:cNvPr id="26" name="Group 25">
                <a:extLst>
                  <a:ext uri="{FF2B5EF4-FFF2-40B4-BE49-F238E27FC236}">
                    <a16:creationId xmlns:a16="http://schemas.microsoft.com/office/drawing/2014/main" id="{D20F84F4-6DFD-6440-BAD0-86FBDE0EF23E}"/>
                  </a:ext>
                </a:extLst>
              </p:cNvPr>
              <p:cNvGrpSpPr/>
              <p:nvPr/>
            </p:nvGrpSpPr>
            <p:grpSpPr>
              <a:xfrm>
                <a:off x="7644107" y="6219215"/>
                <a:ext cx="559543" cy="387653"/>
                <a:chOff x="5239800" y="6577904"/>
                <a:chExt cx="559543" cy="387653"/>
              </a:xfrm>
            </p:grpSpPr>
            <p:cxnSp>
              <p:nvCxnSpPr>
                <p:cNvPr id="27" name="Straight Connector 26">
                  <a:extLst>
                    <a:ext uri="{FF2B5EF4-FFF2-40B4-BE49-F238E27FC236}">
                      <a16:creationId xmlns:a16="http://schemas.microsoft.com/office/drawing/2014/main" id="{16992C7D-9E14-434C-AF71-57D7EA98B577}"/>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EAAC0FA-7A2A-DB44-B1E4-1AB2684C970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4</a:t>
                  </a:r>
                </a:p>
              </p:txBody>
            </p:sp>
          </p:grpSp>
          <p:grpSp>
            <p:nvGrpSpPr>
              <p:cNvPr id="29" name="Group 28">
                <a:extLst>
                  <a:ext uri="{FF2B5EF4-FFF2-40B4-BE49-F238E27FC236}">
                    <a16:creationId xmlns:a16="http://schemas.microsoft.com/office/drawing/2014/main" id="{D97AFC44-92DA-114C-BFEA-04E06BBD89E4}"/>
                  </a:ext>
                </a:extLst>
              </p:cNvPr>
              <p:cNvGrpSpPr/>
              <p:nvPr/>
            </p:nvGrpSpPr>
            <p:grpSpPr>
              <a:xfrm>
                <a:off x="8386865" y="6219215"/>
                <a:ext cx="559543" cy="387653"/>
                <a:chOff x="5239800" y="6577904"/>
                <a:chExt cx="559543" cy="387653"/>
              </a:xfrm>
            </p:grpSpPr>
            <p:cxnSp>
              <p:nvCxnSpPr>
                <p:cNvPr id="30" name="Straight Connector 29">
                  <a:extLst>
                    <a:ext uri="{FF2B5EF4-FFF2-40B4-BE49-F238E27FC236}">
                      <a16:creationId xmlns:a16="http://schemas.microsoft.com/office/drawing/2014/main" id="{BEB852E8-2BEC-A941-8943-2645DC0781C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4CD1D10-2B25-674E-9CD7-06FE9692892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6</a:t>
                  </a:r>
                </a:p>
              </p:txBody>
            </p:sp>
          </p:grpSp>
          <p:grpSp>
            <p:nvGrpSpPr>
              <p:cNvPr id="32" name="Group 31">
                <a:extLst>
                  <a:ext uri="{FF2B5EF4-FFF2-40B4-BE49-F238E27FC236}">
                    <a16:creationId xmlns:a16="http://schemas.microsoft.com/office/drawing/2014/main" id="{4376B4C2-5F4E-C34F-AC6B-6B082EC6E7A3}"/>
                  </a:ext>
                </a:extLst>
              </p:cNvPr>
              <p:cNvGrpSpPr/>
              <p:nvPr/>
            </p:nvGrpSpPr>
            <p:grpSpPr>
              <a:xfrm>
                <a:off x="9120037" y="6219215"/>
                <a:ext cx="559543" cy="387653"/>
                <a:chOff x="5239800" y="6577904"/>
                <a:chExt cx="559543" cy="387653"/>
              </a:xfrm>
            </p:grpSpPr>
            <p:cxnSp>
              <p:nvCxnSpPr>
                <p:cNvPr id="33" name="Straight Connector 32">
                  <a:extLst>
                    <a:ext uri="{FF2B5EF4-FFF2-40B4-BE49-F238E27FC236}">
                      <a16:creationId xmlns:a16="http://schemas.microsoft.com/office/drawing/2014/main" id="{D524121E-44AC-A147-9EE1-3863127A468F}"/>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CFFC40D-5548-D747-B59C-B78F964DD7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8</a:t>
                  </a:r>
                </a:p>
              </p:txBody>
            </p:sp>
          </p:grpSp>
          <p:grpSp>
            <p:nvGrpSpPr>
              <p:cNvPr id="35" name="Group 34">
                <a:extLst>
                  <a:ext uri="{FF2B5EF4-FFF2-40B4-BE49-F238E27FC236}">
                    <a16:creationId xmlns:a16="http://schemas.microsoft.com/office/drawing/2014/main" id="{E1F716BC-00DC-114A-A0BF-3178AA7A94E1}"/>
                  </a:ext>
                </a:extLst>
              </p:cNvPr>
              <p:cNvGrpSpPr/>
              <p:nvPr/>
            </p:nvGrpSpPr>
            <p:grpSpPr>
              <a:xfrm>
                <a:off x="9874133" y="6219215"/>
                <a:ext cx="559543" cy="418431"/>
                <a:chOff x="5239800" y="6577904"/>
                <a:chExt cx="559543" cy="418431"/>
              </a:xfrm>
            </p:grpSpPr>
            <p:cxnSp>
              <p:nvCxnSpPr>
                <p:cNvPr id="36" name="Straight Connector 35">
                  <a:extLst>
                    <a:ext uri="{FF2B5EF4-FFF2-40B4-BE49-F238E27FC236}">
                      <a16:creationId xmlns:a16="http://schemas.microsoft.com/office/drawing/2014/main" id="{AEFA89CA-F713-B048-8ABB-D1BE3AB844A0}"/>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4E02873-172E-8B46-85F2-4A7E47A73B25}"/>
                    </a:ext>
                  </a:extLst>
                </p:cNvPr>
                <p:cNvSpPr/>
                <p:nvPr/>
              </p:nvSpPr>
              <p:spPr>
                <a:xfrm>
                  <a:off x="5239800" y="6627003"/>
                  <a:ext cx="559543" cy="369332"/>
                </a:xfrm>
                <a:prstGeom prst="rect">
                  <a:avLst/>
                </a:prstGeom>
              </p:spPr>
              <p:txBody>
                <a:bodyPr wrap="square">
                  <a:spAutoFit/>
                </a:bodyPr>
                <a:lstStyle/>
                <a:p>
                  <a:pPr algn="ctr"/>
                  <a:r>
                    <a:rPr lang="en-US" dirty="0">
                      <a:solidFill>
                        <a:schemeClr val="accent2">
                          <a:lumMod val="50000"/>
                        </a:schemeClr>
                      </a:solidFill>
                      <a:latin typeface="Helvetica Neue Light" charset="0"/>
                      <a:ea typeface="Helvetica Neue Light" charset="0"/>
                      <a:cs typeface="Helvetica Neue Light" charset="0"/>
                    </a:rPr>
                    <a:t>10</a:t>
                  </a:r>
                </a:p>
              </p:txBody>
            </p:sp>
          </p:grpSp>
          <p:grpSp>
            <p:nvGrpSpPr>
              <p:cNvPr id="38" name="Group 37">
                <a:extLst>
                  <a:ext uri="{FF2B5EF4-FFF2-40B4-BE49-F238E27FC236}">
                    <a16:creationId xmlns:a16="http://schemas.microsoft.com/office/drawing/2014/main" id="{6748DE9B-D630-3945-945F-4F3231316424}"/>
                  </a:ext>
                </a:extLst>
              </p:cNvPr>
              <p:cNvGrpSpPr/>
              <p:nvPr/>
            </p:nvGrpSpPr>
            <p:grpSpPr>
              <a:xfrm>
                <a:off x="10606428" y="6219215"/>
                <a:ext cx="559543" cy="387653"/>
                <a:chOff x="5239800" y="6577904"/>
                <a:chExt cx="559543" cy="387653"/>
              </a:xfrm>
            </p:grpSpPr>
            <p:cxnSp>
              <p:nvCxnSpPr>
                <p:cNvPr id="39" name="Straight Connector 38">
                  <a:extLst>
                    <a:ext uri="{FF2B5EF4-FFF2-40B4-BE49-F238E27FC236}">
                      <a16:creationId xmlns:a16="http://schemas.microsoft.com/office/drawing/2014/main" id="{7580FEC6-FF75-7C4F-9D91-F151DF57EC5B}"/>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44AED3E-5E5D-6D4C-9F19-593268BDCE62}"/>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12</a:t>
                  </a:r>
                </a:p>
              </p:txBody>
            </p:sp>
          </p:grpSp>
          <p:grpSp>
            <p:nvGrpSpPr>
              <p:cNvPr id="44" name="Group 43">
                <a:extLst>
                  <a:ext uri="{FF2B5EF4-FFF2-40B4-BE49-F238E27FC236}">
                    <a16:creationId xmlns:a16="http://schemas.microsoft.com/office/drawing/2014/main" id="{45F16859-40ED-8B4E-A2E7-978428049CAC}"/>
                  </a:ext>
                </a:extLst>
              </p:cNvPr>
              <p:cNvGrpSpPr/>
              <p:nvPr/>
            </p:nvGrpSpPr>
            <p:grpSpPr>
              <a:xfrm>
                <a:off x="11344224" y="6219215"/>
                <a:ext cx="559543" cy="356876"/>
                <a:chOff x="5239800" y="6577904"/>
                <a:chExt cx="559543" cy="356876"/>
              </a:xfrm>
            </p:grpSpPr>
            <p:cxnSp>
              <p:nvCxnSpPr>
                <p:cNvPr id="45" name="Straight Connector 44">
                  <a:extLst>
                    <a:ext uri="{FF2B5EF4-FFF2-40B4-BE49-F238E27FC236}">
                      <a16:creationId xmlns:a16="http://schemas.microsoft.com/office/drawing/2014/main" id="{EC3BAC33-5228-9840-AA5D-78FD39C1063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8270D61-3BDF-8C47-AB35-E8938FDF8F4D}"/>
                    </a:ext>
                  </a:extLst>
                </p:cNvPr>
                <p:cNvSpPr/>
                <p:nvPr/>
              </p:nvSpPr>
              <p:spPr>
                <a:xfrm>
                  <a:off x="5239800" y="6627003"/>
                  <a:ext cx="559543" cy="307777"/>
                </a:xfrm>
                <a:prstGeom prst="rect">
                  <a:avLst/>
                </a:prstGeom>
              </p:spPr>
              <p:txBody>
                <a:bodyPr wrap="square">
                  <a:spAutoFit/>
                </a:bodyPr>
                <a:lstStyle/>
                <a:p>
                  <a:pPr algn="ctr"/>
                  <a:r>
                    <a:rPr lang="en-US" sz="1400" dirty="0">
                      <a:solidFill>
                        <a:schemeClr val="accent2">
                          <a:lumMod val="50000"/>
                        </a:schemeClr>
                      </a:solidFill>
                      <a:latin typeface="Helvetica Neue Light" charset="0"/>
                      <a:ea typeface="Helvetica Neue Light" charset="0"/>
                      <a:cs typeface="Helvetica Neue Light" charset="0"/>
                    </a:rPr>
                    <a:t>14</a:t>
                  </a:r>
                </a:p>
              </p:txBody>
            </p:sp>
          </p:grpSp>
        </p:grpSp>
      </p:grpSp>
      <p:sp>
        <p:nvSpPr>
          <p:cNvPr id="52" name="Rectangle 51">
            <a:extLst>
              <a:ext uri="{FF2B5EF4-FFF2-40B4-BE49-F238E27FC236}">
                <a16:creationId xmlns:a16="http://schemas.microsoft.com/office/drawing/2014/main" id="{9A9CCCE3-2ACF-0C4E-B123-8D04868D28DB}"/>
              </a:ext>
            </a:extLst>
          </p:cNvPr>
          <p:cNvSpPr/>
          <p:nvPr/>
        </p:nvSpPr>
        <p:spPr>
          <a:xfrm>
            <a:off x="6431110" y="6384581"/>
            <a:ext cx="5190016" cy="400110"/>
          </a:xfrm>
          <a:prstGeom prst="rect">
            <a:avLst/>
          </a:prstGeom>
          <a:noFill/>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Percent of Genes with DML</a:t>
            </a:r>
          </a:p>
        </p:txBody>
      </p:sp>
      <p:sp>
        <p:nvSpPr>
          <p:cNvPr id="53" name="Rectangle 52">
            <a:extLst>
              <a:ext uri="{FF2B5EF4-FFF2-40B4-BE49-F238E27FC236}">
                <a16:creationId xmlns:a16="http://schemas.microsoft.com/office/drawing/2014/main" id="{931040C3-F9B9-F44B-9B4B-16EE41469497}"/>
              </a:ext>
            </a:extLst>
          </p:cNvPr>
          <p:cNvSpPr/>
          <p:nvPr/>
        </p:nvSpPr>
        <p:spPr>
          <a:xfrm>
            <a:off x="3105375" y="143733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Metabolism</a:t>
            </a:r>
          </a:p>
        </p:txBody>
      </p:sp>
      <p:sp>
        <p:nvSpPr>
          <p:cNvPr id="54" name="Rectangle 53">
            <a:extLst>
              <a:ext uri="{FF2B5EF4-FFF2-40B4-BE49-F238E27FC236}">
                <a16:creationId xmlns:a16="http://schemas.microsoft.com/office/drawing/2014/main" id="{FC84EFEB-CC4C-5846-B888-D0E71301E6F3}"/>
              </a:ext>
            </a:extLst>
          </p:cNvPr>
          <p:cNvSpPr/>
          <p:nvPr/>
        </p:nvSpPr>
        <p:spPr>
          <a:xfrm>
            <a:off x="6463194" y="867233"/>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Other</a:t>
            </a:r>
          </a:p>
        </p:txBody>
      </p:sp>
      <p:sp>
        <p:nvSpPr>
          <p:cNvPr id="55" name="Rectangle 54">
            <a:extLst>
              <a:ext uri="{FF2B5EF4-FFF2-40B4-BE49-F238E27FC236}">
                <a16:creationId xmlns:a16="http://schemas.microsoft.com/office/drawing/2014/main" id="{DBD5A89B-352A-1244-9AC8-1EB939E5F757}"/>
              </a:ext>
            </a:extLst>
          </p:cNvPr>
          <p:cNvSpPr/>
          <p:nvPr/>
        </p:nvSpPr>
        <p:spPr>
          <a:xfrm>
            <a:off x="6463194" y="1267701"/>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Protein</a:t>
            </a:r>
          </a:p>
        </p:txBody>
      </p:sp>
      <p:sp>
        <p:nvSpPr>
          <p:cNvPr id="56" name="Rectangle 55">
            <a:extLst>
              <a:ext uri="{FF2B5EF4-FFF2-40B4-BE49-F238E27FC236}">
                <a16:creationId xmlns:a16="http://schemas.microsoft.com/office/drawing/2014/main" id="{0748C59E-CE8E-B140-9301-61278446DC37}"/>
              </a:ext>
            </a:extLst>
          </p:cNvPr>
          <p:cNvSpPr/>
          <p:nvPr/>
        </p:nvSpPr>
        <p:spPr>
          <a:xfrm>
            <a:off x="6463194" y="1668169"/>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RNA</a:t>
            </a:r>
          </a:p>
        </p:txBody>
      </p:sp>
      <p:sp>
        <p:nvSpPr>
          <p:cNvPr id="57" name="Rectangle 56">
            <a:extLst>
              <a:ext uri="{FF2B5EF4-FFF2-40B4-BE49-F238E27FC236}">
                <a16:creationId xmlns:a16="http://schemas.microsoft.com/office/drawing/2014/main" id="{278F0252-FBE4-1E4D-A6DF-E18B20053A48}"/>
              </a:ext>
            </a:extLst>
          </p:cNvPr>
          <p:cNvSpPr/>
          <p:nvPr/>
        </p:nvSpPr>
        <p:spPr>
          <a:xfrm>
            <a:off x="6463194" y="2068637"/>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DNA</a:t>
            </a:r>
          </a:p>
        </p:txBody>
      </p:sp>
      <p:sp>
        <p:nvSpPr>
          <p:cNvPr id="58" name="Rectangle 57">
            <a:extLst>
              <a:ext uri="{FF2B5EF4-FFF2-40B4-BE49-F238E27FC236}">
                <a16:creationId xmlns:a16="http://schemas.microsoft.com/office/drawing/2014/main" id="{BB981DE0-2938-4E4C-92E3-E4E391F9E199}"/>
              </a:ext>
            </a:extLst>
          </p:cNvPr>
          <p:cNvSpPr/>
          <p:nvPr/>
        </p:nvSpPr>
        <p:spPr>
          <a:xfrm>
            <a:off x="6463194" y="2469105"/>
            <a:ext cx="3278495"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Stress Response</a:t>
            </a:r>
          </a:p>
        </p:txBody>
      </p:sp>
      <p:sp>
        <p:nvSpPr>
          <p:cNvPr id="59" name="Rectangle 58">
            <a:extLst>
              <a:ext uri="{FF2B5EF4-FFF2-40B4-BE49-F238E27FC236}">
                <a16:creationId xmlns:a16="http://schemas.microsoft.com/office/drawing/2014/main" id="{9E856F6F-3B7D-1B4E-8026-55693E39C5A8}"/>
              </a:ext>
            </a:extLst>
          </p:cNvPr>
          <p:cNvSpPr/>
          <p:nvPr/>
        </p:nvSpPr>
        <p:spPr>
          <a:xfrm>
            <a:off x="6463194" y="2869573"/>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Organization and Biogenesis</a:t>
            </a:r>
          </a:p>
        </p:txBody>
      </p:sp>
      <p:sp>
        <p:nvSpPr>
          <p:cNvPr id="60" name="Rectangle 59">
            <a:extLst>
              <a:ext uri="{FF2B5EF4-FFF2-40B4-BE49-F238E27FC236}">
                <a16:creationId xmlns:a16="http://schemas.microsoft.com/office/drawing/2014/main" id="{B4748299-470E-3B4A-A73C-02AF64A6BF00}"/>
              </a:ext>
            </a:extLst>
          </p:cNvPr>
          <p:cNvSpPr/>
          <p:nvPr/>
        </p:nvSpPr>
        <p:spPr>
          <a:xfrm>
            <a:off x="6463194" y="3270041"/>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Other</a:t>
            </a:r>
          </a:p>
        </p:txBody>
      </p:sp>
      <p:sp>
        <p:nvSpPr>
          <p:cNvPr id="61" name="Rectangle 60">
            <a:extLst>
              <a:ext uri="{FF2B5EF4-FFF2-40B4-BE49-F238E27FC236}">
                <a16:creationId xmlns:a16="http://schemas.microsoft.com/office/drawing/2014/main" id="{4DD2DA41-A1E8-7441-8CE5-03D055455A37}"/>
              </a:ext>
            </a:extLst>
          </p:cNvPr>
          <p:cNvSpPr/>
          <p:nvPr/>
        </p:nvSpPr>
        <p:spPr>
          <a:xfrm>
            <a:off x="6463194" y="3670509"/>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Cycle</a:t>
            </a:r>
          </a:p>
        </p:txBody>
      </p:sp>
      <p:sp>
        <p:nvSpPr>
          <p:cNvPr id="62" name="Rectangle 61">
            <a:extLst>
              <a:ext uri="{FF2B5EF4-FFF2-40B4-BE49-F238E27FC236}">
                <a16:creationId xmlns:a16="http://schemas.microsoft.com/office/drawing/2014/main" id="{F251560F-7769-C746-9D2A-24D739D9F7F3}"/>
              </a:ext>
            </a:extLst>
          </p:cNvPr>
          <p:cNvSpPr/>
          <p:nvPr/>
        </p:nvSpPr>
        <p:spPr>
          <a:xfrm>
            <a:off x="6463194" y="4070977"/>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Transport</a:t>
            </a:r>
          </a:p>
        </p:txBody>
      </p:sp>
      <p:sp>
        <p:nvSpPr>
          <p:cNvPr id="63" name="Rectangle 62">
            <a:extLst>
              <a:ext uri="{FF2B5EF4-FFF2-40B4-BE49-F238E27FC236}">
                <a16:creationId xmlns:a16="http://schemas.microsoft.com/office/drawing/2014/main" id="{7E9E9271-2E71-5041-A27D-25BCEC57BAE2}"/>
              </a:ext>
            </a:extLst>
          </p:cNvPr>
          <p:cNvSpPr/>
          <p:nvPr/>
        </p:nvSpPr>
        <p:spPr>
          <a:xfrm>
            <a:off x="6463194" y="4471445"/>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 Transduction</a:t>
            </a:r>
          </a:p>
        </p:txBody>
      </p:sp>
      <p:sp>
        <p:nvSpPr>
          <p:cNvPr id="64" name="Rectangle 63">
            <a:extLst>
              <a:ext uri="{FF2B5EF4-FFF2-40B4-BE49-F238E27FC236}">
                <a16:creationId xmlns:a16="http://schemas.microsoft.com/office/drawing/2014/main" id="{BAB3C1B2-13D4-CF4B-8EC3-E05023EF2CD0}"/>
              </a:ext>
            </a:extLst>
          </p:cNvPr>
          <p:cNvSpPr/>
          <p:nvPr/>
        </p:nvSpPr>
        <p:spPr>
          <a:xfrm>
            <a:off x="6463194" y="4871913"/>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Death</a:t>
            </a:r>
          </a:p>
        </p:txBody>
      </p:sp>
      <p:sp>
        <p:nvSpPr>
          <p:cNvPr id="65" name="Rectangle 64">
            <a:extLst>
              <a:ext uri="{FF2B5EF4-FFF2-40B4-BE49-F238E27FC236}">
                <a16:creationId xmlns:a16="http://schemas.microsoft.com/office/drawing/2014/main" id="{87A9FADA-C48F-FA44-9409-790A688EA483}"/>
              </a:ext>
            </a:extLst>
          </p:cNvPr>
          <p:cNvSpPr/>
          <p:nvPr/>
        </p:nvSpPr>
        <p:spPr>
          <a:xfrm>
            <a:off x="6463194" y="5272381"/>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Adhesion</a:t>
            </a:r>
          </a:p>
        </p:txBody>
      </p:sp>
      <p:sp>
        <p:nvSpPr>
          <p:cNvPr id="66" name="Rectangle 65">
            <a:extLst>
              <a:ext uri="{FF2B5EF4-FFF2-40B4-BE49-F238E27FC236}">
                <a16:creationId xmlns:a16="http://schemas.microsoft.com/office/drawing/2014/main" id="{66B4FCB3-6DE0-8448-8E8B-8FBF9524B79B}"/>
              </a:ext>
            </a:extLst>
          </p:cNvPr>
          <p:cNvSpPr/>
          <p:nvPr/>
        </p:nvSpPr>
        <p:spPr>
          <a:xfrm>
            <a:off x="6463194" y="5672848"/>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a:t>
            </a:r>
          </a:p>
        </p:txBody>
      </p:sp>
      <p:sp>
        <p:nvSpPr>
          <p:cNvPr id="68" name="Rectangle 67">
            <a:extLst>
              <a:ext uri="{FF2B5EF4-FFF2-40B4-BE49-F238E27FC236}">
                <a16:creationId xmlns:a16="http://schemas.microsoft.com/office/drawing/2014/main" id="{3845B30A-B8B4-D342-A36A-E9F656634BEC}"/>
              </a:ext>
            </a:extLst>
          </p:cNvPr>
          <p:cNvSpPr/>
          <p:nvPr/>
        </p:nvSpPr>
        <p:spPr>
          <a:xfrm>
            <a:off x="3105375" y="2407908"/>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Stress Response</a:t>
            </a:r>
          </a:p>
        </p:txBody>
      </p:sp>
      <p:sp>
        <p:nvSpPr>
          <p:cNvPr id="69" name="Rectangle 68">
            <a:extLst>
              <a:ext uri="{FF2B5EF4-FFF2-40B4-BE49-F238E27FC236}">
                <a16:creationId xmlns:a16="http://schemas.microsoft.com/office/drawing/2014/main" id="{FEAEDB51-E369-7845-B4A9-BE9B94B4EF73}"/>
              </a:ext>
            </a:extLst>
          </p:cNvPr>
          <p:cNvSpPr/>
          <p:nvPr/>
        </p:nvSpPr>
        <p:spPr>
          <a:xfrm>
            <a:off x="3105375" y="3198167"/>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Development</a:t>
            </a:r>
          </a:p>
        </p:txBody>
      </p:sp>
      <p:sp>
        <p:nvSpPr>
          <p:cNvPr id="70" name="Rectangle 69">
            <a:extLst>
              <a:ext uri="{FF2B5EF4-FFF2-40B4-BE49-F238E27FC236}">
                <a16:creationId xmlns:a16="http://schemas.microsoft.com/office/drawing/2014/main" id="{08B0DC57-F004-B04A-9FAF-2466330ADA5A}"/>
              </a:ext>
            </a:extLst>
          </p:cNvPr>
          <p:cNvSpPr/>
          <p:nvPr/>
        </p:nvSpPr>
        <p:spPr>
          <a:xfrm>
            <a:off x="3105375" y="482574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Cellular Activity</a:t>
            </a:r>
          </a:p>
        </p:txBody>
      </p:sp>
      <p:sp>
        <p:nvSpPr>
          <p:cNvPr id="72" name="Rounded Rectangle 71">
            <a:extLst>
              <a:ext uri="{FF2B5EF4-FFF2-40B4-BE49-F238E27FC236}">
                <a16:creationId xmlns:a16="http://schemas.microsoft.com/office/drawing/2014/main" id="{53617BF7-CFF6-5E49-8F07-00E70FD5B142}"/>
              </a:ext>
            </a:extLst>
          </p:cNvPr>
          <p:cNvSpPr/>
          <p:nvPr/>
        </p:nvSpPr>
        <p:spPr>
          <a:xfrm>
            <a:off x="3877055" y="914399"/>
            <a:ext cx="8026711" cy="51574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a:extLst>
              <a:ext uri="{FF2B5EF4-FFF2-40B4-BE49-F238E27FC236}">
                <a16:creationId xmlns:a16="http://schemas.microsoft.com/office/drawing/2014/main" id="{5BD9DD57-F206-C143-84D6-215F6D2C2121}"/>
              </a:ext>
            </a:extLst>
          </p:cNvPr>
          <p:cNvSpPr/>
          <p:nvPr/>
        </p:nvSpPr>
        <p:spPr>
          <a:xfrm>
            <a:off x="5854071" y="774171"/>
            <a:ext cx="6049695" cy="51574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39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0D9A5B-3380-BD42-9BD3-5D28B1A3E07E}"/>
              </a:ext>
            </a:extLst>
          </p:cNvPr>
          <p:cNvSpPr/>
          <p:nvPr/>
        </p:nvSpPr>
        <p:spPr>
          <a:xfrm>
            <a:off x="442913" y="725301"/>
            <a:ext cx="11366466" cy="947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EBCAA1-683B-914F-82CF-3FFF3063304B}"/>
              </a:ext>
            </a:extLst>
          </p:cNvPr>
          <p:cNvSpPr txBox="1">
            <a:spLocks/>
          </p:cNvSpPr>
          <p:nvPr/>
        </p:nvSpPr>
        <p:spPr>
          <a:xfrm>
            <a:off x="442913" y="152400"/>
            <a:ext cx="11722194" cy="76200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Various biological processes affected</a:t>
            </a:r>
          </a:p>
        </p:txBody>
      </p:sp>
      <p:pic>
        <p:nvPicPr>
          <p:cNvPr id="6" name="Picture 5">
            <a:extLst>
              <a:ext uri="{FF2B5EF4-FFF2-40B4-BE49-F238E27FC236}">
                <a16:creationId xmlns:a16="http://schemas.microsoft.com/office/drawing/2014/main" id="{7910AC53-9DD3-104C-ACD5-1A55E50CBBF7}"/>
              </a:ext>
            </a:extLst>
          </p:cNvPr>
          <p:cNvPicPr>
            <a:picLocks noChangeAspect="1"/>
          </p:cNvPicPr>
          <p:nvPr/>
        </p:nvPicPr>
        <p:blipFill rotWithShape="1">
          <a:blip r:embed="rId3"/>
          <a:srcRect l="34796" b="13551"/>
          <a:stretch/>
        </p:blipFill>
        <p:spPr>
          <a:xfrm>
            <a:off x="6304546" y="533400"/>
            <a:ext cx="5465453" cy="5599299"/>
          </a:xfrm>
          <a:prstGeom prst="rect">
            <a:avLst/>
          </a:prstGeom>
        </p:spPr>
      </p:pic>
      <p:sp>
        <p:nvSpPr>
          <p:cNvPr id="43" name="Rectangle 42">
            <a:extLst>
              <a:ext uri="{FF2B5EF4-FFF2-40B4-BE49-F238E27FC236}">
                <a16:creationId xmlns:a16="http://schemas.microsoft.com/office/drawing/2014/main" id="{29DE2CAE-DBAD-B247-9797-1D7E9EC7988E}"/>
              </a:ext>
            </a:extLst>
          </p:cNvPr>
          <p:cNvSpPr/>
          <p:nvPr/>
        </p:nvSpPr>
        <p:spPr>
          <a:xfrm>
            <a:off x="11335953" y="6269888"/>
            <a:ext cx="559543" cy="400110"/>
          </a:xfrm>
          <a:prstGeom prst="rect">
            <a:avLst/>
          </a:prstGeom>
        </p:spPr>
        <p:txBody>
          <a:bodyPr wrap="square">
            <a:spAutoFit/>
          </a:bodyPr>
          <a:lstStyle/>
          <a:p>
            <a:pPr algn="ctr"/>
            <a:endParaRPr lang="en-US" sz="2000" dirty="0">
              <a:solidFill>
                <a:schemeClr val="accent2">
                  <a:lumMod val="50000"/>
                </a:schemeClr>
              </a:solidFill>
              <a:latin typeface="Helvetica Neue Light" charset="0"/>
              <a:ea typeface="Helvetica Neue Light" charset="0"/>
              <a:cs typeface="Helvetica Neue Light" charset="0"/>
            </a:endParaRPr>
          </a:p>
        </p:txBody>
      </p:sp>
      <p:grpSp>
        <p:nvGrpSpPr>
          <p:cNvPr id="48" name="Group 47">
            <a:extLst>
              <a:ext uri="{FF2B5EF4-FFF2-40B4-BE49-F238E27FC236}">
                <a16:creationId xmlns:a16="http://schemas.microsoft.com/office/drawing/2014/main" id="{AAA0D692-23B9-AC41-9F66-A8E431E0FEA2}"/>
              </a:ext>
            </a:extLst>
          </p:cNvPr>
          <p:cNvGrpSpPr/>
          <p:nvPr/>
        </p:nvGrpSpPr>
        <p:grpSpPr>
          <a:xfrm>
            <a:off x="6155086" y="6137394"/>
            <a:ext cx="5748681" cy="418431"/>
            <a:chOff x="6155086" y="6219215"/>
            <a:chExt cx="5748681" cy="418431"/>
          </a:xfrm>
        </p:grpSpPr>
        <p:cxnSp>
          <p:nvCxnSpPr>
            <p:cNvPr id="8" name="Straight Connector 7">
              <a:extLst>
                <a:ext uri="{FF2B5EF4-FFF2-40B4-BE49-F238E27FC236}">
                  <a16:creationId xmlns:a16="http://schemas.microsoft.com/office/drawing/2014/main" id="{1AA37C76-FF46-5544-9FAA-2E9468CE1D3C}"/>
                </a:ext>
              </a:extLst>
            </p:cNvPr>
            <p:cNvCxnSpPr>
              <a:cxnSpLocks/>
            </p:cNvCxnSpPr>
            <p:nvPr/>
          </p:nvCxnSpPr>
          <p:spPr>
            <a:xfrm flipH="1">
              <a:off x="6431110" y="6239529"/>
              <a:ext cx="51900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F0DE5FD-EB01-3747-A6F9-8927600EEC61}"/>
                </a:ext>
              </a:extLst>
            </p:cNvPr>
            <p:cNvGrpSpPr/>
            <p:nvPr/>
          </p:nvGrpSpPr>
          <p:grpSpPr>
            <a:xfrm>
              <a:off x="6155086" y="6219215"/>
              <a:ext cx="5748681" cy="418431"/>
              <a:chOff x="6155086" y="6219215"/>
              <a:chExt cx="5748681" cy="418431"/>
            </a:xfrm>
          </p:grpSpPr>
          <p:grpSp>
            <p:nvGrpSpPr>
              <p:cNvPr id="14" name="Group 13">
                <a:extLst>
                  <a:ext uri="{FF2B5EF4-FFF2-40B4-BE49-F238E27FC236}">
                    <a16:creationId xmlns:a16="http://schemas.microsoft.com/office/drawing/2014/main" id="{3677A142-74FF-FC4C-8E1C-2A2141470A1F}"/>
                  </a:ext>
                </a:extLst>
              </p:cNvPr>
              <p:cNvGrpSpPr/>
              <p:nvPr/>
            </p:nvGrpSpPr>
            <p:grpSpPr>
              <a:xfrm>
                <a:off x="6155086" y="6219215"/>
                <a:ext cx="559543" cy="387653"/>
                <a:chOff x="5239800" y="6577904"/>
                <a:chExt cx="559543" cy="387653"/>
              </a:xfrm>
            </p:grpSpPr>
            <p:cxnSp>
              <p:nvCxnSpPr>
                <p:cNvPr id="15" name="Straight Connector 14">
                  <a:extLst>
                    <a:ext uri="{FF2B5EF4-FFF2-40B4-BE49-F238E27FC236}">
                      <a16:creationId xmlns:a16="http://schemas.microsoft.com/office/drawing/2014/main" id="{A87B98D2-02E2-3949-848F-AC13878604A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33BDD7B-0CC8-6549-87A8-101CA645CD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0</a:t>
                  </a:r>
                </a:p>
              </p:txBody>
            </p:sp>
          </p:grpSp>
          <p:grpSp>
            <p:nvGrpSpPr>
              <p:cNvPr id="19" name="Group 18">
                <a:extLst>
                  <a:ext uri="{FF2B5EF4-FFF2-40B4-BE49-F238E27FC236}">
                    <a16:creationId xmlns:a16="http://schemas.microsoft.com/office/drawing/2014/main" id="{77B2B8CF-A4D4-CF4C-8CAB-3C6CA8C67878}"/>
                  </a:ext>
                </a:extLst>
              </p:cNvPr>
              <p:cNvGrpSpPr/>
              <p:nvPr/>
            </p:nvGrpSpPr>
            <p:grpSpPr>
              <a:xfrm>
                <a:off x="6899597" y="6219215"/>
                <a:ext cx="559543" cy="387653"/>
                <a:chOff x="5239800" y="6577904"/>
                <a:chExt cx="559543" cy="387653"/>
              </a:xfrm>
            </p:grpSpPr>
            <p:cxnSp>
              <p:nvCxnSpPr>
                <p:cNvPr id="20" name="Straight Connector 19">
                  <a:extLst>
                    <a:ext uri="{FF2B5EF4-FFF2-40B4-BE49-F238E27FC236}">
                      <a16:creationId xmlns:a16="http://schemas.microsoft.com/office/drawing/2014/main" id="{495E7645-660B-2B41-8F28-B4F1306C574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78971D8-5E1D-434C-B86E-7F5028E11DB3}"/>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2</a:t>
                  </a:r>
                </a:p>
              </p:txBody>
            </p:sp>
          </p:grpSp>
          <p:grpSp>
            <p:nvGrpSpPr>
              <p:cNvPr id="26" name="Group 25">
                <a:extLst>
                  <a:ext uri="{FF2B5EF4-FFF2-40B4-BE49-F238E27FC236}">
                    <a16:creationId xmlns:a16="http://schemas.microsoft.com/office/drawing/2014/main" id="{D20F84F4-6DFD-6440-BAD0-86FBDE0EF23E}"/>
                  </a:ext>
                </a:extLst>
              </p:cNvPr>
              <p:cNvGrpSpPr/>
              <p:nvPr/>
            </p:nvGrpSpPr>
            <p:grpSpPr>
              <a:xfrm>
                <a:off x="7644107" y="6219215"/>
                <a:ext cx="559543" cy="387653"/>
                <a:chOff x="5239800" y="6577904"/>
                <a:chExt cx="559543" cy="387653"/>
              </a:xfrm>
            </p:grpSpPr>
            <p:cxnSp>
              <p:nvCxnSpPr>
                <p:cNvPr id="27" name="Straight Connector 26">
                  <a:extLst>
                    <a:ext uri="{FF2B5EF4-FFF2-40B4-BE49-F238E27FC236}">
                      <a16:creationId xmlns:a16="http://schemas.microsoft.com/office/drawing/2014/main" id="{16992C7D-9E14-434C-AF71-57D7EA98B577}"/>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EAAC0FA-7A2A-DB44-B1E4-1AB2684C970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4</a:t>
                  </a:r>
                </a:p>
              </p:txBody>
            </p:sp>
          </p:grpSp>
          <p:grpSp>
            <p:nvGrpSpPr>
              <p:cNvPr id="29" name="Group 28">
                <a:extLst>
                  <a:ext uri="{FF2B5EF4-FFF2-40B4-BE49-F238E27FC236}">
                    <a16:creationId xmlns:a16="http://schemas.microsoft.com/office/drawing/2014/main" id="{D97AFC44-92DA-114C-BFEA-04E06BBD89E4}"/>
                  </a:ext>
                </a:extLst>
              </p:cNvPr>
              <p:cNvGrpSpPr/>
              <p:nvPr/>
            </p:nvGrpSpPr>
            <p:grpSpPr>
              <a:xfrm>
                <a:off x="8386865" y="6219215"/>
                <a:ext cx="559543" cy="387653"/>
                <a:chOff x="5239800" y="6577904"/>
                <a:chExt cx="559543" cy="387653"/>
              </a:xfrm>
            </p:grpSpPr>
            <p:cxnSp>
              <p:nvCxnSpPr>
                <p:cNvPr id="30" name="Straight Connector 29">
                  <a:extLst>
                    <a:ext uri="{FF2B5EF4-FFF2-40B4-BE49-F238E27FC236}">
                      <a16:creationId xmlns:a16="http://schemas.microsoft.com/office/drawing/2014/main" id="{BEB852E8-2BEC-A941-8943-2645DC0781C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4CD1D10-2B25-674E-9CD7-06FE9692892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6</a:t>
                  </a:r>
                </a:p>
              </p:txBody>
            </p:sp>
          </p:grpSp>
          <p:grpSp>
            <p:nvGrpSpPr>
              <p:cNvPr id="32" name="Group 31">
                <a:extLst>
                  <a:ext uri="{FF2B5EF4-FFF2-40B4-BE49-F238E27FC236}">
                    <a16:creationId xmlns:a16="http://schemas.microsoft.com/office/drawing/2014/main" id="{4376B4C2-5F4E-C34F-AC6B-6B082EC6E7A3}"/>
                  </a:ext>
                </a:extLst>
              </p:cNvPr>
              <p:cNvGrpSpPr/>
              <p:nvPr/>
            </p:nvGrpSpPr>
            <p:grpSpPr>
              <a:xfrm>
                <a:off x="9120037" y="6219215"/>
                <a:ext cx="559543" cy="387653"/>
                <a:chOff x="5239800" y="6577904"/>
                <a:chExt cx="559543" cy="387653"/>
              </a:xfrm>
            </p:grpSpPr>
            <p:cxnSp>
              <p:nvCxnSpPr>
                <p:cNvPr id="33" name="Straight Connector 32">
                  <a:extLst>
                    <a:ext uri="{FF2B5EF4-FFF2-40B4-BE49-F238E27FC236}">
                      <a16:creationId xmlns:a16="http://schemas.microsoft.com/office/drawing/2014/main" id="{D524121E-44AC-A147-9EE1-3863127A468F}"/>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CFFC40D-5548-D747-B59C-B78F964DD7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8</a:t>
                  </a:r>
                </a:p>
              </p:txBody>
            </p:sp>
          </p:grpSp>
          <p:grpSp>
            <p:nvGrpSpPr>
              <p:cNvPr id="35" name="Group 34">
                <a:extLst>
                  <a:ext uri="{FF2B5EF4-FFF2-40B4-BE49-F238E27FC236}">
                    <a16:creationId xmlns:a16="http://schemas.microsoft.com/office/drawing/2014/main" id="{E1F716BC-00DC-114A-A0BF-3178AA7A94E1}"/>
                  </a:ext>
                </a:extLst>
              </p:cNvPr>
              <p:cNvGrpSpPr/>
              <p:nvPr/>
            </p:nvGrpSpPr>
            <p:grpSpPr>
              <a:xfrm>
                <a:off x="9874133" y="6219215"/>
                <a:ext cx="559543" cy="418431"/>
                <a:chOff x="5239800" y="6577904"/>
                <a:chExt cx="559543" cy="418431"/>
              </a:xfrm>
            </p:grpSpPr>
            <p:cxnSp>
              <p:nvCxnSpPr>
                <p:cNvPr id="36" name="Straight Connector 35">
                  <a:extLst>
                    <a:ext uri="{FF2B5EF4-FFF2-40B4-BE49-F238E27FC236}">
                      <a16:creationId xmlns:a16="http://schemas.microsoft.com/office/drawing/2014/main" id="{AEFA89CA-F713-B048-8ABB-D1BE3AB844A0}"/>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4E02873-172E-8B46-85F2-4A7E47A73B25}"/>
                    </a:ext>
                  </a:extLst>
                </p:cNvPr>
                <p:cNvSpPr/>
                <p:nvPr/>
              </p:nvSpPr>
              <p:spPr>
                <a:xfrm>
                  <a:off x="5239800" y="6627003"/>
                  <a:ext cx="559543" cy="369332"/>
                </a:xfrm>
                <a:prstGeom prst="rect">
                  <a:avLst/>
                </a:prstGeom>
              </p:spPr>
              <p:txBody>
                <a:bodyPr wrap="square">
                  <a:spAutoFit/>
                </a:bodyPr>
                <a:lstStyle/>
                <a:p>
                  <a:pPr algn="ctr"/>
                  <a:r>
                    <a:rPr lang="en-US" dirty="0">
                      <a:solidFill>
                        <a:schemeClr val="accent2">
                          <a:lumMod val="50000"/>
                        </a:schemeClr>
                      </a:solidFill>
                      <a:latin typeface="Helvetica Neue Light" charset="0"/>
                      <a:ea typeface="Helvetica Neue Light" charset="0"/>
                      <a:cs typeface="Helvetica Neue Light" charset="0"/>
                    </a:rPr>
                    <a:t>10</a:t>
                  </a:r>
                </a:p>
              </p:txBody>
            </p:sp>
          </p:grpSp>
          <p:grpSp>
            <p:nvGrpSpPr>
              <p:cNvPr id="38" name="Group 37">
                <a:extLst>
                  <a:ext uri="{FF2B5EF4-FFF2-40B4-BE49-F238E27FC236}">
                    <a16:creationId xmlns:a16="http://schemas.microsoft.com/office/drawing/2014/main" id="{6748DE9B-D630-3945-945F-4F3231316424}"/>
                  </a:ext>
                </a:extLst>
              </p:cNvPr>
              <p:cNvGrpSpPr/>
              <p:nvPr/>
            </p:nvGrpSpPr>
            <p:grpSpPr>
              <a:xfrm>
                <a:off x="10606428" y="6219215"/>
                <a:ext cx="559543" cy="387653"/>
                <a:chOff x="5239800" y="6577904"/>
                <a:chExt cx="559543" cy="387653"/>
              </a:xfrm>
            </p:grpSpPr>
            <p:cxnSp>
              <p:nvCxnSpPr>
                <p:cNvPr id="39" name="Straight Connector 38">
                  <a:extLst>
                    <a:ext uri="{FF2B5EF4-FFF2-40B4-BE49-F238E27FC236}">
                      <a16:creationId xmlns:a16="http://schemas.microsoft.com/office/drawing/2014/main" id="{7580FEC6-FF75-7C4F-9D91-F151DF57EC5B}"/>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44AED3E-5E5D-6D4C-9F19-593268BDCE62}"/>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12</a:t>
                  </a:r>
                </a:p>
              </p:txBody>
            </p:sp>
          </p:grpSp>
          <p:grpSp>
            <p:nvGrpSpPr>
              <p:cNvPr id="44" name="Group 43">
                <a:extLst>
                  <a:ext uri="{FF2B5EF4-FFF2-40B4-BE49-F238E27FC236}">
                    <a16:creationId xmlns:a16="http://schemas.microsoft.com/office/drawing/2014/main" id="{45F16859-40ED-8B4E-A2E7-978428049CAC}"/>
                  </a:ext>
                </a:extLst>
              </p:cNvPr>
              <p:cNvGrpSpPr/>
              <p:nvPr/>
            </p:nvGrpSpPr>
            <p:grpSpPr>
              <a:xfrm>
                <a:off x="11344224" y="6219215"/>
                <a:ext cx="559543" cy="356876"/>
                <a:chOff x="5239800" y="6577904"/>
                <a:chExt cx="559543" cy="356876"/>
              </a:xfrm>
            </p:grpSpPr>
            <p:cxnSp>
              <p:nvCxnSpPr>
                <p:cNvPr id="45" name="Straight Connector 44">
                  <a:extLst>
                    <a:ext uri="{FF2B5EF4-FFF2-40B4-BE49-F238E27FC236}">
                      <a16:creationId xmlns:a16="http://schemas.microsoft.com/office/drawing/2014/main" id="{EC3BAC33-5228-9840-AA5D-78FD39C1063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8270D61-3BDF-8C47-AB35-E8938FDF8F4D}"/>
                    </a:ext>
                  </a:extLst>
                </p:cNvPr>
                <p:cNvSpPr/>
                <p:nvPr/>
              </p:nvSpPr>
              <p:spPr>
                <a:xfrm>
                  <a:off x="5239800" y="6627003"/>
                  <a:ext cx="559543" cy="307777"/>
                </a:xfrm>
                <a:prstGeom prst="rect">
                  <a:avLst/>
                </a:prstGeom>
              </p:spPr>
              <p:txBody>
                <a:bodyPr wrap="square">
                  <a:spAutoFit/>
                </a:bodyPr>
                <a:lstStyle/>
                <a:p>
                  <a:pPr algn="ctr"/>
                  <a:r>
                    <a:rPr lang="en-US" sz="1400" dirty="0">
                      <a:solidFill>
                        <a:schemeClr val="accent2">
                          <a:lumMod val="50000"/>
                        </a:schemeClr>
                      </a:solidFill>
                      <a:latin typeface="Helvetica Neue Light" charset="0"/>
                      <a:ea typeface="Helvetica Neue Light" charset="0"/>
                      <a:cs typeface="Helvetica Neue Light" charset="0"/>
                    </a:rPr>
                    <a:t>14</a:t>
                  </a:r>
                </a:p>
              </p:txBody>
            </p:sp>
          </p:grpSp>
        </p:grpSp>
      </p:grpSp>
      <p:sp>
        <p:nvSpPr>
          <p:cNvPr id="52" name="Rectangle 51">
            <a:extLst>
              <a:ext uri="{FF2B5EF4-FFF2-40B4-BE49-F238E27FC236}">
                <a16:creationId xmlns:a16="http://schemas.microsoft.com/office/drawing/2014/main" id="{9A9CCCE3-2ACF-0C4E-B123-8D04868D28DB}"/>
              </a:ext>
            </a:extLst>
          </p:cNvPr>
          <p:cNvSpPr/>
          <p:nvPr/>
        </p:nvSpPr>
        <p:spPr>
          <a:xfrm>
            <a:off x="6431110" y="6384581"/>
            <a:ext cx="5190016" cy="400110"/>
          </a:xfrm>
          <a:prstGeom prst="rect">
            <a:avLst/>
          </a:prstGeom>
          <a:noFill/>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Percent of Genes with DML</a:t>
            </a:r>
          </a:p>
        </p:txBody>
      </p:sp>
      <p:sp>
        <p:nvSpPr>
          <p:cNvPr id="53" name="Rectangle 52">
            <a:extLst>
              <a:ext uri="{FF2B5EF4-FFF2-40B4-BE49-F238E27FC236}">
                <a16:creationId xmlns:a16="http://schemas.microsoft.com/office/drawing/2014/main" id="{931040C3-F9B9-F44B-9B4B-16EE41469497}"/>
              </a:ext>
            </a:extLst>
          </p:cNvPr>
          <p:cNvSpPr/>
          <p:nvPr/>
        </p:nvSpPr>
        <p:spPr>
          <a:xfrm>
            <a:off x="3105375" y="143733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Metabolism</a:t>
            </a:r>
          </a:p>
        </p:txBody>
      </p:sp>
      <p:sp>
        <p:nvSpPr>
          <p:cNvPr id="54" name="Rectangle 53">
            <a:extLst>
              <a:ext uri="{FF2B5EF4-FFF2-40B4-BE49-F238E27FC236}">
                <a16:creationId xmlns:a16="http://schemas.microsoft.com/office/drawing/2014/main" id="{FC84EFEB-CC4C-5846-B888-D0E71301E6F3}"/>
              </a:ext>
            </a:extLst>
          </p:cNvPr>
          <p:cNvSpPr/>
          <p:nvPr/>
        </p:nvSpPr>
        <p:spPr>
          <a:xfrm>
            <a:off x="6463194" y="867233"/>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Other</a:t>
            </a:r>
          </a:p>
        </p:txBody>
      </p:sp>
      <p:sp>
        <p:nvSpPr>
          <p:cNvPr id="55" name="Rectangle 54">
            <a:extLst>
              <a:ext uri="{FF2B5EF4-FFF2-40B4-BE49-F238E27FC236}">
                <a16:creationId xmlns:a16="http://schemas.microsoft.com/office/drawing/2014/main" id="{DBD5A89B-352A-1244-9AC8-1EB939E5F757}"/>
              </a:ext>
            </a:extLst>
          </p:cNvPr>
          <p:cNvSpPr/>
          <p:nvPr/>
        </p:nvSpPr>
        <p:spPr>
          <a:xfrm>
            <a:off x="6463194" y="1267701"/>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Protein</a:t>
            </a:r>
          </a:p>
        </p:txBody>
      </p:sp>
      <p:sp>
        <p:nvSpPr>
          <p:cNvPr id="56" name="Rectangle 55">
            <a:extLst>
              <a:ext uri="{FF2B5EF4-FFF2-40B4-BE49-F238E27FC236}">
                <a16:creationId xmlns:a16="http://schemas.microsoft.com/office/drawing/2014/main" id="{0748C59E-CE8E-B140-9301-61278446DC37}"/>
              </a:ext>
            </a:extLst>
          </p:cNvPr>
          <p:cNvSpPr/>
          <p:nvPr/>
        </p:nvSpPr>
        <p:spPr>
          <a:xfrm>
            <a:off x="6463194" y="1668169"/>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RNA</a:t>
            </a:r>
          </a:p>
        </p:txBody>
      </p:sp>
      <p:sp>
        <p:nvSpPr>
          <p:cNvPr id="57" name="Rectangle 56">
            <a:extLst>
              <a:ext uri="{FF2B5EF4-FFF2-40B4-BE49-F238E27FC236}">
                <a16:creationId xmlns:a16="http://schemas.microsoft.com/office/drawing/2014/main" id="{278F0252-FBE4-1E4D-A6DF-E18B20053A48}"/>
              </a:ext>
            </a:extLst>
          </p:cNvPr>
          <p:cNvSpPr/>
          <p:nvPr/>
        </p:nvSpPr>
        <p:spPr>
          <a:xfrm>
            <a:off x="6463194" y="2068637"/>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DNA</a:t>
            </a:r>
          </a:p>
        </p:txBody>
      </p:sp>
      <p:sp>
        <p:nvSpPr>
          <p:cNvPr id="58" name="Rectangle 57">
            <a:extLst>
              <a:ext uri="{FF2B5EF4-FFF2-40B4-BE49-F238E27FC236}">
                <a16:creationId xmlns:a16="http://schemas.microsoft.com/office/drawing/2014/main" id="{BB981DE0-2938-4E4C-92E3-E4E391F9E199}"/>
              </a:ext>
            </a:extLst>
          </p:cNvPr>
          <p:cNvSpPr/>
          <p:nvPr/>
        </p:nvSpPr>
        <p:spPr>
          <a:xfrm>
            <a:off x="6463194" y="2469105"/>
            <a:ext cx="3278495"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Stress Response</a:t>
            </a:r>
          </a:p>
        </p:txBody>
      </p:sp>
      <p:sp>
        <p:nvSpPr>
          <p:cNvPr id="59" name="Rectangle 58">
            <a:extLst>
              <a:ext uri="{FF2B5EF4-FFF2-40B4-BE49-F238E27FC236}">
                <a16:creationId xmlns:a16="http://schemas.microsoft.com/office/drawing/2014/main" id="{9E856F6F-3B7D-1B4E-8026-55693E39C5A8}"/>
              </a:ext>
            </a:extLst>
          </p:cNvPr>
          <p:cNvSpPr/>
          <p:nvPr/>
        </p:nvSpPr>
        <p:spPr>
          <a:xfrm>
            <a:off x="6463194" y="2869573"/>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Organization and Biogenesis</a:t>
            </a:r>
          </a:p>
        </p:txBody>
      </p:sp>
      <p:sp>
        <p:nvSpPr>
          <p:cNvPr id="60" name="Rectangle 59">
            <a:extLst>
              <a:ext uri="{FF2B5EF4-FFF2-40B4-BE49-F238E27FC236}">
                <a16:creationId xmlns:a16="http://schemas.microsoft.com/office/drawing/2014/main" id="{B4748299-470E-3B4A-A73C-02AF64A6BF00}"/>
              </a:ext>
            </a:extLst>
          </p:cNvPr>
          <p:cNvSpPr/>
          <p:nvPr/>
        </p:nvSpPr>
        <p:spPr>
          <a:xfrm>
            <a:off x="6463194" y="3270041"/>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Other</a:t>
            </a:r>
          </a:p>
        </p:txBody>
      </p:sp>
      <p:sp>
        <p:nvSpPr>
          <p:cNvPr id="61" name="Rectangle 60">
            <a:extLst>
              <a:ext uri="{FF2B5EF4-FFF2-40B4-BE49-F238E27FC236}">
                <a16:creationId xmlns:a16="http://schemas.microsoft.com/office/drawing/2014/main" id="{4DD2DA41-A1E8-7441-8CE5-03D055455A37}"/>
              </a:ext>
            </a:extLst>
          </p:cNvPr>
          <p:cNvSpPr/>
          <p:nvPr/>
        </p:nvSpPr>
        <p:spPr>
          <a:xfrm>
            <a:off x="6463194" y="3670509"/>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Cycle</a:t>
            </a:r>
          </a:p>
        </p:txBody>
      </p:sp>
      <p:sp>
        <p:nvSpPr>
          <p:cNvPr id="62" name="Rectangle 61">
            <a:extLst>
              <a:ext uri="{FF2B5EF4-FFF2-40B4-BE49-F238E27FC236}">
                <a16:creationId xmlns:a16="http://schemas.microsoft.com/office/drawing/2014/main" id="{F251560F-7769-C746-9D2A-24D739D9F7F3}"/>
              </a:ext>
            </a:extLst>
          </p:cNvPr>
          <p:cNvSpPr/>
          <p:nvPr/>
        </p:nvSpPr>
        <p:spPr>
          <a:xfrm>
            <a:off x="6463194" y="4070977"/>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Transport</a:t>
            </a:r>
          </a:p>
        </p:txBody>
      </p:sp>
      <p:sp>
        <p:nvSpPr>
          <p:cNvPr id="63" name="Rectangle 62">
            <a:extLst>
              <a:ext uri="{FF2B5EF4-FFF2-40B4-BE49-F238E27FC236}">
                <a16:creationId xmlns:a16="http://schemas.microsoft.com/office/drawing/2014/main" id="{7E9E9271-2E71-5041-A27D-25BCEC57BAE2}"/>
              </a:ext>
            </a:extLst>
          </p:cNvPr>
          <p:cNvSpPr/>
          <p:nvPr/>
        </p:nvSpPr>
        <p:spPr>
          <a:xfrm>
            <a:off x="6463194" y="4471445"/>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 Transduction</a:t>
            </a:r>
          </a:p>
        </p:txBody>
      </p:sp>
      <p:sp>
        <p:nvSpPr>
          <p:cNvPr id="64" name="Rectangle 63">
            <a:extLst>
              <a:ext uri="{FF2B5EF4-FFF2-40B4-BE49-F238E27FC236}">
                <a16:creationId xmlns:a16="http://schemas.microsoft.com/office/drawing/2014/main" id="{BAB3C1B2-13D4-CF4B-8EC3-E05023EF2CD0}"/>
              </a:ext>
            </a:extLst>
          </p:cNvPr>
          <p:cNvSpPr/>
          <p:nvPr/>
        </p:nvSpPr>
        <p:spPr>
          <a:xfrm>
            <a:off x="6463194" y="4871913"/>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Death</a:t>
            </a:r>
          </a:p>
        </p:txBody>
      </p:sp>
      <p:sp>
        <p:nvSpPr>
          <p:cNvPr id="65" name="Rectangle 64">
            <a:extLst>
              <a:ext uri="{FF2B5EF4-FFF2-40B4-BE49-F238E27FC236}">
                <a16:creationId xmlns:a16="http://schemas.microsoft.com/office/drawing/2014/main" id="{87A9FADA-C48F-FA44-9409-790A688EA483}"/>
              </a:ext>
            </a:extLst>
          </p:cNvPr>
          <p:cNvSpPr/>
          <p:nvPr/>
        </p:nvSpPr>
        <p:spPr>
          <a:xfrm>
            <a:off x="6463194" y="5272381"/>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Adhesion</a:t>
            </a:r>
          </a:p>
        </p:txBody>
      </p:sp>
      <p:sp>
        <p:nvSpPr>
          <p:cNvPr id="66" name="Rectangle 65">
            <a:extLst>
              <a:ext uri="{FF2B5EF4-FFF2-40B4-BE49-F238E27FC236}">
                <a16:creationId xmlns:a16="http://schemas.microsoft.com/office/drawing/2014/main" id="{66B4FCB3-6DE0-8448-8E8B-8FBF9524B79B}"/>
              </a:ext>
            </a:extLst>
          </p:cNvPr>
          <p:cNvSpPr/>
          <p:nvPr/>
        </p:nvSpPr>
        <p:spPr>
          <a:xfrm>
            <a:off x="6463194" y="5672848"/>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a:t>
            </a:r>
          </a:p>
        </p:txBody>
      </p:sp>
      <p:sp>
        <p:nvSpPr>
          <p:cNvPr id="68" name="Rectangle 67">
            <a:extLst>
              <a:ext uri="{FF2B5EF4-FFF2-40B4-BE49-F238E27FC236}">
                <a16:creationId xmlns:a16="http://schemas.microsoft.com/office/drawing/2014/main" id="{3845B30A-B8B4-D342-A36A-E9F656634BEC}"/>
              </a:ext>
            </a:extLst>
          </p:cNvPr>
          <p:cNvSpPr/>
          <p:nvPr/>
        </p:nvSpPr>
        <p:spPr>
          <a:xfrm>
            <a:off x="3105375" y="2407908"/>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Stress Response</a:t>
            </a:r>
          </a:p>
        </p:txBody>
      </p:sp>
      <p:sp>
        <p:nvSpPr>
          <p:cNvPr id="69" name="Rectangle 68">
            <a:extLst>
              <a:ext uri="{FF2B5EF4-FFF2-40B4-BE49-F238E27FC236}">
                <a16:creationId xmlns:a16="http://schemas.microsoft.com/office/drawing/2014/main" id="{FEAEDB51-E369-7845-B4A9-BE9B94B4EF73}"/>
              </a:ext>
            </a:extLst>
          </p:cNvPr>
          <p:cNvSpPr/>
          <p:nvPr/>
        </p:nvSpPr>
        <p:spPr>
          <a:xfrm>
            <a:off x="3105375" y="3198167"/>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Development</a:t>
            </a:r>
          </a:p>
        </p:txBody>
      </p:sp>
      <p:sp>
        <p:nvSpPr>
          <p:cNvPr id="70" name="Rectangle 69">
            <a:extLst>
              <a:ext uri="{FF2B5EF4-FFF2-40B4-BE49-F238E27FC236}">
                <a16:creationId xmlns:a16="http://schemas.microsoft.com/office/drawing/2014/main" id="{08B0DC57-F004-B04A-9FAF-2466330ADA5A}"/>
              </a:ext>
            </a:extLst>
          </p:cNvPr>
          <p:cNvSpPr/>
          <p:nvPr/>
        </p:nvSpPr>
        <p:spPr>
          <a:xfrm>
            <a:off x="3105375" y="482574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Cellular Activity</a:t>
            </a:r>
          </a:p>
        </p:txBody>
      </p:sp>
      <p:sp>
        <p:nvSpPr>
          <p:cNvPr id="72" name="Rounded Rectangle 71">
            <a:extLst>
              <a:ext uri="{FF2B5EF4-FFF2-40B4-BE49-F238E27FC236}">
                <a16:creationId xmlns:a16="http://schemas.microsoft.com/office/drawing/2014/main" id="{53617BF7-CFF6-5E49-8F07-00E70FD5B142}"/>
              </a:ext>
            </a:extLst>
          </p:cNvPr>
          <p:cNvSpPr/>
          <p:nvPr/>
        </p:nvSpPr>
        <p:spPr>
          <a:xfrm>
            <a:off x="3584449" y="2458283"/>
            <a:ext cx="8319318" cy="36135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86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09" t="2380" r="7686"/>
          <a:stretch/>
        </p:blipFill>
        <p:spPr>
          <a:xfrm rot="16200000">
            <a:off x="4236474" y="737712"/>
            <a:ext cx="3288892" cy="1976954"/>
          </a:xfrm>
          <a:prstGeom prst="rect">
            <a:avLst/>
          </a:prstGeom>
        </p:spPr>
      </p:pic>
    </p:spTree>
    <p:extLst>
      <p:ext uri="{BB962C8B-B14F-4D97-AF65-F5344CB8AC3E}">
        <p14:creationId xmlns:p14="http://schemas.microsoft.com/office/powerpoint/2010/main" val="2605153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0D9A5B-3380-BD42-9BD3-5D28B1A3E07E}"/>
              </a:ext>
            </a:extLst>
          </p:cNvPr>
          <p:cNvSpPr/>
          <p:nvPr/>
        </p:nvSpPr>
        <p:spPr>
          <a:xfrm>
            <a:off x="442913" y="725301"/>
            <a:ext cx="11366466" cy="947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EBCAA1-683B-914F-82CF-3FFF3063304B}"/>
              </a:ext>
            </a:extLst>
          </p:cNvPr>
          <p:cNvSpPr txBox="1">
            <a:spLocks/>
          </p:cNvSpPr>
          <p:nvPr/>
        </p:nvSpPr>
        <p:spPr>
          <a:xfrm>
            <a:off x="442913" y="152400"/>
            <a:ext cx="11722194" cy="76200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Various biological processes affected</a:t>
            </a:r>
          </a:p>
        </p:txBody>
      </p:sp>
      <p:pic>
        <p:nvPicPr>
          <p:cNvPr id="6" name="Picture 5">
            <a:extLst>
              <a:ext uri="{FF2B5EF4-FFF2-40B4-BE49-F238E27FC236}">
                <a16:creationId xmlns:a16="http://schemas.microsoft.com/office/drawing/2014/main" id="{7910AC53-9DD3-104C-ACD5-1A55E50CBBF7}"/>
              </a:ext>
            </a:extLst>
          </p:cNvPr>
          <p:cNvPicPr>
            <a:picLocks noChangeAspect="1"/>
          </p:cNvPicPr>
          <p:nvPr/>
        </p:nvPicPr>
        <p:blipFill rotWithShape="1">
          <a:blip r:embed="rId3"/>
          <a:srcRect l="34796" b="13551"/>
          <a:stretch/>
        </p:blipFill>
        <p:spPr>
          <a:xfrm>
            <a:off x="6304546" y="533400"/>
            <a:ext cx="5465453" cy="5599299"/>
          </a:xfrm>
          <a:prstGeom prst="rect">
            <a:avLst/>
          </a:prstGeom>
        </p:spPr>
      </p:pic>
      <p:sp>
        <p:nvSpPr>
          <p:cNvPr id="43" name="Rectangle 42">
            <a:extLst>
              <a:ext uri="{FF2B5EF4-FFF2-40B4-BE49-F238E27FC236}">
                <a16:creationId xmlns:a16="http://schemas.microsoft.com/office/drawing/2014/main" id="{29DE2CAE-DBAD-B247-9797-1D7E9EC7988E}"/>
              </a:ext>
            </a:extLst>
          </p:cNvPr>
          <p:cNvSpPr/>
          <p:nvPr/>
        </p:nvSpPr>
        <p:spPr>
          <a:xfrm>
            <a:off x="11335953" y="6269888"/>
            <a:ext cx="559543" cy="400110"/>
          </a:xfrm>
          <a:prstGeom prst="rect">
            <a:avLst/>
          </a:prstGeom>
        </p:spPr>
        <p:txBody>
          <a:bodyPr wrap="square">
            <a:spAutoFit/>
          </a:bodyPr>
          <a:lstStyle/>
          <a:p>
            <a:pPr algn="ctr"/>
            <a:endParaRPr lang="en-US" sz="2000" dirty="0">
              <a:solidFill>
                <a:schemeClr val="accent2">
                  <a:lumMod val="50000"/>
                </a:schemeClr>
              </a:solidFill>
              <a:latin typeface="Helvetica Neue Light" charset="0"/>
              <a:ea typeface="Helvetica Neue Light" charset="0"/>
              <a:cs typeface="Helvetica Neue Light" charset="0"/>
            </a:endParaRPr>
          </a:p>
        </p:txBody>
      </p:sp>
      <p:grpSp>
        <p:nvGrpSpPr>
          <p:cNvPr id="48" name="Group 47">
            <a:extLst>
              <a:ext uri="{FF2B5EF4-FFF2-40B4-BE49-F238E27FC236}">
                <a16:creationId xmlns:a16="http://schemas.microsoft.com/office/drawing/2014/main" id="{AAA0D692-23B9-AC41-9F66-A8E431E0FEA2}"/>
              </a:ext>
            </a:extLst>
          </p:cNvPr>
          <p:cNvGrpSpPr/>
          <p:nvPr/>
        </p:nvGrpSpPr>
        <p:grpSpPr>
          <a:xfrm>
            <a:off x="6155086" y="6137394"/>
            <a:ext cx="5748681" cy="418431"/>
            <a:chOff x="6155086" y="6219215"/>
            <a:chExt cx="5748681" cy="418431"/>
          </a:xfrm>
        </p:grpSpPr>
        <p:cxnSp>
          <p:nvCxnSpPr>
            <p:cNvPr id="8" name="Straight Connector 7">
              <a:extLst>
                <a:ext uri="{FF2B5EF4-FFF2-40B4-BE49-F238E27FC236}">
                  <a16:creationId xmlns:a16="http://schemas.microsoft.com/office/drawing/2014/main" id="{1AA37C76-FF46-5544-9FAA-2E9468CE1D3C}"/>
                </a:ext>
              </a:extLst>
            </p:cNvPr>
            <p:cNvCxnSpPr>
              <a:cxnSpLocks/>
            </p:cNvCxnSpPr>
            <p:nvPr/>
          </p:nvCxnSpPr>
          <p:spPr>
            <a:xfrm flipH="1">
              <a:off x="6431110" y="6239529"/>
              <a:ext cx="51900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F0DE5FD-EB01-3747-A6F9-8927600EEC61}"/>
                </a:ext>
              </a:extLst>
            </p:cNvPr>
            <p:cNvGrpSpPr/>
            <p:nvPr/>
          </p:nvGrpSpPr>
          <p:grpSpPr>
            <a:xfrm>
              <a:off x="6155086" y="6219215"/>
              <a:ext cx="5748681" cy="418431"/>
              <a:chOff x="6155086" y="6219215"/>
              <a:chExt cx="5748681" cy="418431"/>
            </a:xfrm>
          </p:grpSpPr>
          <p:grpSp>
            <p:nvGrpSpPr>
              <p:cNvPr id="14" name="Group 13">
                <a:extLst>
                  <a:ext uri="{FF2B5EF4-FFF2-40B4-BE49-F238E27FC236}">
                    <a16:creationId xmlns:a16="http://schemas.microsoft.com/office/drawing/2014/main" id="{3677A142-74FF-FC4C-8E1C-2A2141470A1F}"/>
                  </a:ext>
                </a:extLst>
              </p:cNvPr>
              <p:cNvGrpSpPr/>
              <p:nvPr/>
            </p:nvGrpSpPr>
            <p:grpSpPr>
              <a:xfrm>
                <a:off x="6155086" y="6219215"/>
                <a:ext cx="559543" cy="387653"/>
                <a:chOff x="5239800" y="6577904"/>
                <a:chExt cx="559543" cy="387653"/>
              </a:xfrm>
            </p:grpSpPr>
            <p:cxnSp>
              <p:nvCxnSpPr>
                <p:cNvPr id="15" name="Straight Connector 14">
                  <a:extLst>
                    <a:ext uri="{FF2B5EF4-FFF2-40B4-BE49-F238E27FC236}">
                      <a16:creationId xmlns:a16="http://schemas.microsoft.com/office/drawing/2014/main" id="{A87B98D2-02E2-3949-848F-AC13878604A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33BDD7B-0CC8-6549-87A8-101CA645CD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0</a:t>
                  </a:r>
                </a:p>
              </p:txBody>
            </p:sp>
          </p:grpSp>
          <p:grpSp>
            <p:nvGrpSpPr>
              <p:cNvPr id="19" name="Group 18">
                <a:extLst>
                  <a:ext uri="{FF2B5EF4-FFF2-40B4-BE49-F238E27FC236}">
                    <a16:creationId xmlns:a16="http://schemas.microsoft.com/office/drawing/2014/main" id="{77B2B8CF-A4D4-CF4C-8CAB-3C6CA8C67878}"/>
                  </a:ext>
                </a:extLst>
              </p:cNvPr>
              <p:cNvGrpSpPr/>
              <p:nvPr/>
            </p:nvGrpSpPr>
            <p:grpSpPr>
              <a:xfrm>
                <a:off x="6899597" y="6219215"/>
                <a:ext cx="559543" cy="387653"/>
                <a:chOff x="5239800" y="6577904"/>
                <a:chExt cx="559543" cy="387653"/>
              </a:xfrm>
            </p:grpSpPr>
            <p:cxnSp>
              <p:nvCxnSpPr>
                <p:cNvPr id="20" name="Straight Connector 19">
                  <a:extLst>
                    <a:ext uri="{FF2B5EF4-FFF2-40B4-BE49-F238E27FC236}">
                      <a16:creationId xmlns:a16="http://schemas.microsoft.com/office/drawing/2014/main" id="{495E7645-660B-2B41-8F28-B4F1306C574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78971D8-5E1D-434C-B86E-7F5028E11DB3}"/>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2</a:t>
                  </a:r>
                </a:p>
              </p:txBody>
            </p:sp>
          </p:grpSp>
          <p:grpSp>
            <p:nvGrpSpPr>
              <p:cNvPr id="26" name="Group 25">
                <a:extLst>
                  <a:ext uri="{FF2B5EF4-FFF2-40B4-BE49-F238E27FC236}">
                    <a16:creationId xmlns:a16="http://schemas.microsoft.com/office/drawing/2014/main" id="{D20F84F4-6DFD-6440-BAD0-86FBDE0EF23E}"/>
                  </a:ext>
                </a:extLst>
              </p:cNvPr>
              <p:cNvGrpSpPr/>
              <p:nvPr/>
            </p:nvGrpSpPr>
            <p:grpSpPr>
              <a:xfrm>
                <a:off x="7644107" y="6219215"/>
                <a:ext cx="559543" cy="387653"/>
                <a:chOff x="5239800" y="6577904"/>
                <a:chExt cx="559543" cy="387653"/>
              </a:xfrm>
            </p:grpSpPr>
            <p:cxnSp>
              <p:nvCxnSpPr>
                <p:cNvPr id="27" name="Straight Connector 26">
                  <a:extLst>
                    <a:ext uri="{FF2B5EF4-FFF2-40B4-BE49-F238E27FC236}">
                      <a16:creationId xmlns:a16="http://schemas.microsoft.com/office/drawing/2014/main" id="{16992C7D-9E14-434C-AF71-57D7EA98B577}"/>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EAAC0FA-7A2A-DB44-B1E4-1AB2684C970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4</a:t>
                  </a:r>
                </a:p>
              </p:txBody>
            </p:sp>
          </p:grpSp>
          <p:grpSp>
            <p:nvGrpSpPr>
              <p:cNvPr id="29" name="Group 28">
                <a:extLst>
                  <a:ext uri="{FF2B5EF4-FFF2-40B4-BE49-F238E27FC236}">
                    <a16:creationId xmlns:a16="http://schemas.microsoft.com/office/drawing/2014/main" id="{D97AFC44-92DA-114C-BFEA-04E06BBD89E4}"/>
                  </a:ext>
                </a:extLst>
              </p:cNvPr>
              <p:cNvGrpSpPr/>
              <p:nvPr/>
            </p:nvGrpSpPr>
            <p:grpSpPr>
              <a:xfrm>
                <a:off x="8386865" y="6219215"/>
                <a:ext cx="559543" cy="387653"/>
                <a:chOff x="5239800" y="6577904"/>
                <a:chExt cx="559543" cy="387653"/>
              </a:xfrm>
            </p:grpSpPr>
            <p:cxnSp>
              <p:nvCxnSpPr>
                <p:cNvPr id="30" name="Straight Connector 29">
                  <a:extLst>
                    <a:ext uri="{FF2B5EF4-FFF2-40B4-BE49-F238E27FC236}">
                      <a16:creationId xmlns:a16="http://schemas.microsoft.com/office/drawing/2014/main" id="{BEB852E8-2BEC-A941-8943-2645DC0781C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4CD1D10-2B25-674E-9CD7-06FE9692892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6</a:t>
                  </a:r>
                </a:p>
              </p:txBody>
            </p:sp>
          </p:grpSp>
          <p:grpSp>
            <p:nvGrpSpPr>
              <p:cNvPr id="32" name="Group 31">
                <a:extLst>
                  <a:ext uri="{FF2B5EF4-FFF2-40B4-BE49-F238E27FC236}">
                    <a16:creationId xmlns:a16="http://schemas.microsoft.com/office/drawing/2014/main" id="{4376B4C2-5F4E-C34F-AC6B-6B082EC6E7A3}"/>
                  </a:ext>
                </a:extLst>
              </p:cNvPr>
              <p:cNvGrpSpPr/>
              <p:nvPr/>
            </p:nvGrpSpPr>
            <p:grpSpPr>
              <a:xfrm>
                <a:off x="9120037" y="6219215"/>
                <a:ext cx="559543" cy="387653"/>
                <a:chOff x="5239800" y="6577904"/>
                <a:chExt cx="559543" cy="387653"/>
              </a:xfrm>
            </p:grpSpPr>
            <p:cxnSp>
              <p:nvCxnSpPr>
                <p:cNvPr id="33" name="Straight Connector 32">
                  <a:extLst>
                    <a:ext uri="{FF2B5EF4-FFF2-40B4-BE49-F238E27FC236}">
                      <a16:creationId xmlns:a16="http://schemas.microsoft.com/office/drawing/2014/main" id="{D524121E-44AC-A147-9EE1-3863127A468F}"/>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CFFC40D-5548-D747-B59C-B78F964DD7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8</a:t>
                  </a:r>
                </a:p>
              </p:txBody>
            </p:sp>
          </p:grpSp>
          <p:grpSp>
            <p:nvGrpSpPr>
              <p:cNvPr id="35" name="Group 34">
                <a:extLst>
                  <a:ext uri="{FF2B5EF4-FFF2-40B4-BE49-F238E27FC236}">
                    <a16:creationId xmlns:a16="http://schemas.microsoft.com/office/drawing/2014/main" id="{E1F716BC-00DC-114A-A0BF-3178AA7A94E1}"/>
                  </a:ext>
                </a:extLst>
              </p:cNvPr>
              <p:cNvGrpSpPr/>
              <p:nvPr/>
            </p:nvGrpSpPr>
            <p:grpSpPr>
              <a:xfrm>
                <a:off x="9874133" y="6219215"/>
                <a:ext cx="559543" cy="418431"/>
                <a:chOff x="5239800" y="6577904"/>
                <a:chExt cx="559543" cy="418431"/>
              </a:xfrm>
            </p:grpSpPr>
            <p:cxnSp>
              <p:nvCxnSpPr>
                <p:cNvPr id="36" name="Straight Connector 35">
                  <a:extLst>
                    <a:ext uri="{FF2B5EF4-FFF2-40B4-BE49-F238E27FC236}">
                      <a16:creationId xmlns:a16="http://schemas.microsoft.com/office/drawing/2014/main" id="{AEFA89CA-F713-B048-8ABB-D1BE3AB844A0}"/>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4E02873-172E-8B46-85F2-4A7E47A73B25}"/>
                    </a:ext>
                  </a:extLst>
                </p:cNvPr>
                <p:cNvSpPr/>
                <p:nvPr/>
              </p:nvSpPr>
              <p:spPr>
                <a:xfrm>
                  <a:off x="5239800" y="6627003"/>
                  <a:ext cx="559543" cy="369332"/>
                </a:xfrm>
                <a:prstGeom prst="rect">
                  <a:avLst/>
                </a:prstGeom>
              </p:spPr>
              <p:txBody>
                <a:bodyPr wrap="square">
                  <a:spAutoFit/>
                </a:bodyPr>
                <a:lstStyle/>
                <a:p>
                  <a:pPr algn="ctr"/>
                  <a:r>
                    <a:rPr lang="en-US" dirty="0">
                      <a:solidFill>
                        <a:schemeClr val="accent2">
                          <a:lumMod val="50000"/>
                        </a:schemeClr>
                      </a:solidFill>
                      <a:latin typeface="Helvetica Neue Light" charset="0"/>
                      <a:ea typeface="Helvetica Neue Light" charset="0"/>
                      <a:cs typeface="Helvetica Neue Light" charset="0"/>
                    </a:rPr>
                    <a:t>10</a:t>
                  </a:r>
                </a:p>
              </p:txBody>
            </p:sp>
          </p:grpSp>
          <p:grpSp>
            <p:nvGrpSpPr>
              <p:cNvPr id="38" name="Group 37">
                <a:extLst>
                  <a:ext uri="{FF2B5EF4-FFF2-40B4-BE49-F238E27FC236}">
                    <a16:creationId xmlns:a16="http://schemas.microsoft.com/office/drawing/2014/main" id="{6748DE9B-D630-3945-945F-4F3231316424}"/>
                  </a:ext>
                </a:extLst>
              </p:cNvPr>
              <p:cNvGrpSpPr/>
              <p:nvPr/>
            </p:nvGrpSpPr>
            <p:grpSpPr>
              <a:xfrm>
                <a:off x="10606428" y="6219215"/>
                <a:ext cx="559543" cy="387653"/>
                <a:chOff x="5239800" y="6577904"/>
                <a:chExt cx="559543" cy="387653"/>
              </a:xfrm>
            </p:grpSpPr>
            <p:cxnSp>
              <p:nvCxnSpPr>
                <p:cNvPr id="39" name="Straight Connector 38">
                  <a:extLst>
                    <a:ext uri="{FF2B5EF4-FFF2-40B4-BE49-F238E27FC236}">
                      <a16:creationId xmlns:a16="http://schemas.microsoft.com/office/drawing/2014/main" id="{7580FEC6-FF75-7C4F-9D91-F151DF57EC5B}"/>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44AED3E-5E5D-6D4C-9F19-593268BDCE62}"/>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12</a:t>
                  </a:r>
                </a:p>
              </p:txBody>
            </p:sp>
          </p:grpSp>
          <p:grpSp>
            <p:nvGrpSpPr>
              <p:cNvPr id="44" name="Group 43">
                <a:extLst>
                  <a:ext uri="{FF2B5EF4-FFF2-40B4-BE49-F238E27FC236}">
                    <a16:creationId xmlns:a16="http://schemas.microsoft.com/office/drawing/2014/main" id="{45F16859-40ED-8B4E-A2E7-978428049CAC}"/>
                  </a:ext>
                </a:extLst>
              </p:cNvPr>
              <p:cNvGrpSpPr/>
              <p:nvPr/>
            </p:nvGrpSpPr>
            <p:grpSpPr>
              <a:xfrm>
                <a:off x="11344224" y="6219215"/>
                <a:ext cx="559543" cy="356876"/>
                <a:chOff x="5239800" y="6577904"/>
                <a:chExt cx="559543" cy="356876"/>
              </a:xfrm>
            </p:grpSpPr>
            <p:cxnSp>
              <p:nvCxnSpPr>
                <p:cNvPr id="45" name="Straight Connector 44">
                  <a:extLst>
                    <a:ext uri="{FF2B5EF4-FFF2-40B4-BE49-F238E27FC236}">
                      <a16:creationId xmlns:a16="http://schemas.microsoft.com/office/drawing/2014/main" id="{EC3BAC33-5228-9840-AA5D-78FD39C1063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8270D61-3BDF-8C47-AB35-E8938FDF8F4D}"/>
                    </a:ext>
                  </a:extLst>
                </p:cNvPr>
                <p:cNvSpPr/>
                <p:nvPr/>
              </p:nvSpPr>
              <p:spPr>
                <a:xfrm>
                  <a:off x="5239800" y="6627003"/>
                  <a:ext cx="559543" cy="307777"/>
                </a:xfrm>
                <a:prstGeom prst="rect">
                  <a:avLst/>
                </a:prstGeom>
              </p:spPr>
              <p:txBody>
                <a:bodyPr wrap="square">
                  <a:spAutoFit/>
                </a:bodyPr>
                <a:lstStyle/>
                <a:p>
                  <a:pPr algn="ctr"/>
                  <a:r>
                    <a:rPr lang="en-US" sz="1400" dirty="0">
                      <a:solidFill>
                        <a:schemeClr val="accent2">
                          <a:lumMod val="50000"/>
                        </a:schemeClr>
                      </a:solidFill>
                      <a:latin typeface="Helvetica Neue Light" charset="0"/>
                      <a:ea typeface="Helvetica Neue Light" charset="0"/>
                      <a:cs typeface="Helvetica Neue Light" charset="0"/>
                    </a:rPr>
                    <a:t>14</a:t>
                  </a:r>
                </a:p>
              </p:txBody>
            </p:sp>
          </p:grpSp>
        </p:grpSp>
      </p:grpSp>
      <p:sp>
        <p:nvSpPr>
          <p:cNvPr id="52" name="Rectangle 51">
            <a:extLst>
              <a:ext uri="{FF2B5EF4-FFF2-40B4-BE49-F238E27FC236}">
                <a16:creationId xmlns:a16="http://schemas.microsoft.com/office/drawing/2014/main" id="{9A9CCCE3-2ACF-0C4E-B123-8D04868D28DB}"/>
              </a:ext>
            </a:extLst>
          </p:cNvPr>
          <p:cNvSpPr/>
          <p:nvPr/>
        </p:nvSpPr>
        <p:spPr>
          <a:xfrm>
            <a:off x="6431110" y="6384581"/>
            <a:ext cx="5190016" cy="400110"/>
          </a:xfrm>
          <a:prstGeom prst="rect">
            <a:avLst/>
          </a:prstGeom>
          <a:noFill/>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Percent of Genes with DML</a:t>
            </a:r>
          </a:p>
        </p:txBody>
      </p:sp>
      <p:sp>
        <p:nvSpPr>
          <p:cNvPr id="53" name="Rectangle 52">
            <a:extLst>
              <a:ext uri="{FF2B5EF4-FFF2-40B4-BE49-F238E27FC236}">
                <a16:creationId xmlns:a16="http://schemas.microsoft.com/office/drawing/2014/main" id="{931040C3-F9B9-F44B-9B4B-16EE41469497}"/>
              </a:ext>
            </a:extLst>
          </p:cNvPr>
          <p:cNvSpPr/>
          <p:nvPr/>
        </p:nvSpPr>
        <p:spPr>
          <a:xfrm>
            <a:off x="3105375" y="143733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Metabolism</a:t>
            </a:r>
          </a:p>
        </p:txBody>
      </p:sp>
      <p:sp>
        <p:nvSpPr>
          <p:cNvPr id="54" name="Rectangle 53">
            <a:extLst>
              <a:ext uri="{FF2B5EF4-FFF2-40B4-BE49-F238E27FC236}">
                <a16:creationId xmlns:a16="http://schemas.microsoft.com/office/drawing/2014/main" id="{FC84EFEB-CC4C-5846-B888-D0E71301E6F3}"/>
              </a:ext>
            </a:extLst>
          </p:cNvPr>
          <p:cNvSpPr/>
          <p:nvPr/>
        </p:nvSpPr>
        <p:spPr>
          <a:xfrm>
            <a:off x="6463194" y="867233"/>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Other</a:t>
            </a:r>
          </a:p>
        </p:txBody>
      </p:sp>
      <p:sp>
        <p:nvSpPr>
          <p:cNvPr id="55" name="Rectangle 54">
            <a:extLst>
              <a:ext uri="{FF2B5EF4-FFF2-40B4-BE49-F238E27FC236}">
                <a16:creationId xmlns:a16="http://schemas.microsoft.com/office/drawing/2014/main" id="{DBD5A89B-352A-1244-9AC8-1EB939E5F757}"/>
              </a:ext>
            </a:extLst>
          </p:cNvPr>
          <p:cNvSpPr/>
          <p:nvPr/>
        </p:nvSpPr>
        <p:spPr>
          <a:xfrm>
            <a:off x="6463194" y="1267701"/>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Protein</a:t>
            </a:r>
          </a:p>
        </p:txBody>
      </p:sp>
      <p:sp>
        <p:nvSpPr>
          <p:cNvPr id="56" name="Rectangle 55">
            <a:extLst>
              <a:ext uri="{FF2B5EF4-FFF2-40B4-BE49-F238E27FC236}">
                <a16:creationId xmlns:a16="http://schemas.microsoft.com/office/drawing/2014/main" id="{0748C59E-CE8E-B140-9301-61278446DC37}"/>
              </a:ext>
            </a:extLst>
          </p:cNvPr>
          <p:cNvSpPr/>
          <p:nvPr/>
        </p:nvSpPr>
        <p:spPr>
          <a:xfrm>
            <a:off x="6463194" y="1668169"/>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RNA</a:t>
            </a:r>
          </a:p>
        </p:txBody>
      </p:sp>
      <p:sp>
        <p:nvSpPr>
          <p:cNvPr id="57" name="Rectangle 56">
            <a:extLst>
              <a:ext uri="{FF2B5EF4-FFF2-40B4-BE49-F238E27FC236}">
                <a16:creationId xmlns:a16="http://schemas.microsoft.com/office/drawing/2014/main" id="{278F0252-FBE4-1E4D-A6DF-E18B20053A48}"/>
              </a:ext>
            </a:extLst>
          </p:cNvPr>
          <p:cNvSpPr/>
          <p:nvPr/>
        </p:nvSpPr>
        <p:spPr>
          <a:xfrm>
            <a:off x="6463194" y="2068637"/>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DNA</a:t>
            </a:r>
          </a:p>
        </p:txBody>
      </p:sp>
      <p:sp>
        <p:nvSpPr>
          <p:cNvPr id="58" name="Rectangle 57">
            <a:extLst>
              <a:ext uri="{FF2B5EF4-FFF2-40B4-BE49-F238E27FC236}">
                <a16:creationId xmlns:a16="http://schemas.microsoft.com/office/drawing/2014/main" id="{BB981DE0-2938-4E4C-92E3-E4E391F9E199}"/>
              </a:ext>
            </a:extLst>
          </p:cNvPr>
          <p:cNvSpPr/>
          <p:nvPr/>
        </p:nvSpPr>
        <p:spPr>
          <a:xfrm>
            <a:off x="6463194" y="2469105"/>
            <a:ext cx="3278495"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Stress Response</a:t>
            </a:r>
          </a:p>
        </p:txBody>
      </p:sp>
      <p:sp>
        <p:nvSpPr>
          <p:cNvPr id="59" name="Rectangle 58">
            <a:extLst>
              <a:ext uri="{FF2B5EF4-FFF2-40B4-BE49-F238E27FC236}">
                <a16:creationId xmlns:a16="http://schemas.microsoft.com/office/drawing/2014/main" id="{9E856F6F-3B7D-1B4E-8026-55693E39C5A8}"/>
              </a:ext>
            </a:extLst>
          </p:cNvPr>
          <p:cNvSpPr/>
          <p:nvPr/>
        </p:nvSpPr>
        <p:spPr>
          <a:xfrm>
            <a:off x="6463194" y="2869573"/>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Organization and Biogenesis</a:t>
            </a:r>
          </a:p>
        </p:txBody>
      </p:sp>
      <p:sp>
        <p:nvSpPr>
          <p:cNvPr id="60" name="Rectangle 59">
            <a:extLst>
              <a:ext uri="{FF2B5EF4-FFF2-40B4-BE49-F238E27FC236}">
                <a16:creationId xmlns:a16="http://schemas.microsoft.com/office/drawing/2014/main" id="{B4748299-470E-3B4A-A73C-02AF64A6BF00}"/>
              </a:ext>
            </a:extLst>
          </p:cNvPr>
          <p:cNvSpPr/>
          <p:nvPr/>
        </p:nvSpPr>
        <p:spPr>
          <a:xfrm>
            <a:off x="6463194" y="3270041"/>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Other</a:t>
            </a:r>
          </a:p>
        </p:txBody>
      </p:sp>
      <p:sp>
        <p:nvSpPr>
          <p:cNvPr id="61" name="Rectangle 60">
            <a:extLst>
              <a:ext uri="{FF2B5EF4-FFF2-40B4-BE49-F238E27FC236}">
                <a16:creationId xmlns:a16="http://schemas.microsoft.com/office/drawing/2014/main" id="{4DD2DA41-A1E8-7441-8CE5-03D055455A37}"/>
              </a:ext>
            </a:extLst>
          </p:cNvPr>
          <p:cNvSpPr/>
          <p:nvPr/>
        </p:nvSpPr>
        <p:spPr>
          <a:xfrm>
            <a:off x="6463194" y="3670509"/>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Cycle</a:t>
            </a:r>
          </a:p>
        </p:txBody>
      </p:sp>
      <p:sp>
        <p:nvSpPr>
          <p:cNvPr id="62" name="Rectangle 61">
            <a:extLst>
              <a:ext uri="{FF2B5EF4-FFF2-40B4-BE49-F238E27FC236}">
                <a16:creationId xmlns:a16="http://schemas.microsoft.com/office/drawing/2014/main" id="{F251560F-7769-C746-9D2A-24D739D9F7F3}"/>
              </a:ext>
            </a:extLst>
          </p:cNvPr>
          <p:cNvSpPr/>
          <p:nvPr/>
        </p:nvSpPr>
        <p:spPr>
          <a:xfrm>
            <a:off x="6463194" y="4070977"/>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Transport</a:t>
            </a:r>
          </a:p>
        </p:txBody>
      </p:sp>
      <p:sp>
        <p:nvSpPr>
          <p:cNvPr id="63" name="Rectangle 62">
            <a:extLst>
              <a:ext uri="{FF2B5EF4-FFF2-40B4-BE49-F238E27FC236}">
                <a16:creationId xmlns:a16="http://schemas.microsoft.com/office/drawing/2014/main" id="{7E9E9271-2E71-5041-A27D-25BCEC57BAE2}"/>
              </a:ext>
            </a:extLst>
          </p:cNvPr>
          <p:cNvSpPr/>
          <p:nvPr/>
        </p:nvSpPr>
        <p:spPr>
          <a:xfrm>
            <a:off x="6463194" y="4471445"/>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 Transduction</a:t>
            </a:r>
          </a:p>
        </p:txBody>
      </p:sp>
      <p:sp>
        <p:nvSpPr>
          <p:cNvPr id="64" name="Rectangle 63">
            <a:extLst>
              <a:ext uri="{FF2B5EF4-FFF2-40B4-BE49-F238E27FC236}">
                <a16:creationId xmlns:a16="http://schemas.microsoft.com/office/drawing/2014/main" id="{BAB3C1B2-13D4-CF4B-8EC3-E05023EF2CD0}"/>
              </a:ext>
            </a:extLst>
          </p:cNvPr>
          <p:cNvSpPr/>
          <p:nvPr/>
        </p:nvSpPr>
        <p:spPr>
          <a:xfrm>
            <a:off x="6463194" y="4871913"/>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Death</a:t>
            </a:r>
          </a:p>
        </p:txBody>
      </p:sp>
      <p:sp>
        <p:nvSpPr>
          <p:cNvPr id="65" name="Rectangle 64">
            <a:extLst>
              <a:ext uri="{FF2B5EF4-FFF2-40B4-BE49-F238E27FC236}">
                <a16:creationId xmlns:a16="http://schemas.microsoft.com/office/drawing/2014/main" id="{87A9FADA-C48F-FA44-9409-790A688EA483}"/>
              </a:ext>
            </a:extLst>
          </p:cNvPr>
          <p:cNvSpPr/>
          <p:nvPr/>
        </p:nvSpPr>
        <p:spPr>
          <a:xfrm>
            <a:off x="6463194" y="5272381"/>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Adhesion</a:t>
            </a:r>
          </a:p>
        </p:txBody>
      </p:sp>
      <p:sp>
        <p:nvSpPr>
          <p:cNvPr id="66" name="Rectangle 65">
            <a:extLst>
              <a:ext uri="{FF2B5EF4-FFF2-40B4-BE49-F238E27FC236}">
                <a16:creationId xmlns:a16="http://schemas.microsoft.com/office/drawing/2014/main" id="{66B4FCB3-6DE0-8448-8E8B-8FBF9524B79B}"/>
              </a:ext>
            </a:extLst>
          </p:cNvPr>
          <p:cNvSpPr/>
          <p:nvPr/>
        </p:nvSpPr>
        <p:spPr>
          <a:xfrm>
            <a:off x="6463194" y="5672848"/>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a:t>
            </a:r>
          </a:p>
        </p:txBody>
      </p:sp>
      <p:sp>
        <p:nvSpPr>
          <p:cNvPr id="68" name="Rectangle 67">
            <a:extLst>
              <a:ext uri="{FF2B5EF4-FFF2-40B4-BE49-F238E27FC236}">
                <a16:creationId xmlns:a16="http://schemas.microsoft.com/office/drawing/2014/main" id="{3845B30A-B8B4-D342-A36A-E9F656634BEC}"/>
              </a:ext>
            </a:extLst>
          </p:cNvPr>
          <p:cNvSpPr/>
          <p:nvPr/>
        </p:nvSpPr>
        <p:spPr>
          <a:xfrm>
            <a:off x="3105375" y="2407908"/>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Stress Response</a:t>
            </a:r>
          </a:p>
        </p:txBody>
      </p:sp>
      <p:sp>
        <p:nvSpPr>
          <p:cNvPr id="69" name="Rectangle 68">
            <a:extLst>
              <a:ext uri="{FF2B5EF4-FFF2-40B4-BE49-F238E27FC236}">
                <a16:creationId xmlns:a16="http://schemas.microsoft.com/office/drawing/2014/main" id="{FEAEDB51-E369-7845-B4A9-BE9B94B4EF73}"/>
              </a:ext>
            </a:extLst>
          </p:cNvPr>
          <p:cNvSpPr/>
          <p:nvPr/>
        </p:nvSpPr>
        <p:spPr>
          <a:xfrm>
            <a:off x="3105375" y="3198167"/>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Development</a:t>
            </a:r>
          </a:p>
        </p:txBody>
      </p:sp>
      <p:sp>
        <p:nvSpPr>
          <p:cNvPr id="70" name="Rectangle 69">
            <a:extLst>
              <a:ext uri="{FF2B5EF4-FFF2-40B4-BE49-F238E27FC236}">
                <a16:creationId xmlns:a16="http://schemas.microsoft.com/office/drawing/2014/main" id="{08B0DC57-F004-B04A-9FAF-2466330ADA5A}"/>
              </a:ext>
            </a:extLst>
          </p:cNvPr>
          <p:cNvSpPr/>
          <p:nvPr/>
        </p:nvSpPr>
        <p:spPr>
          <a:xfrm>
            <a:off x="3105375" y="482574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Cellular Activity</a:t>
            </a:r>
          </a:p>
        </p:txBody>
      </p:sp>
      <p:sp>
        <p:nvSpPr>
          <p:cNvPr id="72" name="Rounded Rectangle 71">
            <a:extLst>
              <a:ext uri="{FF2B5EF4-FFF2-40B4-BE49-F238E27FC236}">
                <a16:creationId xmlns:a16="http://schemas.microsoft.com/office/drawing/2014/main" id="{53617BF7-CFF6-5E49-8F07-00E70FD5B142}"/>
              </a:ext>
            </a:extLst>
          </p:cNvPr>
          <p:cNvSpPr/>
          <p:nvPr/>
        </p:nvSpPr>
        <p:spPr>
          <a:xfrm>
            <a:off x="3584449" y="2874268"/>
            <a:ext cx="8319318" cy="31975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780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0D9A5B-3380-BD42-9BD3-5D28B1A3E07E}"/>
              </a:ext>
            </a:extLst>
          </p:cNvPr>
          <p:cNvSpPr/>
          <p:nvPr/>
        </p:nvSpPr>
        <p:spPr>
          <a:xfrm>
            <a:off x="442913" y="725301"/>
            <a:ext cx="11366466" cy="947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EBCAA1-683B-914F-82CF-3FFF3063304B}"/>
              </a:ext>
            </a:extLst>
          </p:cNvPr>
          <p:cNvSpPr txBox="1">
            <a:spLocks/>
          </p:cNvSpPr>
          <p:nvPr/>
        </p:nvSpPr>
        <p:spPr>
          <a:xfrm>
            <a:off x="442913" y="152400"/>
            <a:ext cx="11722194" cy="76200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Various biological processes affected</a:t>
            </a:r>
          </a:p>
        </p:txBody>
      </p:sp>
      <p:pic>
        <p:nvPicPr>
          <p:cNvPr id="6" name="Picture 5">
            <a:extLst>
              <a:ext uri="{FF2B5EF4-FFF2-40B4-BE49-F238E27FC236}">
                <a16:creationId xmlns:a16="http://schemas.microsoft.com/office/drawing/2014/main" id="{7910AC53-9DD3-104C-ACD5-1A55E50CBBF7}"/>
              </a:ext>
            </a:extLst>
          </p:cNvPr>
          <p:cNvPicPr>
            <a:picLocks noChangeAspect="1"/>
          </p:cNvPicPr>
          <p:nvPr/>
        </p:nvPicPr>
        <p:blipFill rotWithShape="1">
          <a:blip r:embed="rId3"/>
          <a:srcRect l="34796" b="13551"/>
          <a:stretch/>
        </p:blipFill>
        <p:spPr>
          <a:xfrm>
            <a:off x="6304546" y="533400"/>
            <a:ext cx="5465453" cy="5599299"/>
          </a:xfrm>
          <a:prstGeom prst="rect">
            <a:avLst/>
          </a:prstGeom>
        </p:spPr>
      </p:pic>
      <p:sp>
        <p:nvSpPr>
          <p:cNvPr id="43" name="Rectangle 42">
            <a:extLst>
              <a:ext uri="{FF2B5EF4-FFF2-40B4-BE49-F238E27FC236}">
                <a16:creationId xmlns:a16="http://schemas.microsoft.com/office/drawing/2014/main" id="{29DE2CAE-DBAD-B247-9797-1D7E9EC7988E}"/>
              </a:ext>
            </a:extLst>
          </p:cNvPr>
          <p:cNvSpPr/>
          <p:nvPr/>
        </p:nvSpPr>
        <p:spPr>
          <a:xfrm>
            <a:off x="11335953" y="6269888"/>
            <a:ext cx="559543" cy="400110"/>
          </a:xfrm>
          <a:prstGeom prst="rect">
            <a:avLst/>
          </a:prstGeom>
        </p:spPr>
        <p:txBody>
          <a:bodyPr wrap="square">
            <a:spAutoFit/>
          </a:bodyPr>
          <a:lstStyle/>
          <a:p>
            <a:pPr algn="ctr"/>
            <a:endParaRPr lang="en-US" sz="2000" dirty="0">
              <a:solidFill>
                <a:schemeClr val="accent2">
                  <a:lumMod val="50000"/>
                </a:schemeClr>
              </a:solidFill>
              <a:latin typeface="Helvetica Neue Light" charset="0"/>
              <a:ea typeface="Helvetica Neue Light" charset="0"/>
              <a:cs typeface="Helvetica Neue Light" charset="0"/>
            </a:endParaRPr>
          </a:p>
        </p:txBody>
      </p:sp>
      <p:grpSp>
        <p:nvGrpSpPr>
          <p:cNvPr id="48" name="Group 47">
            <a:extLst>
              <a:ext uri="{FF2B5EF4-FFF2-40B4-BE49-F238E27FC236}">
                <a16:creationId xmlns:a16="http://schemas.microsoft.com/office/drawing/2014/main" id="{AAA0D692-23B9-AC41-9F66-A8E431E0FEA2}"/>
              </a:ext>
            </a:extLst>
          </p:cNvPr>
          <p:cNvGrpSpPr/>
          <p:nvPr/>
        </p:nvGrpSpPr>
        <p:grpSpPr>
          <a:xfrm>
            <a:off x="6155086" y="6137394"/>
            <a:ext cx="5748681" cy="418431"/>
            <a:chOff x="6155086" y="6219215"/>
            <a:chExt cx="5748681" cy="418431"/>
          </a:xfrm>
        </p:grpSpPr>
        <p:cxnSp>
          <p:nvCxnSpPr>
            <p:cNvPr id="8" name="Straight Connector 7">
              <a:extLst>
                <a:ext uri="{FF2B5EF4-FFF2-40B4-BE49-F238E27FC236}">
                  <a16:creationId xmlns:a16="http://schemas.microsoft.com/office/drawing/2014/main" id="{1AA37C76-FF46-5544-9FAA-2E9468CE1D3C}"/>
                </a:ext>
              </a:extLst>
            </p:cNvPr>
            <p:cNvCxnSpPr>
              <a:cxnSpLocks/>
            </p:cNvCxnSpPr>
            <p:nvPr/>
          </p:nvCxnSpPr>
          <p:spPr>
            <a:xfrm flipH="1">
              <a:off x="6431110" y="6239529"/>
              <a:ext cx="51900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F0DE5FD-EB01-3747-A6F9-8927600EEC61}"/>
                </a:ext>
              </a:extLst>
            </p:cNvPr>
            <p:cNvGrpSpPr/>
            <p:nvPr/>
          </p:nvGrpSpPr>
          <p:grpSpPr>
            <a:xfrm>
              <a:off x="6155086" y="6219215"/>
              <a:ext cx="5748681" cy="418431"/>
              <a:chOff x="6155086" y="6219215"/>
              <a:chExt cx="5748681" cy="418431"/>
            </a:xfrm>
          </p:grpSpPr>
          <p:grpSp>
            <p:nvGrpSpPr>
              <p:cNvPr id="14" name="Group 13">
                <a:extLst>
                  <a:ext uri="{FF2B5EF4-FFF2-40B4-BE49-F238E27FC236}">
                    <a16:creationId xmlns:a16="http://schemas.microsoft.com/office/drawing/2014/main" id="{3677A142-74FF-FC4C-8E1C-2A2141470A1F}"/>
                  </a:ext>
                </a:extLst>
              </p:cNvPr>
              <p:cNvGrpSpPr/>
              <p:nvPr/>
            </p:nvGrpSpPr>
            <p:grpSpPr>
              <a:xfrm>
                <a:off x="6155086" y="6219215"/>
                <a:ext cx="559543" cy="387653"/>
                <a:chOff x="5239800" y="6577904"/>
                <a:chExt cx="559543" cy="387653"/>
              </a:xfrm>
            </p:grpSpPr>
            <p:cxnSp>
              <p:nvCxnSpPr>
                <p:cNvPr id="15" name="Straight Connector 14">
                  <a:extLst>
                    <a:ext uri="{FF2B5EF4-FFF2-40B4-BE49-F238E27FC236}">
                      <a16:creationId xmlns:a16="http://schemas.microsoft.com/office/drawing/2014/main" id="{A87B98D2-02E2-3949-848F-AC13878604A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33BDD7B-0CC8-6549-87A8-101CA645CD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0</a:t>
                  </a:r>
                </a:p>
              </p:txBody>
            </p:sp>
          </p:grpSp>
          <p:grpSp>
            <p:nvGrpSpPr>
              <p:cNvPr id="19" name="Group 18">
                <a:extLst>
                  <a:ext uri="{FF2B5EF4-FFF2-40B4-BE49-F238E27FC236}">
                    <a16:creationId xmlns:a16="http://schemas.microsoft.com/office/drawing/2014/main" id="{77B2B8CF-A4D4-CF4C-8CAB-3C6CA8C67878}"/>
                  </a:ext>
                </a:extLst>
              </p:cNvPr>
              <p:cNvGrpSpPr/>
              <p:nvPr/>
            </p:nvGrpSpPr>
            <p:grpSpPr>
              <a:xfrm>
                <a:off x="6899597" y="6219215"/>
                <a:ext cx="559543" cy="387653"/>
                <a:chOff x="5239800" y="6577904"/>
                <a:chExt cx="559543" cy="387653"/>
              </a:xfrm>
            </p:grpSpPr>
            <p:cxnSp>
              <p:nvCxnSpPr>
                <p:cNvPr id="20" name="Straight Connector 19">
                  <a:extLst>
                    <a:ext uri="{FF2B5EF4-FFF2-40B4-BE49-F238E27FC236}">
                      <a16:creationId xmlns:a16="http://schemas.microsoft.com/office/drawing/2014/main" id="{495E7645-660B-2B41-8F28-B4F1306C574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78971D8-5E1D-434C-B86E-7F5028E11DB3}"/>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2</a:t>
                  </a:r>
                </a:p>
              </p:txBody>
            </p:sp>
          </p:grpSp>
          <p:grpSp>
            <p:nvGrpSpPr>
              <p:cNvPr id="26" name="Group 25">
                <a:extLst>
                  <a:ext uri="{FF2B5EF4-FFF2-40B4-BE49-F238E27FC236}">
                    <a16:creationId xmlns:a16="http://schemas.microsoft.com/office/drawing/2014/main" id="{D20F84F4-6DFD-6440-BAD0-86FBDE0EF23E}"/>
                  </a:ext>
                </a:extLst>
              </p:cNvPr>
              <p:cNvGrpSpPr/>
              <p:nvPr/>
            </p:nvGrpSpPr>
            <p:grpSpPr>
              <a:xfrm>
                <a:off x="7644107" y="6219215"/>
                <a:ext cx="559543" cy="387653"/>
                <a:chOff x="5239800" y="6577904"/>
                <a:chExt cx="559543" cy="387653"/>
              </a:xfrm>
            </p:grpSpPr>
            <p:cxnSp>
              <p:nvCxnSpPr>
                <p:cNvPr id="27" name="Straight Connector 26">
                  <a:extLst>
                    <a:ext uri="{FF2B5EF4-FFF2-40B4-BE49-F238E27FC236}">
                      <a16:creationId xmlns:a16="http://schemas.microsoft.com/office/drawing/2014/main" id="{16992C7D-9E14-434C-AF71-57D7EA98B577}"/>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EAAC0FA-7A2A-DB44-B1E4-1AB2684C970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4</a:t>
                  </a:r>
                </a:p>
              </p:txBody>
            </p:sp>
          </p:grpSp>
          <p:grpSp>
            <p:nvGrpSpPr>
              <p:cNvPr id="29" name="Group 28">
                <a:extLst>
                  <a:ext uri="{FF2B5EF4-FFF2-40B4-BE49-F238E27FC236}">
                    <a16:creationId xmlns:a16="http://schemas.microsoft.com/office/drawing/2014/main" id="{D97AFC44-92DA-114C-BFEA-04E06BBD89E4}"/>
                  </a:ext>
                </a:extLst>
              </p:cNvPr>
              <p:cNvGrpSpPr/>
              <p:nvPr/>
            </p:nvGrpSpPr>
            <p:grpSpPr>
              <a:xfrm>
                <a:off x="8386865" y="6219215"/>
                <a:ext cx="559543" cy="387653"/>
                <a:chOff x="5239800" y="6577904"/>
                <a:chExt cx="559543" cy="387653"/>
              </a:xfrm>
            </p:grpSpPr>
            <p:cxnSp>
              <p:nvCxnSpPr>
                <p:cNvPr id="30" name="Straight Connector 29">
                  <a:extLst>
                    <a:ext uri="{FF2B5EF4-FFF2-40B4-BE49-F238E27FC236}">
                      <a16:creationId xmlns:a16="http://schemas.microsoft.com/office/drawing/2014/main" id="{BEB852E8-2BEC-A941-8943-2645DC0781C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4CD1D10-2B25-674E-9CD7-06FE9692892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6</a:t>
                  </a:r>
                </a:p>
              </p:txBody>
            </p:sp>
          </p:grpSp>
          <p:grpSp>
            <p:nvGrpSpPr>
              <p:cNvPr id="32" name="Group 31">
                <a:extLst>
                  <a:ext uri="{FF2B5EF4-FFF2-40B4-BE49-F238E27FC236}">
                    <a16:creationId xmlns:a16="http://schemas.microsoft.com/office/drawing/2014/main" id="{4376B4C2-5F4E-C34F-AC6B-6B082EC6E7A3}"/>
                  </a:ext>
                </a:extLst>
              </p:cNvPr>
              <p:cNvGrpSpPr/>
              <p:nvPr/>
            </p:nvGrpSpPr>
            <p:grpSpPr>
              <a:xfrm>
                <a:off x="9120037" y="6219215"/>
                <a:ext cx="559543" cy="387653"/>
                <a:chOff x="5239800" y="6577904"/>
                <a:chExt cx="559543" cy="387653"/>
              </a:xfrm>
            </p:grpSpPr>
            <p:cxnSp>
              <p:nvCxnSpPr>
                <p:cNvPr id="33" name="Straight Connector 32">
                  <a:extLst>
                    <a:ext uri="{FF2B5EF4-FFF2-40B4-BE49-F238E27FC236}">
                      <a16:creationId xmlns:a16="http://schemas.microsoft.com/office/drawing/2014/main" id="{D524121E-44AC-A147-9EE1-3863127A468F}"/>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CFFC40D-5548-D747-B59C-B78F964DD7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8</a:t>
                  </a:r>
                </a:p>
              </p:txBody>
            </p:sp>
          </p:grpSp>
          <p:grpSp>
            <p:nvGrpSpPr>
              <p:cNvPr id="35" name="Group 34">
                <a:extLst>
                  <a:ext uri="{FF2B5EF4-FFF2-40B4-BE49-F238E27FC236}">
                    <a16:creationId xmlns:a16="http://schemas.microsoft.com/office/drawing/2014/main" id="{E1F716BC-00DC-114A-A0BF-3178AA7A94E1}"/>
                  </a:ext>
                </a:extLst>
              </p:cNvPr>
              <p:cNvGrpSpPr/>
              <p:nvPr/>
            </p:nvGrpSpPr>
            <p:grpSpPr>
              <a:xfrm>
                <a:off x="9874133" y="6219215"/>
                <a:ext cx="559543" cy="418431"/>
                <a:chOff x="5239800" y="6577904"/>
                <a:chExt cx="559543" cy="418431"/>
              </a:xfrm>
            </p:grpSpPr>
            <p:cxnSp>
              <p:nvCxnSpPr>
                <p:cNvPr id="36" name="Straight Connector 35">
                  <a:extLst>
                    <a:ext uri="{FF2B5EF4-FFF2-40B4-BE49-F238E27FC236}">
                      <a16:creationId xmlns:a16="http://schemas.microsoft.com/office/drawing/2014/main" id="{AEFA89CA-F713-B048-8ABB-D1BE3AB844A0}"/>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4E02873-172E-8B46-85F2-4A7E47A73B25}"/>
                    </a:ext>
                  </a:extLst>
                </p:cNvPr>
                <p:cNvSpPr/>
                <p:nvPr/>
              </p:nvSpPr>
              <p:spPr>
                <a:xfrm>
                  <a:off x="5239800" y="6627003"/>
                  <a:ext cx="559543" cy="369332"/>
                </a:xfrm>
                <a:prstGeom prst="rect">
                  <a:avLst/>
                </a:prstGeom>
              </p:spPr>
              <p:txBody>
                <a:bodyPr wrap="square">
                  <a:spAutoFit/>
                </a:bodyPr>
                <a:lstStyle/>
                <a:p>
                  <a:pPr algn="ctr"/>
                  <a:r>
                    <a:rPr lang="en-US" dirty="0">
                      <a:solidFill>
                        <a:schemeClr val="accent2">
                          <a:lumMod val="50000"/>
                        </a:schemeClr>
                      </a:solidFill>
                      <a:latin typeface="Helvetica Neue Light" charset="0"/>
                      <a:ea typeface="Helvetica Neue Light" charset="0"/>
                      <a:cs typeface="Helvetica Neue Light" charset="0"/>
                    </a:rPr>
                    <a:t>10</a:t>
                  </a:r>
                </a:p>
              </p:txBody>
            </p:sp>
          </p:grpSp>
          <p:grpSp>
            <p:nvGrpSpPr>
              <p:cNvPr id="38" name="Group 37">
                <a:extLst>
                  <a:ext uri="{FF2B5EF4-FFF2-40B4-BE49-F238E27FC236}">
                    <a16:creationId xmlns:a16="http://schemas.microsoft.com/office/drawing/2014/main" id="{6748DE9B-D630-3945-945F-4F3231316424}"/>
                  </a:ext>
                </a:extLst>
              </p:cNvPr>
              <p:cNvGrpSpPr/>
              <p:nvPr/>
            </p:nvGrpSpPr>
            <p:grpSpPr>
              <a:xfrm>
                <a:off x="10606428" y="6219215"/>
                <a:ext cx="559543" cy="387653"/>
                <a:chOff x="5239800" y="6577904"/>
                <a:chExt cx="559543" cy="387653"/>
              </a:xfrm>
            </p:grpSpPr>
            <p:cxnSp>
              <p:nvCxnSpPr>
                <p:cNvPr id="39" name="Straight Connector 38">
                  <a:extLst>
                    <a:ext uri="{FF2B5EF4-FFF2-40B4-BE49-F238E27FC236}">
                      <a16:creationId xmlns:a16="http://schemas.microsoft.com/office/drawing/2014/main" id="{7580FEC6-FF75-7C4F-9D91-F151DF57EC5B}"/>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44AED3E-5E5D-6D4C-9F19-593268BDCE62}"/>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12</a:t>
                  </a:r>
                </a:p>
              </p:txBody>
            </p:sp>
          </p:grpSp>
          <p:grpSp>
            <p:nvGrpSpPr>
              <p:cNvPr id="44" name="Group 43">
                <a:extLst>
                  <a:ext uri="{FF2B5EF4-FFF2-40B4-BE49-F238E27FC236}">
                    <a16:creationId xmlns:a16="http://schemas.microsoft.com/office/drawing/2014/main" id="{45F16859-40ED-8B4E-A2E7-978428049CAC}"/>
                  </a:ext>
                </a:extLst>
              </p:cNvPr>
              <p:cNvGrpSpPr/>
              <p:nvPr/>
            </p:nvGrpSpPr>
            <p:grpSpPr>
              <a:xfrm>
                <a:off x="11344224" y="6219215"/>
                <a:ext cx="559543" cy="356876"/>
                <a:chOff x="5239800" y="6577904"/>
                <a:chExt cx="559543" cy="356876"/>
              </a:xfrm>
            </p:grpSpPr>
            <p:cxnSp>
              <p:nvCxnSpPr>
                <p:cNvPr id="45" name="Straight Connector 44">
                  <a:extLst>
                    <a:ext uri="{FF2B5EF4-FFF2-40B4-BE49-F238E27FC236}">
                      <a16:creationId xmlns:a16="http://schemas.microsoft.com/office/drawing/2014/main" id="{EC3BAC33-5228-9840-AA5D-78FD39C1063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8270D61-3BDF-8C47-AB35-E8938FDF8F4D}"/>
                    </a:ext>
                  </a:extLst>
                </p:cNvPr>
                <p:cNvSpPr/>
                <p:nvPr/>
              </p:nvSpPr>
              <p:spPr>
                <a:xfrm>
                  <a:off x="5239800" y="6627003"/>
                  <a:ext cx="559543" cy="307777"/>
                </a:xfrm>
                <a:prstGeom prst="rect">
                  <a:avLst/>
                </a:prstGeom>
              </p:spPr>
              <p:txBody>
                <a:bodyPr wrap="square">
                  <a:spAutoFit/>
                </a:bodyPr>
                <a:lstStyle/>
                <a:p>
                  <a:pPr algn="ctr"/>
                  <a:r>
                    <a:rPr lang="en-US" sz="1400" dirty="0">
                      <a:solidFill>
                        <a:schemeClr val="accent2">
                          <a:lumMod val="50000"/>
                        </a:schemeClr>
                      </a:solidFill>
                      <a:latin typeface="Helvetica Neue Light" charset="0"/>
                      <a:ea typeface="Helvetica Neue Light" charset="0"/>
                      <a:cs typeface="Helvetica Neue Light" charset="0"/>
                    </a:rPr>
                    <a:t>14</a:t>
                  </a:r>
                </a:p>
              </p:txBody>
            </p:sp>
          </p:grpSp>
        </p:grpSp>
      </p:grpSp>
      <p:sp>
        <p:nvSpPr>
          <p:cNvPr id="52" name="Rectangle 51">
            <a:extLst>
              <a:ext uri="{FF2B5EF4-FFF2-40B4-BE49-F238E27FC236}">
                <a16:creationId xmlns:a16="http://schemas.microsoft.com/office/drawing/2014/main" id="{9A9CCCE3-2ACF-0C4E-B123-8D04868D28DB}"/>
              </a:ext>
            </a:extLst>
          </p:cNvPr>
          <p:cNvSpPr/>
          <p:nvPr/>
        </p:nvSpPr>
        <p:spPr>
          <a:xfrm>
            <a:off x="6431110" y="6384581"/>
            <a:ext cx="5190016" cy="400110"/>
          </a:xfrm>
          <a:prstGeom prst="rect">
            <a:avLst/>
          </a:prstGeom>
          <a:noFill/>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Percent of Genes with DML</a:t>
            </a:r>
          </a:p>
        </p:txBody>
      </p:sp>
      <p:sp>
        <p:nvSpPr>
          <p:cNvPr id="53" name="Rectangle 52">
            <a:extLst>
              <a:ext uri="{FF2B5EF4-FFF2-40B4-BE49-F238E27FC236}">
                <a16:creationId xmlns:a16="http://schemas.microsoft.com/office/drawing/2014/main" id="{931040C3-F9B9-F44B-9B4B-16EE41469497}"/>
              </a:ext>
            </a:extLst>
          </p:cNvPr>
          <p:cNvSpPr/>
          <p:nvPr/>
        </p:nvSpPr>
        <p:spPr>
          <a:xfrm>
            <a:off x="3105375" y="143733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Metabolism</a:t>
            </a:r>
          </a:p>
        </p:txBody>
      </p:sp>
      <p:sp>
        <p:nvSpPr>
          <p:cNvPr id="54" name="Rectangle 53">
            <a:extLst>
              <a:ext uri="{FF2B5EF4-FFF2-40B4-BE49-F238E27FC236}">
                <a16:creationId xmlns:a16="http://schemas.microsoft.com/office/drawing/2014/main" id="{FC84EFEB-CC4C-5846-B888-D0E71301E6F3}"/>
              </a:ext>
            </a:extLst>
          </p:cNvPr>
          <p:cNvSpPr/>
          <p:nvPr/>
        </p:nvSpPr>
        <p:spPr>
          <a:xfrm>
            <a:off x="6463194" y="867233"/>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Other</a:t>
            </a:r>
          </a:p>
        </p:txBody>
      </p:sp>
      <p:sp>
        <p:nvSpPr>
          <p:cNvPr id="55" name="Rectangle 54">
            <a:extLst>
              <a:ext uri="{FF2B5EF4-FFF2-40B4-BE49-F238E27FC236}">
                <a16:creationId xmlns:a16="http://schemas.microsoft.com/office/drawing/2014/main" id="{DBD5A89B-352A-1244-9AC8-1EB939E5F757}"/>
              </a:ext>
            </a:extLst>
          </p:cNvPr>
          <p:cNvSpPr/>
          <p:nvPr/>
        </p:nvSpPr>
        <p:spPr>
          <a:xfrm>
            <a:off x="6463194" y="1267701"/>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Protein</a:t>
            </a:r>
          </a:p>
        </p:txBody>
      </p:sp>
      <p:sp>
        <p:nvSpPr>
          <p:cNvPr id="56" name="Rectangle 55">
            <a:extLst>
              <a:ext uri="{FF2B5EF4-FFF2-40B4-BE49-F238E27FC236}">
                <a16:creationId xmlns:a16="http://schemas.microsoft.com/office/drawing/2014/main" id="{0748C59E-CE8E-B140-9301-61278446DC37}"/>
              </a:ext>
            </a:extLst>
          </p:cNvPr>
          <p:cNvSpPr/>
          <p:nvPr/>
        </p:nvSpPr>
        <p:spPr>
          <a:xfrm>
            <a:off x="6463194" y="1668169"/>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RNA</a:t>
            </a:r>
          </a:p>
        </p:txBody>
      </p:sp>
      <p:sp>
        <p:nvSpPr>
          <p:cNvPr id="57" name="Rectangle 56">
            <a:extLst>
              <a:ext uri="{FF2B5EF4-FFF2-40B4-BE49-F238E27FC236}">
                <a16:creationId xmlns:a16="http://schemas.microsoft.com/office/drawing/2014/main" id="{278F0252-FBE4-1E4D-A6DF-E18B20053A48}"/>
              </a:ext>
            </a:extLst>
          </p:cNvPr>
          <p:cNvSpPr/>
          <p:nvPr/>
        </p:nvSpPr>
        <p:spPr>
          <a:xfrm>
            <a:off x="6463194" y="2068637"/>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DNA</a:t>
            </a:r>
          </a:p>
        </p:txBody>
      </p:sp>
      <p:sp>
        <p:nvSpPr>
          <p:cNvPr id="58" name="Rectangle 57">
            <a:extLst>
              <a:ext uri="{FF2B5EF4-FFF2-40B4-BE49-F238E27FC236}">
                <a16:creationId xmlns:a16="http://schemas.microsoft.com/office/drawing/2014/main" id="{BB981DE0-2938-4E4C-92E3-E4E391F9E199}"/>
              </a:ext>
            </a:extLst>
          </p:cNvPr>
          <p:cNvSpPr/>
          <p:nvPr/>
        </p:nvSpPr>
        <p:spPr>
          <a:xfrm>
            <a:off x="6463194" y="2469105"/>
            <a:ext cx="3278495"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Stress Response</a:t>
            </a:r>
          </a:p>
        </p:txBody>
      </p:sp>
      <p:sp>
        <p:nvSpPr>
          <p:cNvPr id="59" name="Rectangle 58">
            <a:extLst>
              <a:ext uri="{FF2B5EF4-FFF2-40B4-BE49-F238E27FC236}">
                <a16:creationId xmlns:a16="http://schemas.microsoft.com/office/drawing/2014/main" id="{9E856F6F-3B7D-1B4E-8026-55693E39C5A8}"/>
              </a:ext>
            </a:extLst>
          </p:cNvPr>
          <p:cNvSpPr/>
          <p:nvPr/>
        </p:nvSpPr>
        <p:spPr>
          <a:xfrm>
            <a:off x="6463194" y="2869573"/>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Organization and Biogenesis</a:t>
            </a:r>
          </a:p>
        </p:txBody>
      </p:sp>
      <p:sp>
        <p:nvSpPr>
          <p:cNvPr id="60" name="Rectangle 59">
            <a:extLst>
              <a:ext uri="{FF2B5EF4-FFF2-40B4-BE49-F238E27FC236}">
                <a16:creationId xmlns:a16="http://schemas.microsoft.com/office/drawing/2014/main" id="{B4748299-470E-3B4A-A73C-02AF64A6BF00}"/>
              </a:ext>
            </a:extLst>
          </p:cNvPr>
          <p:cNvSpPr/>
          <p:nvPr/>
        </p:nvSpPr>
        <p:spPr>
          <a:xfrm>
            <a:off x="6463194" y="3270041"/>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Other</a:t>
            </a:r>
          </a:p>
        </p:txBody>
      </p:sp>
      <p:sp>
        <p:nvSpPr>
          <p:cNvPr id="61" name="Rectangle 60">
            <a:extLst>
              <a:ext uri="{FF2B5EF4-FFF2-40B4-BE49-F238E27FC236}">
                <a16:creationId xmlns:a16="http://schemas.microsoft.com/office/drawing/2014/main" id="{4DD2DA41-A1E8-7441-8CE5-03D055455A37}"/>
              </a:ext>
            </a:extLst>
          </p:cNvPr>
          <p:cNvSpPr/>
          <p:nvPr/>
        </p:nvSpPr>
        <p:spPr>
          <a:xfrm>
            <a:off x="6463194" y="3670509"/>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Cycle</a:t>
            </a:r>
          </a:p>
        </p:txBody>
      </p:sp>
      <p:sp>
        <p:nvSpPr>
          <p:cNvPr id="62" name="Rectangle 61">
            <a:extLst>
              <a:ext uri="{FF2B5EF4-FFF2-40B4-BE49-F238E27FC236}">
                <a16:creationId xmlns:a16="http://schemas.microsoft.com/office/drawing/2014/main" id="{F251560F-7769-C746-9D2A-24D739D9F7F3}"/>
              </a:ext>
            </a:extLst>
          </p:cNvPr>
          <p:cNvSpPr/>
          <p:nvPr/>
        </p:nvSpPr>
        <p:spPr>
          <a:xfrm>
            <a:off x="6463194" y="4070977"/>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Transport</a:t>
            </a:r>
          </a:p>
        </p:txBody>
      </p:sp>
      <p:sp>
        <p:nvSpPr>
          <p:cNvPr id="63" name="Rectangle 62">
            <a:extLst>
              <a:ext uri="{FF2B5EF4-FFF2-40B4-BE49-F238E27FC236}">
                <a16:creationId xmlns:a16="http://schemas.microsoft.com/office/drawing/2014/main" id="{7E9E9271-2E71-5041-A27D-25BCEC57BAE2}"/>
              </a:ext>
            </a:extLst>
          </p:cNvPr>
          <p:cNvSpPr/>
          <p:nvPr/>
        </p:nvSpPr>
        <p:spPr>
          <a:xfrm>
            <a:off x="6463194" y="4471445"/>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 Transduction</a:t>
            </a:r>
          </a:p>
        </p:txBody>
      </p:sp>
      <p:sp>
        <p:nvSpPr>
          <p:cNvPr id="64" name="Rectangle 63">
            <a:extLst>
              <a:ext uri="{FF2B5EF4-FFF2-40B4-BE49-F238E27FC236}">
                <a16:creationId xmlns:a16="http://schemas.microsoft.com/office/drawing/2014/main" id="{BAB3C1B2-13D4-CF4B-8EC3-E05023EF2CD0}"/>
              </a:ext>
            </a:extLst>
          </p:cNvPr>
          <p:cNvSpPr/>
          <p:nvPr/>
        </p:nvSpPr>
        <p:spPr>
          <a:xfrm>
            <a:off x="6463194" y="4871913"/>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Death</a:t>
            </a:r>
          </a:p>
        </p:txBody>
      </p:sp>
      <p:sp>
        <p:nvSpPr>
          <p:cNvPr id="65" name="Rectangle 64">
            <a:extLst>
              <a:ext uri="{FF2B5EF4-FFF2-40B4-BE49-F238E27FC236}">
                <a16:creationId xmlns:a16="http://schemas.microsoft.com/office/drawing/2014/main" id="{87A9FADA-C48F-FA44-9409-790A688EA483}"/>
              </a:ext>
            </a:extLst>
          </p:cNvPr>
          <p:cNvSpPr/>
          <p:nvPr/>
        </p:nvSpPr>
        <p:spPr>
          <a:xfrm>
            <a:off x="6463194" y="5272381"/>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Adhesion</a:t>
            </a:r>
          </a:p>
        </p:txBody>
      </p:sp>
      <p:sp>
        <p:nvSpPr>
          <p:cNvPr id="66" name="Rectangle 65">
            <a:extLst>
              <a:ext uri="{FF2B5EF4-FFF2-40B4-BE49-F238E27FC236}">
                <a16:creationId xmlns:a16="http://schemas.microsoft.com/office/drawing/2014/main" id="{66B4FCB3-6DE0-8448-8E8B-8FBF9524B79B}"/>
              </a:ext>
            </a:extLst>
          </p:cNvPr>
          <p:cNvSpPr/>
          <p:nvPr/>
        </p:nvSpPr>
        <p:spPr>
          <a:xfrm>
            <a:off x="6463194" y="5672848"/>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a:t>
            </a:r>
          </a:p>
        </p:txBody>
      </p:sp>
      <p:sp>
        <p:nvSpPr>
          <p:cNvPr id="68" name="Rectangle 67">
            <a:extLst>
              <a:ext uri="{FF2B5EF4-FFF2-40B4-BE49-F238E27FC236}">
                <a16:creationId xmlns:a16="http://schemas.microsoft.com/office/drawing/2014/main" id="{3845B30A-B8B4-D342-A36A-E9F656634BEC}"/>
              </a:ext>
            </a:extLst>
          </p:cNvPr>
          <p:cNvSpPr/>
          <p:nvPr/>
        </p:nvSpPr>
        <p:spPr>
          <a:xfrm>
            <a:off x="3105375" y="2407908"/>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Stress Response</a:t>
            </a:r>
          </a:p>
        </p:txBody>
      </p:sp>
      <p:sp>
        <p:nvSpPr>
          <p:cNvPr id="69" name="Rectangle 68">
            <a:extLst>
              <a:ext uri="{FF2B5EF4-FFF2-40B4-BE49-F238E27FC236}">
                <a16:creationId xmlns:a16="http://schemas.microsoft.com/office/drawing/2014/main" id="{FEAEDB51-E369-7845-B4A9-BE9B94B4EF73}"/>
              </a:ext>
            </a:extLst>
          </p:cNvPr>
          <p:cNvSpPr/>
          <p:nvPr/>
        </p:nvSpPr>
        <p:spPr>
          <a:xfrm>
            <a:off x="3105375" y="3198167"/>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Development</a:t>
            </a:r>
          </a:p>
        </p:txBody>
      </p:sp>
      <p:sp>
        <p:nvSpPr>
          <p:cNvPr id="70" name="Rectangle 69">
            <a:extLst>
              <a:ext uri="{FF2B5EF4-FFF2-40B4-BE49-F238E27FC236}">
                <a16:creationId xmlns:a16="http://schemas.microsoft.com/office/drawing/2014/main" id="{08B0DC57-F004-B04A-9FAF-2466330ADA5A}"/>
              </a:ext>
            </a:extLst>
          </p:cNvPr>
          <p:cNvSpPr/>
          <p:nvPr/>
        </p:nvSpPr>
        <p:spPr>
          <a:xfrm>
            <a:off x="3105375" y="482574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Cellular Activity</a:t>
            </a:r>
          </a:p>
        </p:txBody>
      </p:sp>
      <p:sp>
        <p:nvSpPr>
          <p:cNvPr id="72" name="Rounded Rectangle 71">
            <a:extLst>
              <a:ext uri="{FF2B5EF4-FFF2-40B4-BE49-F238E27FC236}">
                <a16:creationId xmlns:a16="http://schemas.microsoft.com/office/drawing/2014/main" id="{53617BF7-CFF6-5E49-8F07-00E70FD5B142}"/>
              </a:ext>
            </a:extLst>
          </p:cNvPr>
          <p:cNvSpPr/>
          <p:nvPr/>
        </p:nvSpPr>
        <p:spPr>
          <a:xfrm>
            <a:off x="3584449" y="4068624"/>
            <a:ext cx="8319318" cy="20031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793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0D9A5B-3380-BD42-9BD3-5D28B1A3E07E}"/>
              </a:ext>
            </a:extLst>
          </p:cNvPr>
          <p:cNvSpPr/>
          <p:nvPr/>
        </p:nvSpPr>
        <p:spPr>
          <a:xfrm>
            <a:off x="442913" y="725301"/>
            <a:ext cx="11366466" cy="947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EBCAA1-683B-914F-82CF-3FFF3063304B}"/>
              </a:ext>
            </a:extLst>
          </p:cNvPr>
          <p:cNvSpPr txBox="1">
            <a:spLocks/>
          </p:cNvSpPr>
          <p:nvPr/>
        </p:nvSpPr>
        <p:spPr>
          <a:xfrm>
            <a:off x="442913" y="152400"/>
            <a:ext cx="11722194" cy="76200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Various biological processes affected</a:t>
            </a:r>
          </a:p>
        </p:txBody>
      </p:sp>
      <p:pic>
        <p:nvPicPr>
          <p:cNvPr id="6" name="Picture 5">
            <a:extLst>
              <a:ext uri="{FF2B5EF4-FFF2-40B4-BE49-F238E27FC236}">
                <a16:creationId xmlns:a16="http://schemas.microsoft.com/office/drawing/2014/main" id="{7910AC53-9DD3-104C-ACD5-1A55E50CBBF7}"/>
              </a:ext>
            </a:extLst>
          </p:cNvPr>
          <p:cNvPicPr>
            <a:picLocks noChangeAspect="1"/>
          </p:cNvPicPr>
          <p:nvPr/>
        </p:nvPicPr>
        <p:blipFill rotWithShape="1">
          <a:blip r:embed="rId3"/>
          <a:srcRect l="34796" b="13551"/>
          <a:stretch/>
        </p:blipFill>
        <p:spPr>
          <a:xfrm>
            <a:off x="6304546" y="533400"/>
            <a:ext cx="5465453" cy="5599299"/>
          </a:xfrm>
          <a:prstGeom prst="rect">
            <a:avLst/>
          </a:prstGeom>
        </p:spPr>
      </p:pic>
      <p:sp>
        <p:nvSpPr>
          <p:cNvPr id="43" name="Rectangle 42">
            <a:extLst>
              <a:ext uri="{FF2B5EF4-FFF2-40B4-BE49-F238E27FC236}">
                <a16:creationId xmlns:a16="http://schemas.microsoft.com/office/drawing/2014/main" id="{29DE2CAE-DBAD-B247-9797-1D7E9EC7988E}"/>
              </a:ext>
            </a:extLst>
          </p:cNvPr>
          <p:cNvSpPr/>
          <p:nvPr/>
        </p:nvSpPr>
        <p:spPr>
          <a:xfrm>
            <a:off x="11335953" y="6269888"/>
            <a:ext cx="559543" cy="400110"/>
          </a:xfrm>
          <a:prstGeom prst="rect">
            <a:avLst/>
          </a:prstGeom>
        </p:spPr>
        <p:txBody>
          <a:bodyPr wrap="square">
            <a:spAutoFit/>
          </a:bodyPr>
          <a:lstStyle/>
          <a:p>
            <a:pPr algn="ctr"/>
            <a:endParaRPr lang="en-US" sz="2000" dirty="0">
              <a:solidFill>
                <a:schemeClr val="accent2">
                  <a:lumMod val="50000"/>
                </a:schemeClr>
              </a:solidFill>
              <a:latin typeface="Helvetica Neue Light" charset="0"/>
              <a:ea typeface="Helvetica Neue Light" charset="0"/>
              <a:cs typeface="Helvetica Neue Light" charset="0"/>
            </a:endParaRPr>
          </a:p>
        </p:txBody>
      </p:sp>
      <p:grpSp>
        <p:nvGrpSpPr>
          <p:cNvPr id="48" name="Group 47">
            <a:extLst>
              <a:ext uri="{FF2B5EF4-FFF2-40B4-BE49-F238E27FC236}">
                <a16:creationId xmlns:a16="http://schemas.microsoft.com/office/drawing/2014/main" id="{AAA0D692-23B9-AC41-9F66-A8E431E0FEA2}"/>
              </a:ext>
            </a:extLst>
          </p:cNvPr>
          <p:cNvGrpSpPr/>
          <p:nvPr/>
        </p:nvGrpSpPr>
        <p:grpSpPr>
          <a:xfrm>
            <a:off x="6155086" y="6137394"/>
            <a:ext cx="5748681" cy="418431"/>
            <a:chOff x="6155086" y="6219215"/>
            <a:chExt cx="5748681" cy="418431"/>
          </a:xfrm>
        </p:grpSpPr>
        <p:cxnSp>
          <p:nvCxnSpPr>
            <p:cNvPr id="8" name="Straight Connector 7">
              <a:extLst>
                <a:ext uri="{FF2B5EF4-FFF2-40B4-BE49-F238E27FC236}">
                  <a16:creationId xmlns:a16="http://schemas.microsoft.com/office/drawing/2014/main" id="{1AA37C76-FF46-5544-9FAA-2E9468CE1D3C}"/>
                </a:ext>
              </a:extLst>
            </p:cNvPr>
            <p:cNvCxnSpPr>
              <a:cxnSpLocks/>
            </p:cNvCxnSpPr>
            <p:nvPr/>
          </p:nvCxnSpPr>
          <p:spPr>
            <a:xfrm flipH="1">
              <a:off x="6431110" y="6239529"/>
              <a:ext cx="51900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F0DE5FD-EB01-3747-A6F9-8927600EEC61}"/>
                </a:ext>
              </a:extLst>
            </p:cNvPr>
            <p:cNvGrpSpPr/>
            <p:nvPr/>
          </p:nvGrpSpPr>
          <p:grpSpPr>
            <a:xfrm>
              <a:off x="6155086" y="6219215"/>
              <a:ext cx="5748681" cy="418431"/>
              <a:chOff x="6155086" y="6219215"/>
              <a:chExt cx="5748681" cy="418431"/>
            </a:xfrm>
          </p:grpSpPr>
          <p:grpSp>
            <p:nvGrpSpPr>
              <p:cNvPr id="14" name="Group 13">
                <a:extLst>
                  <a:ext uri="{FF2B5EF4-FFF2-40B4-BE49-F238E27FC236}">
                    <a16:creationId xmlns:a16="http://schemas.microsoft.com/office/drawing/2014/main" id="{3677A142-74FF-FC4C-8E1C-2A2141470A1F}"/>
                  </a:ext>
                </a:extLst>
              </p:cNvPr>
              <p:cNvGrpSpPr/>
              <p:nvPr/>
            </p:nvGrpSpPr>
            <p:grpSpPr>
              <a:xfrm>
                <a:off x="6155086" y="6219215"/>
                <a:ext cx="559543" cy="387653"/>
                <a:chOff x="5239800" y="6577904"/>
                <a:chExt cx="559543" cy="387653"/>
              </a:xfrm>
            </p:grpSpPr>
            <p:cxnSp>
              <p:nvCxnSpPr>
                <p:cNvPr id="15" name="Straight Connector 14">
                  <a:extLst>
                    <a:ext uri="{FF2B5EF4-FFF2-40B4-BE49-F238E27FC236}">
                      <a16:creationId xmlns:a16="http://schemas.microsoft.com/office/drawing/2014/main" id="{A87B98D2-02E2-3949-848F-AC13878604A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33BDD7B-0CC8-6549-87A8-101CA645CD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0</a:t>
                  </a:r>
                </a:p>
              </p:txBody>
            </p:sp>
          </p:grpSp>
          <p:grpSp>
            <p:nvGrpSpPr>
              <p:cNvPr id="19" name="Group 18">
                <a:extLst>
                  <a:ext uri="{FF2B5EF4-FFF2-40B4-BE49-F238E27FC236}">
                    <a16:creationId xmlns:a16="http://schemas.microsoft.com/office/drawing/2014/main" id="{77B2B8CF-A4D4-CF4C-8CAB-3C6CA8C67878}"/>
                  </a:ext>
                </a:extLst>
              </p:cNvPr>
              <p:cNvGrpSpPr/>
              <p:nvPr/>
            </p:nvGrpSpPr>
            <p:grpSpPr>
              <a:xfrm>
                <a:off x="6899597" y="6219215"/>
                <a:ext cx="559543" cy="387653"/>
                <a:chOff x="5239800" y="6577904"/>
                <a:chExt cx="559543" cy="387653"/>
              </a:xfrm>
            </p:grpSpPr>
            <p:cxnSp>
              <p:nvCxnSpPr>
                <p:cNvPr id="20" name="Straight Connector 19">
                  <a:extLst>
                    <a:ext uri="{FF2B5EF4-FFF2-40B4-BE49-F238E27FC236}">
                      <a16:creationId xmlns:a16="http://schemas.microsoft.com/office/drawing/2014/main" id="{495E7645-660B-2B41-8F28-B4F1306C574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78971D8-5E1D-434C-B86E-7F5028E11DB3}"/>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2</a:t>
                  </a:r>
                </a:p>
              </p:txBody>
            </p:sp>
          </p:grpSp>
          <p:grpSp>
            <p:nvGrpSpPr>
              <p:cNvPr id="26" name="Group 25">
                <a:extLst>
                  <a:ext uri="{FF2B5EF4-FFF2-40B4-BE49-F238E27FC236}">
                    <a16:creationId xmlns:a16="http://schemas.microsoft.com/office/drawing/2014/main" id="{D20F84F4-6DFD-6440-BAD0-86FBDE0EF23E}"/>
                  </a:ext>
                </a:extLst>
              </p:cNvPr>
              <p:cNvGrpSpPr/>
              <p:nvPr/>
            </p:nvGrpSpPr>
            <p:grpSpPr>
              <a:xfrm>
                <a:off x="7644107" y="6219215"/>
                <a:ext cx="559543" cy="387653"/>
                <a:chOff x="5239800" y="6577904"/>
                <a:chExt cx="559543" cy="387653"/>
              </a:xfrm>
            </p:grpSpPr>
            <p:cxnSp>
              <p:nvCxnSpPr>
                <p:cNvPr id="27" name="Straight Connector 26">
                  <a:extLst>
                    <a:ext uri="{FF2B5EF4-FFF2-40B4-BE49-F238E27FC236}">
                      <a16:creationId xmlns:a16="http://schemas.microsoft.com/office/drawing/2014/main" id="{16992C7D-9E14-434C-AF71-57D7EA98B577}"/>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EAAC0FA-7A2A-DB44-B1E4-1AB2684C970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4</a:t>
                  </a:r>
                </a:p>
              </p:txBody>
            </p:sp>
          </p:grpSp>
          <p:grpSp>
            <p:nvGrpSpPr>
              <p:cNvPr id="29" name="Group 28">
                <a:extLst>
                  <a:ext uri="{FF2B5EF4-FFF2-40B4-BE49-F238E27FC236}">
                    <a16:creationId xmlns:a16="http://schemas.microsoft.com/office/drawing/2014/main" id="{D97AFC44-92DA-114C-BFEA-04E06BBD89E4}"/>
                  </a:ext>
                </a:extLst>
              </p:cNvPr>
              <p:cNvGrpSpPr/>
              <p:nvPr/>
            </p:nvGrpSpPr>
            <p:grpSpPr>
              <a:xfrm>
                <a:off x="8386865" y="6219215"/>
                <a:ext cx="559543" cy="387653"/>
                <a:chOff x="5239800" y="6577904"/>
                <a:chExt cx="559543" cy="387653"/>
              </a:xfrm>
            </p:grpSpPr>
            <p:cxnSp>
              <p:nvCxnSpPr>
                <p:cNvPr id="30" name="Straight Connector 29">
                  <a:extLst>
                    <a:ext uri="{FF2B5EF4-FFF2-40B4-BE49-F238E27FC236}">
                      <a16:creationId xmlns:a16="http://schemas.microsoft.com/office/drawing/2014/main" id="{BEB852E8-2BEC-A941-8943-2645DC0781C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4CD1D10-2B25-674E-9CD7-06FE9692892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6</a:t>
                  </a:r>
                </a:p>
              </p:txBody>
            </p:sp>
          </p:grpSp>
          <p:grpSp>
            <p:nvGrpSpPr>
              <p:cNvPr id="32" name="Group 31">
                <a:extLst>
                  <a:ext uri="{FF2B5EF4-FFF2-40B4-BE49-F238E27FC236}">
                    <a16:creationId xmlns:a16="http://schemas.microsoft.com/office/drawing/2014/main" id="{4376B4C2-5F4E-C34F-AC6B-6B082EC6E7A3}"/>
                  </a:ext>
                </a:extLst>
              </p:cNvPr>
              <p:cNvGrpSpPr/>
              <p:nvPr/>
            </p:nvGrpSpPr>
            <p:grpSpPr>
              <a:xfrm>
                <a:off x="9120037" y="6219215"/>
                <a:ext cx="559543" cy="387653"/>
                <a:chOff x="5239800" y="6577904"/>
                <a:chExt cx="559543" cy="387653"/>
              </a:xfrm>
            </p:grpSpPr>
            <p:cxnSp>
              <p:nvCxnSpPr>
                <p:cNvPr id="33" name="Straight Connector 32">
                  <a:extLst>
                    <a:ext uri="{FF2B5EF4-FFF2-40B4-BE49-F238E27FC236}">
                      <a16:creationId xmlns:a16="http://schemas.microsoft.com/office/drawing/2014/main" id="{D524121E-44AC-A147-9EE1-3863127A468F}"/>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CFFC40D-5548-D747-B59C-B78F964DD7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8</a:t>
                  </a:r>
                </a:p>
              </p:txBody>
            </p:sp>
          </p:grpSp>
          <p:grpSp>
            <p:nvGrpSpPr>
              <p:cNvPr id="35" name="Group 34">
                <a:extLst>
                  <a:ext uri="{FF2B5EF4-FFF2-40B4-BE49-F238E27FC236}">
                    <a16:creationId xmlns:a16="http://schemas.microsoft.com/office/drawing/2014/main" id="{E1F716BC-00DC-114A-A0BF-3178AA7A94E1}"/>
                  </a:ext>
                </a:extLst>
              </p:cNvPr>
              <p:cNvGrpSpPr/>
              <p:nvPr/>
            </p:nvGrpSpPr>
            <p:grpSpPr>
              <a:xfrm>
                <a:off x="9874133" y="6219215"/>
                <a:ext cx="559543" cy="418431"/>
                <a:chOff x="5239800" y="6577904"/>
                <a:chExt cx="559543" cy="418431"/>
              </a:xfrm>
            </p:grpSpPr>
            <p:cxnSp>
              <p:nvCxnSpPr>
                <p:cNvPr id="36" name="Straight Connector 35">
                  <a:extLst>
                    <a:ext uri="{FF2B5EF4-FFF2-40B4-BE49-F238E27FC236}">
                      <a16:creationId xmlns:a16="http://schemas.microsoft.com/office/drawing/2014/main" id="{AEFA89CA-F713-B048-8ABB-D1BE3AB844A0}"/>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4E02873-172E-8B46-85F2-4A7E47A73B25}"/>
                    </a:ext>
                  </a:extLst>
                </p:cNvPr>
                <p:cNvSpPr/>
                <p:nvPr/>
              </p:nvSpPr>
              <p:spPr>
                <a:xfrm>
                  <a:off x="5239800" y="6627003"/>
                  <a:ext cx="559543" cy="369332"/>
                </a:xfrm>
                <a:prstGeom prst="rect">
                  <a:avLst/>
                </a:prstGeom>
              </p:spPr>
              <p:txBody>
                <a:bodyPr wrap="square">
                  <a:spAutoFit/>
                </a:bodyPr>
                <a:lstStyle/>
                <a:p>
                  <a:pPr algn="ctr"/>
                  <a:r>
                    <a:rPr lang="en-US" dirty="0">
                      <a:solidFill>
                        <a:schemeClr val="accent2">
                          <a:lumMod val="50000"/>
                        </a:schemeClr>
                      </a:solidFill>
                      <a:latin typeface="Helvetica Neue Light" charset="0"/>
                      <a:ea typeface="Helvetica Neue Light" charset="0"/>
                      <a:cs typeface="Helvetica Neue Light" charset="0"/>
                    </a:rPr>
                    <a:t>10</a:t>
                  </a:r>
                </a:p>
              </p:txBody>
            </p:sp>
          </p:grpSp>
          <p:grpSp>
            <p:nvGrpSpPr>
              <p:cNvPr id="38" name="Group 37">
                <a:extLst>
                  <a:ext uri="{FF2B5EF4-FFF2-40B4-BE49-F238E27FC236}">
                    <a16:creationId xmlns:a16="http://schemas.microsoft.com/office/drawing/2014/main" id="{6748DE9B-D630-3945-945F-4F3231316424}"/>
                  </a:ext>
                </a:extLst>
              </p:cNvPr>
              <p:cNvGrpSpPr/>
              <p:nvPr/>
            </p:nvGrpSpPr>
            <p:grpSpPr>
              <a:xfrm>
                <a:off x="10606428" y="6219215"/>
                <a:ext cx="559543" cy="387653"/>
                <a:chOff x="5239800" y="6577904"/>
                <a:chExt cx="559543" cy="387653"/>
              </a:xfrm>
            </p:grpSpPr>
            <p:cxnSp>
              <p:nvCxnSpPr>
                <p:cNvPr id="39" name="Straight Connector 38">
                  <a:extLst>
                    <a:ext uri="{FF2B5EF4-FFF2-40B4-BE49-F238E27FC236}">
                      <a16:creationId xmlns:a16="http://schemas.microsoft.com/office/drawing/2014/main" id="{7580FEC6-FF75-7C4F-9D91-F151DF57EC5B}"/>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44AED3E-5E5D-6D4C-9F19-593268BDCE62}"/>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12</a:t>
                  </a:r>
                </a:p>
              </p:txBody>
            </p:sp>
          </p:grpSp>
          <p:grpSp>
            <p:nvGrpSpPr>
              <p:cNvPr id="44" name="Group 43">
                <a:extLst>
                  <a:ext uri="{FF2B5EF4-FFF2-40B4-BE49-F238E27FC236}">
                    <a16:creationId xmlns:a16="http://schemas.microsoft.com/office/drawing/2014/main" id="{45F16859-40ED-8B4E-A2E7-978428049CAC}"/>
                  </a:ext>
                </a:extLst>
              </p:cNvPr>
              <p:cNvGrpSpPr/>
              <p:nvPr/>
            </p:nvGrpSpPr>
            <p:grpSpPr>
              <a:xfrm>
                <a:off x="11344224" y="6219215"/>
                <a:ext cx="559543" cy="356876"/>
                <a:chOff x="5239800" y="6577904"/>
                <a:chExt cx="559543" cy="356876"/>
              </a:xfrm>
            </p:grpSpPr>
            <p:cxnSp>
              <p:nvCxnSpPr>
                <p:cNvPr id="45" name="Straight Connector 44">
                  <a:extLst>
                    <a:ext uri="{FF2B5EF4-FFF2-40B4-BE49-F238E27FC236}">
                      <a16:creationId xmlns:a16="http://schemas.microsoft.com/office/drawing/2014/main" id="{EC3BAC33-5228-9840-AA5D-78FD39C1063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8270D61-3BDF-8C47-AB35-E8938FDF8F4D}"/>
                    </a:ext>
                  </a:extLst>
                </p:cNvPr>
                <p:cNvSpPr/>
                <p:nvPr/>
              </p:nvSpPr>
              <p:spPr>
                <a:xfrm>
                  <a:off x="5239800" y="6627003"/>
                  <a:ext cx="559543" cy="307777"/>
                </a:xfrm>
                <a:prstGeom prst="rect">
                  <a:avLst/>
                </a:prstGeom>
              </p:spPr>
              <p:txBody>
                <a:bodyPr wrap="square">
                  <a:spAutoFit/>
                </a:bodyPr>
                <a:lstStyle/>
                <a:p>
                  <a:pPr algn="ctr"/>
                  <a:r>
                    <a:rPr lang="en-US" sz="1400" dirty="0">
                      <a:solidFill>
                        <a:schemeClr val="accent2">
                          <a:lumMod val="50000"/>
                        </a:schemeClr>
                      </a:solidFill>
                      <a:latin typeface="Helvetica Neue Light" charset="0"/>
                      <a:ea typeface="Helvetica Neue Light" charset="0"/>
                      <a:cs typeface="Helvetica Neue Light" charset="0"/>
                    </a:rPr>
                    <a:t>14</a:t>
                  </a:r>
                </a:p>
              </p:txBody>
            </p:sp>
          </p:grpSp>
        </p:grpSp>
      </p:grpSp>
      <p:sp>
        <p:nvSpPr>
          <p:cNvPr id="52" name="Rectangle 51">
            <a:extLst>
              <a:ext uri="{FF2B5EF4-FFF2-40B4-BE49-F238E27FC236}">
                <a16:creationId xmlns:a16="http://schemas.microsoft.com/office/drawing/2014/main" id="{9A9CCCE3-2ACF-0C4E-B123-8D04868D28DB}"/>
              </a:ext>
            </a:extLst>
          </p:cNvPr>
          <p:cNvSpPr/>
          <p:nvPr/>
        </p:nvSpPr>
        <p:spPr>
          <a:xfrm>
            <a:off x="6431110" y="6384581"/>
            <a:ext cx="5190016" cy="400110"/>
          </a:xfrm>
          <a:prstGeom prst="rect">
            <a:avLst/>
          </a:prstGeom>
          <a:noFill/>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Percent of Genes with DML</a:t>
            </a:r>
          </a:p>
        </p:txBody>
      </p:sp>
      <p:sp>
        <p:nvSpPr>
          <p:cNvPr id="53" name="Rectangle 52">
            <a:extLst>
              <a:ext uri="{FF2B5EF4-FFF2-40B4-BE49-F238E27FC236}">
                <a16:creationId xmlns:a16="http://schemas.microsoft.com/office/drawing/2014/main" id="{931040C3-F9B9-F44B-9B4B-16EE41469497}"/>
              </a:ext>
            </a:extLst>
          </p:cNvPr>
          <p:cNvSpPr/>
          <p:nvPr/>
        </p:nvSpPr>
        <p:spPr>
          <a:xfrm>
            <a:off x="3105375" y="143733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Metabolism</a:t>
            </a:r>
          </a:p>
        </p:txBody>
      </p:sp>
      <p:sp>
        <p:nvSpPr>
          <p:cNvPr id="54" name="Rectangle 53">
            <a:extLst>
              <a:ext uri="{FF2B5EF4-FFF2-40B4-BE49-F238E27FC236}">
                <a16:creationId xmlns:a16="http://schemas.microsoft.com/office/drawing/2014/main" id="{FC84EFEB-CC4C-5846-B888-D0E71301E6F3}"/>
              </a:ext>
            </a:extLst>
          </p:cNvPr>
          <p:cNvSpPr/>
          <p:nvPr/>
        </p:nvSpPr>
        <p:spPr>
          <a:xfrm>
            <a:off x="6463194" y="867233"/>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Other</a:t>
            </a:r>
          </a:p>
        </p:txBody>
      </p:sp>
      <p:sp>
        <p:nvSpPr>
          <p:cNvPr id="55" name="Rectangle 54">
            <a:extLst>
              <a:ext uri="{FF2B5EF4-FFF2-40B4-BE49-F238E27FC236}">
                <a16:creationId xmlns:a16="http://schemas.microsoft.com/office/drawing/2014/main" id="{DBD5A89B-352A-1244-9AC8-1EB939E5F757}"/>
              </a:ext>
            </a:extLst>
          </p:cNvPr>
          <p:cNvSpPr/>
          <p:nvPr/>
        </p:nvSpPr>
        <p:spPr>
          <a:xfrm>
            <a:off x="6463194" y="1267701"/>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Protein</a:t>
            </a:r>
          </a:p>
        </p:txBody>
      </p:sp>
      <p:sp>
        <p:nvSpPr>
          <p:cNvPr id="56" name="Rectangle 55">
            <a:extLst>
              <a:ext uri="{FF2B5EF4-FFF2-40B4-BE49-F238E27FC236}">
                <a16:creationId xmlns:a16="http://schemas.microsoft.com/office/drawing/2014/main" id="{0748C59E-CE8E-B140-9301-61278446DC37}"/>
              </a:ext>
            </a:extLst>
          </p:cNvPr>
          <p:cNvSpPr/>
          <p:nvPr/>
        </p:nvSpPr>
        <p:spPr>
          <a:xfrm>
            <a:off x="6463194" y="1668169"/>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RNA</a:t>
            </a:r>
          </a:p>
        </p:txBody>
      </p:sp>
      <p:sp>
        <p:nvSpPr>
          <p:cNvPr id="57" name="Rectangle 56">
            <a:extLst>
              <a:ext uri="{FF2B5EF4-FFF2-40B4-BE49-F238E27FC236}">
                <a16:creationId xmlns:a16="http://schemas.microsoft.com/office/drawing/2014/main" id="{278F0252-FBE4-1E4D-A6DF-E18B20053A48}"/>
              </a:ext>
            </a:extLst>
          </p:cNvPr>
          <p:cNvSpPr/>
          <p:nvPr/>
        </p:nvSpPr>
        <p:spPr>
          <a:xfrm>
            <a:off x="6463194" y="2068637"/>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DNA</a:t>
            </a:r>
          </a:p>
        </p:txBody>
      </p:sp>
      <p:sp>
        <p:nvSpPr>
          <p:cNvPr id="58" name="Rectangle 57">
            <a:extLst>
              <a:ext uri="{FF2B5EF4-FFF2-40B4-BE49-F238E27FC236}">
                <a16:creationId xmlns:a16="http://schemas.microsoft.com/office/drawing/2014/main" id="{BB981DE0-2938-4E4C-92E3-E4E391F9E199}"/>
              </a:ext>
            </a:extLst>
          </p:cNvPr>
          <p:cNvSpPr/>
          <p:nvPr/>
        </p:nvSpPr>
        <p:spPr>
          <a:xfrm>
            <a:off x="6463194" y="2469105"/>
            <a:ext cx="3278495"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Stress Response</a:t>
            </a:r>
          </a:p>
        </p:txBody>
      </p:sp>
      <p:sp>
        <p:nvSpPr>
          <p:cNvPr id="59" name="Rectangle 58">
            <a:extLst>
              <a:ext uri="{FF2B5EF4-FFF2-40B4-BE49-F238E27FC236}">
                <a16:creationId xmlns:a16="http://schemas.microsoft.com/office/drawing/2014/main" id="{9E856F6F-3B7D-1B4E-8026-55693E39C5A8}"/>
              </a:ext>
            </a:extLst>
          </p:cNvPr>
          <p:cNvSpPr/>
          <p:nvPr/>
        </p:nvSpPr>
        <p:spPr>
          <a:xfrm>
            <a:off x="6463194" y="2869573"/>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Organization and Biogenesis</a:t>
            </a:r>
          </a:p>
        </p:txBody>
      </p:sp>
      <p:sp>
        <p:nvSpPr>
          <p:cNvPr id="60" name="Rectangle 59">
            <a:extLst>
              <a:ext uri="{FF2B5EF4-FFF2-40B4-BE49-F238E27FC236}">
                <a16:creationId xmlns:a16="http://schemas.microsoft.com/office/drawing/2014/main" id="{B4748299-470E-3B4A-A73C-02AF64A6BF00}"/>
              </a:ext>
            </a:extLst>
          </p:cNvPr>
          <p:cNvSpPr/>
          <p:nvPr/>
        </p:nvSpPr>
        <p:spPr>
          <a:xfrm>
            <a:off x="6463194" y="3270041"/>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Other</a:t>
            </a:r>
          </a:p>
        </p:txBody>
      </p:sp>
      <p:sp>
        <p:nvSpPr>
          <p:cNvPr id="61" name="Rectangle 60">
            <a:extLst>
              <a:ext uri="{FF2B5EF4-FFF2-40B4-BE49-F238E27FC236}">
                <a16:creationId xmlns:a16="http://schemas.microsoft.com/office/drawing/2014/main" id="{4DD2DA41-A1E8-7441-8CE5-03D055455A37}"/>
              </a:ext>
            </a:extLst>
          </p:cNvPr>
          <p:cNvSpPr/>
          <p:nvPr/>
        </p:nvSpPr>
        <p:spPr>
          <a:xfrm>
            <a:off x="6463194" y="3670509"/>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Cycle</a:t>
            </a:r>
          </a:p>
        </p:txBody>
      </p:sp>
      <p:sp>
        <p:nvSpPr>
          <p:cNvPr id="62" name="Rectangle 61">
            <a:extLst>
              <a:ext uri="{FF2B5EF4-FFF2-40B4-BE49-F238E27FC236}">
                <a16:creationId xmlns:a16="http://schemas.microsoft.com/office/drawing/2014/main" id="{F251560F-7769-C746-9D2A-24D739D9F7F3}"/>
              </a:ext>
            </a:extLst>
          </p:cNvPr>
          <p:cNvSpPr/>
          <p:nvPr/>
        </p:nvSpPr>
        <p:spPr>
          <a:xfrm>
            <a:off x="6463194" y="4070977"/>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Transport</a:t>
            </a:r>
          </a:p>
        </p:txBody>
      </p:sp>
      <p:sp>
        <p:nvSpPr>
          <p:cNvPr id="63" name="Rectangle 62">
            <a:extLst>
              <a:ext uri="{FF2B5EF4-FFF2-40B4-BE49-F238E27FC236}">
                <a16:creationId xmlns:a16="http://schemas.microsoft.com/office/drawing/2014/main" id="{7E9E9271-2E71-5041-A27D-25BCEC57BAE2}"/>
              </a:ext>
            </a:extLst>
          </p:cNvPr>
          <p:cNvSpPr/>
          <p:nvPr/>
        </p:nvSpPr>
        <p:spPr>
          <a:xfrm>
            <a:off x="6463194" y="4471445"/>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 Transduction</a:t>
            </a:r>
          </a:p>
        </p:txBody>
      </p:sp>
      <p:sp>
        <p:nvSpPr>
          <p:cNvPr id="64" name="Rectangle 63">
            <a:extLst>
              <a:ext uri="{FF2B5EF4-FFF2-40B4-BE49-F238E27FC236}">
                <a16:creationId xmlns:a16="http://schemas.microsoft.com/office/drawing/2014/main" id="{BAB3C1B2-13D4-CF4B-8EC3-E05023EF2CD0}"/>
              </a:ext>
            </a:extLst>
          </p:cNvPr>
          <p:cNvSpPr/>
          <p:nvPr/>
        </p:nvSpPr>
        <p:spPr>
          <a:xfrm>
            <a:off x="6463194" y="4871913"/>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Death</a:t>
            </a:r>
          </a:p>
        </p:txBody>
      </p:sp>
      <p:sp>
        <p:nvSpPr>
          <p:cNvPr id="65" name="Rectangle 64">
            <a:extLst>
              <a:ext uri="{FF2B5EF4-FFF2-40B4-BE49-F238E27FC236}">
                <a16:creationId xmlns:a16="http://schemas.microsoft.com/office/drawing/2014/main" id="{87A9FADA-C48F-FA44-9409-790A688EA483}"/>
              </a:ext>
            </a:extLst>
          </p:cNvPr>
          <p:cNvSpPr/>
          <p:nvPr/>
        </p:nvSpPr>
        <p:spPr>
          <a:xfrm>
            <a:off x="6463194" y="5272381"/>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Adhesion</a:t>
            </a:r>
          </a:p>
        </p:txBody>
      </p:sp>
      <p:sp>
        <p:nvSpPr>
          <p:cNvPr id="66" name="Rectangle 65">
            <a:extLst>
              <a:ext uri="{FF2B5EF4-FFF2-40B4-BE49-F238E27FC236}">
                <a16:creationId xmlns:a16="http://schemas.microsoft.com/office/drawing/2014/main" id="{66B4FCB3-6DE0-8448-8E8B-8FBF9524B79B}"/>
              </a:ext>
            </a:extLst>
          </p:cNvPr>
          <p:cNvSpPr/>
          <p:nvPr/>
        </p:nvSpPr>
        <p:spPr>
          <a:xfrm>
            <a:off x="6463194" y="5672848"/>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a:t>
            </a:r>
          </a:p>
        </p:txBody>
      </p:sp>
      <p:sp>
        <p:nvSpPr>
          <p:cNvPr id="68" name="Rectangle 67">
            <a:extLst>
              <a:ext uri="{FF2B5EF4-FFF2-40B4-BE49-F238E27FC236}">
                <a16:creationId xmlns:a16="http://schemas.microsoft.com/office/drawing/2014/main" id="{3845B30A-B8B4-D342-A36A-E9F656634BEC}"/>
              </a:ext>
            </a:extLst>
          </p:cNvPr>
          <p:cNvSpPr/>
          <p:nvPr/>
        </p:nvSpPr>
        <p:spPr>
          <a:xfrm>
            <a:off x="3105375" y="2407908"/>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Stress Response</a:t>
            </a:r>
          </a:p>
        </p:txBody>
      </p:sp>
      <p:sp>
        <p:nvSpPr>
          <p:cNvPr id="69" name="Rectangle 68">
            <a:extLst>
              <a:ext uri="{FF2B5EF4-FFF2-40B4-BE49-F238E27FC236}">
                <a16:creationId xmlns:a16="http://schemas.microsoft.com/office/drawing/2014/main" id="{FEAEDB51-E369-7845-B4A9-BE9B94B4EF73}"/>
              </a:ext>
            </a:extLst>
          </p:cNvPr>
          <p:cNvSpPr/>
          <p:nvPr/>
        </p:nvSpPr>
        <p:spPr>
          <a:xfrm>
            <a:off x="3105375" y="3198167"/>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Development</a:t>
            </a:r>
          </a:p>
        </p:txBody>
      </p:sp>
      <p:sp>
        <p:nvSpPr>
          <p:cNvPr id="70" name="Rectangle 69">
            <a:extLst>
              <a:ext uri="{FF2B5EF4-FFF2-40B4-BE49-F238E27FC236}">
                <a16:creationId xmlns:a16="http://schemas.microsoft.com/office/drawing/2014/main" id="{08B0DC57-F004-B04A-9FAF-2466330ADA5A}"/>
              </a:ext>
            </a:extLst>
          </p:cNvPr>
          <p:cNvSpPr/>
          <p:nvPr/>
        </p:nvSpPr>
        <p:spPr>
          <a:xfrm>
            <a:off x="3105375" y="482574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Cellular Activity</a:t>
            </a:r>
          </a:p>
        </p:txBody>
      </p:sp>
    </p:spTree>
    <p:extLst>
      <p:ext uri="{BB962C8B-B14F-4D97-AF65-F5344CB8AC3E}">
        <p14:creationId xmlns:p14="http://schemas.microsoft.com/office/powerpoint/2010/main" val="2265296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0D9A5B-3380-BD42-9BD3-5D28B1A3E07E}"/>
              </a:ext>
            </a:extLst>
          </p:cNvPr>
          <p:cNvSpPr/>
          <p:nvPr/>
        </p:nvSpPr>
        <p:spPr>
          <a:xfrm>
            <a:off x="442913" y="725301"/>
            <a:ext cx="11366466" cy="947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EBCAA1-683B-914F-82CF-3FFF3063304B}"/>
              </a:ext>
            </a:extLst>
          </p:cNvPr>
          <p:cNvSpPr txBox="1">
            <a:spLocks/>
          </p:cNvSpPr>
          <p:nvPr/>
        </p:nvSpPr>
        <p:spPr>
          <a:xfrm>
            <a:off x="442913" y="152400"/>
            <a:ext cx="11722194" cy="76200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How could larvae be affected?</a:t>
            </a:r>
          </a:p>
        </p:txBody>
      </p:sp>
      <p:pic>
        <p:nvPicPr>
          <p:cNvPr id="6" name="Picture 5">
            <a:extLst>
              <a:ext uri="{FF2B5EF4-FFF2-40B4-BE49-F238E27FC236}">
                <a16:creationId xmlns:a16="http://schemas.microsoft.com/office/drawing/2014/main" id="{7910AC53-9DD3-104C-ACD5-1A55E50CBBF7}"/>
              </a:ext>
            </a:extLst>
          </p:cNvPr>
          <p:cNvPicPr>
            <a:picLocks noChangeAspect="1"/>
          </p:cNvPicPr>
          <p:nvPr/>
        </p:nvPicPr>
        <p:blipFill rotWithShape="1">
          <a:blip r:embed="rId3"/>
          <a:srcRect l="34796" b="13551"/>
          <a:stretch/>
        </p:blipFill>
        <p:spPr>
          <a:xfrm>
            <a:off x="6304546" y="533400"/>
            <a:ext cx="5465453" cy="5599299"/>
          </a:xfrm>
          <a:prstGeom prst="rect">
            <a:avLst/>
          </a:prstGeom>
        </p:spPr>
      </p:pic>
      <p:sp>
        <p:nvSpPr>
          <p:cNvPr id="43" name="Rectangle 42">
            <a:extLst>
              <a:ext uri="{FF2B5EF4-FFF2-40B4-BE49-F238E27FC236}">
                <a16:creationId xmlns:a16="http://schemas.microsoft.com/office/drawing/2014/main" id="{29DE2CAE-DBAD-B247-9797-1D7E9EC7988E}"/>
              </a:ext>
            </a:extLst>
          </p:cNvPr>
          <p:cNvSpPr/>
          <p:nvPr/>
        </p:nvSpPr>
        <p:spPr>
          <a:xfrm>
            <a:off x="11335953" y="6269888"/>
            <a:ext cx="559543" cy="400110"/>
          </a:xfrm>
          <a:prstGeom prst="rect">
            <a:avLst/>
          </a:prstGeom>
        </p:spPr>
        <p:txBody>
          <a:bodyPr wrap="square">
            <a:spAutoFit/>
          </a:bodyPr>
          <a:lstStyle/>
          <a:p>
            <a:pPr algn="ctr"/>
            <a:endParaRPr lang="en-US" sz="2000" dirty="0">
              <a:solidFill>
                <a:schemeClr val="accent2">
                  <a:lumMod val="50000"/>
                </a:schemeClr>
              </a:solidFill>
              <a:latin typeface="Helvetica Neue Light" charset="0"/>
              <a:ea typeface="Helvetica Neue Light" charset="0"/>
              <a:cs typeface="Helvetica Neue Light" charset="0"/>
            </a:endParaRPr>
          </a:p>
        </p:txBody>
      </p:sp>
      <p:grpSp>
        <p:nvGrpSpPr>
          <p:cNvPr id="48" name="Group 47">
            <a:extLst>
              <a:ext uri="{FF2B5EF4-FFF2-40B4-BE49-F238E27FC236}">
                <a16:creationId xmlns:a16="http://schemas.microsoft.com/office/drawing/2014/main" id="{AAA0D692-23B9-AC41-9F66-A8E431E0FEA2}"/>
              </a:ext>
            </a:extLst>
          </p:cNvPr>
          <p:cNvGrpSpPr/>
          <p:nvPr/>
        </p:nvGrpSpPr>
        <p:grpSpPr>
          <a:xfrm>
            <a:off x="6155086" y="6137394"/>
            <a:ext cx="5748681" cy="418431"/>
            <a:chOff x="6155086" y="6219215"/>
            <a:chExt cx="5748681" cy="418431"/>
          </a:xfrm>
        </p:grpSpPr>
        <p:cxnSp>
          <p:nvCxnSpPr>
            <p:cNvPr id="8" name="Straight Connector 7">
              <a:extLst>
                <a:ext uri="{FF2B5EF4-FFF2-40B4-BE49-F238E27FC236}">
                  <a16:creationId xmlns:a16="http://schemas.microsoft.com/office/drawing/2014/main" id="{1AA37C76-FF46-5544-9FAA-2E9468CE1D3C}"/>
                </a:ext>
              </a:extLst>
            </p:cNvPr>
            <p:cNvCxnSpPr>
              <a:cxnSpLocks/>
            </p:cNvCxnSpPr>
            <p:nvPr/>
          </p:nvCxnSpPr>
          <p:spPr>
            <a:xfrm flipH="1">
              <a:off x="6431110" y="6239529"/>
              <a:ext cx="51900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F0DE5FD-EB01-3747-A6F9-8927600EEC61}"/>
                </a:ext>
              </a:extLst>
            </p:cNvPr>
            <p:cNvGrpSpPr/>
            <p:nvPr/>
          </p:nvGrpSpPr>
          <p:grpSpPr>
            <a:xfrm>
              <a:off x="6155086" y="6219215"/>
              <a:ext cx="5748681" cy="418431"/>
              <a:chOff x="6155086" y="6219215"/>
              <a:chExt cx="5748681" cy="418431"/>
            </a:xfrm>
          </p:grpSpPr>
          <p:grpSp>
            <p:nvGrpSpPr>
              <p:cNvPr id="14" name="Group 13">
                <a:extLst>
                  <a:ext uri="{FF2B5EF4-FFF2-40B4-BE49-F238E27FC236}">
                    <a16:creationId xmlns:a16="http://schemas.microsoft.com/office/drawing/2014/main" id="{3677A142-74FF-FC4C-8E1C-2A2141470A1F}"/>
                  </a:ext>
                </a:extLst>
              </p:cNvPr>
              <p:cNvGrpSpPr/>
              <p:nvPr/>
            </p:nvGrpSpPr>
            <p:grpSpPr>
              <a:xfrm>
                <a:off x="6155086" y="6219215"/>
                <a:ext cx="559543" cy="387653"/>
                <a:chOff x="5239800" y="6577904"/>
                <a:chExt cx="559543" cy="387653"/>
              </a:xfrm>
            </p:grpSpPr>
            <p:cxnSp>
              <p:nvCxnSpPr>
                <p:cNvPr id="15" name="Straight Connector 14">
                  <a:extLst>
                    <a:ext uri="{FF2B5EF4-FFF2-40B4-BE49-F238E27FC236}">
                      <a16:creationId xmlns:a16="http://schemas.microsoft.com/office/drawing/2014/main" id="{A87B98D2-02E2-3949-848F-AC13878604A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33BDD7B-0CC8-6549-87A8-101CA645CD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0</a:t>
                  </a:r>
                </a:p>
              </p:txBody>
            </p:sp>
          </p:grpSp>
          <p:grpSp>
            <p:nvGrpSpPr>
              <p:cNvPr id="19" name="Group 18">
                <a:extLst>
                  <a:ext uri="{FF2B5EF4-FFF2-40B4-BE49-F238E27FC236}">
                    <a16:creationId xmlns:a16="http://schemas.microsoft.com/office/drawing/2014/main" id="{77B2B8CF-A4D4-CF4C-8CAB-3C6CA8C67878}"/>
                  </a:ext>
                </a:extLst>
              </p:cNvPr>
              <p:cNvGrpSpPr/>
              <p:nvPr/>
            </p:nvGrpSpPr>
            <p:grpSpPr>
              <a:xfrm>
                <a:off x="6899597" y="6219215"/>
                <a:ext cx="559543" cy="387653"/>
                <a:chOff x="5239800" y="6577904"/>
                <a:chExt cx="559543" cy="387653"/>
              </a:xfrm>
            </p:grpSpPr>
            <p:cxnSp>
              <p:nvCxnSpPr>
                <p:cNvPr id="20" name="Straight Connector 19">
                  <a:extLst>
                    <a:ext uri="{FF2B5EF4-FFF2-40B4-BE49-F238E27FC236}">
                      <a16:creationId xmlns:a16="http://schemas.microsoft.com/office/drawing/2014/main" id="{495E7645-660B-2B41-8F28-B4F1306C574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78971D8-5E1D-434C-B86E-7F5028E11DB3}"/>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2</a:t>
                  </a:r>
                </a:p>
              </p:txBody>
            </p:sp>
          </p:grpSp>
          <p:grpSp>
            <p:nvGrpSpPr>
              <p:cNvPr id="26" name="Group 25">
                <a:extLst>
                  <a:ext uri="{FF2B5EF4-FFF2-40B4-BE49-F238E27FC236}">
                    <a16:creationId xmlns:a16="http://schemas.microsoft.com/office/drawing/2014/main" id="{D20F84F4-6DFD-6440-BAD0-86FBDE0EF23E}"/>
                  </a:ext>
                </a:extLst>
              </p:cNvPr>
              <p:cNvGrpSpPr/>
              <p:nvPr/>
            </p:nvGrpSpPr>
            <p:grpSpPr>
              <a:xfrm>
                <a:off x="7644107" y="6219215"/>
                <a:ext cx="559543" cy="387653"/>
                <a:chOff x="5239800" y="6577904"/>
                <a:chExt cx="559543" cy="387653"/>
              </a:xfrm>
            </p:grpSpPr>
            <p:cxnSp>
              <p:nvCxnSpPr>
                <p:cNvPr id="27" name="Straight Connector 26">
                  <a:extLst>
                    <a:ext uri="{FF2B5EF4-FFF2-40B4-BE49-F238E27FC236}">
                      <a16:creationId xmlns:a16="http://schemas.microsoft.com/office/drawing/2014/main" id="{16992C7D-9E14-434C-AF71-57D7EA98B577}"/>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EAAC0FA-7A2A-DB44-B1E4-1AB2684C970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4</a:t>
                  </a:r>
                </a:p>
              </p:txBody>
            </p:sp>
          </p:grpSp>
          <p:grpSp>
            <p:nvGrpSpPr>
              <p:cNvPr id="29" name="Group 28">
                <a:extLst>
                  <a:ext uri="{FF2B5EF4-FFF2-40B4-BE49-F238E27FC236}">
                    <a16:creationId xmlns:a16="http://schemas.microsoft.com/office/drawing/2014/main" id="{D97AFC44-92DA-114C-BFEA-04E06BBD89E4}"/>
                  </a:ext>
                </a:extLst>
              </p:cNvPr>
              <p:cNvGrpSpPr/>
              <p:nvPr/>
            </p:nvGrpSpPr>
            <p:grpSpPr>
              <a:xfrm>
                <a:off x="8386865" y="6219215"/>
                <a:ext cx="559543" cy="387653"/>
                <a:chOff x="5239800" y="6577904"/>
                <a:chExt cx="559543" cy="387653"/>
              </a:xfrm>
            </p:grpSpPr>
            <p:cxnSp>
              <p:nvCxnSpPr>
                <p:cNvPr id="30" name="Straight Connector 29">
                  <a:extLst>
                    <a:ext uri="{FF2B5EF4-FFF2-40B4-BE49-F238E27FC236}">
                      <a16:creationId xmlns:a16="http://schemas.microsoft.com/office/drawing/2014/main" id="{BEB852E8-2BEC-A941-8943-2645DC0781C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4CD1D10-2B25-674E-9CD7-06FE9692892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6</a:t>
                  </a:r>
                </a:p>
              </p:txBody>
            </p:sp>
          </p:grpSp>
          <p:grpSp>
            <p:nvGrpSpPr>
              <p:cNvPr id="32" name="Group 31">
                <a:extLst>
                  <a:ext uri="{FF2B5EF4-FFF2-40B4-BE49-F238E27FC236}">
                    <a16:creationId xmlns:a16="http://schemas.microsoft.com/office/drawing/2014/main" id="{4376B4C2-5F4E-C34F-AC6B-6B082EC6E7A3}"/>
                  </a:ext>
                </a:extLst>
              </p:cNvPr>
              <p:cNvGrpSpPr/>
              <p:nvPr/>
            </p:nvGrpSpPr>
            <p:grpSpPr>
              <a:xfrm>
                <a:off x="9120037" y="6219215"/>
                <a:ext cx="559543" cy="387653"/>
                <a:chOff x="5239800" y="6577904"/>
                <a:chExt cx="559543" cy="387653"/>
              </a:xfrm>
            </p:grpSpPr>
            <p:cxnSp>
              <p:nvCxnSpPr>
                <p:cNvPr id="33" name="Straight Connector 32">
                  <a:extLst>
                    <a:ext uri="{FF2B5EF4-FFF2-40B4-BE49-F238E27FC236}">
                      <a16:creationId xmlns:a16="http://schemas.microsoft.com/office/drawing/2014/main" id="{D524121E-44AC-A147-9EE1-3863127A468F}"/>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CFFC40D-5548-D747-B59C-B78F964DD7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8</a:t>
                  </a:r>
                </a:p>
              </p:txBody>
            </p:sp>
          </p:grpSp>
          <p:grpSp>
            <p:nvGrpSpPr>
              <p:cNvPr id="35" name="Group 34">
                <a:extLst>
                  <a:ext uri="{FF2B5EF4-FFF2-40B4-BE49-F238E27FC236}">
                    <a16:creationId xmlns:a16="http://schemas.microsoft.com/office/drawing/2014/main" id="{E1F716BC-00DC-114A-A0BF-3178AA7A94E1}"/>
                  </a:ext>
                </a:extLst>
              </p:cNvPr>
              <p:cNvGrpSpPr/>
              <p:nvPr/>
            </p:nvGrpSpPr>
            <p:grpSpPr>
              <a:xfrm>
                <a:off x="9874133" y="6219215"/>
                <a:ext cx="559543" cy="418431"/>
                <a:chOff x="5239800" y="6577904"/>
                <a:chExt cx="559543" cy="418431"/>
              </a:xfrm>
            </p:grpSpPr>
            <p:cxnSp>
              <p:nvCxnSpPr>
                <p:cNvPr id="36" name="Straight Connector 35">
                  <a:extLst>
                    <a:ext uri="{FF2B5EF4-FFF2-40B4-BE49-F238E27FC236}">
                      <a16:creationId xmlns:a16="http://schemas.microsoft.com/office/drawing/2014/main" id="{AEFA89CA-F713-B048-8ABB-D1BE3AB844A0}"/>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4E02873-172E-8B46-85F2-4A7E47A73B25}"/>
                    </a:ext>
                  </a:extLst>
                </p:cNvPr>
                <p:cNvSpPr/>
                <p:nvPr/>
              </p:nvSpPr>
              <p:spPr>
                <a:xfrm>
                  <a:off x="5239800" y="6627003"/>
                  <a:ext cx="559543" cy="369332"/>
                </a:xfrm>
                <a:prstGeom prst="rect">
                  <a:avLst/>
                </a:prstGeom>
              </p:spPr>
              <p:txBody>
                <a:bodyPr wrap="square">
                  <a:spAutoFit/>
                </a:bodyPr>
                <a:lstStyle/>
                <a:p>
                  <a:pPr algn="ctr"/>
                  <a:r>
                    <a:rPr lang="en-US" dirty="0">
                      <a:solidFill>
                        <a:schemeClr val="accent2">
                          <a:lumMod val="50000"/>
                        </a:schemeClr>
                      </a:solidFill>
                      <a:latin typeface="Helvetica Neue Light" charset="0"/>
                      <a:ea typeface="Helvetica Neue Light" charset="0"/>
                      <a:cs typeface="Helvetica Neue Light" charset="0"/>
                    </a:rPr>
                    <a:t>10</a:t>
                  </a:r>
                </a:p>
              </p:txBody>
            </p:sp>
          </p:grpSp>
          <p:grpSp>
            <p:nvGrpSpPr>
              <p:cNvPr id="38" name="Group 37">
                <a:extLst>
                  <a:ext uri="{FF2B5EF4-FFF2-40B4-BE49-F238E27FC236}">
                    <a16:creationId xmlns:a16="http://schemas.microsoft.com/office/drawing/2014/main" id="{6748DE9B-D630-3945-945F-4F3231316424}"/>
                  </a:ext>
                </a:extLst>
              </p:cNvPr>
              <p:cNvGrpSpPr/>
              <p:nvPr/>
            </p:nvGrpSpPr>
            <p:grpSpPr>
              <a:xfrm>
                <a:off x="10606428" y="6219215"/>
                <a:ext cx="559543" cy="387653"/>
                <a:chOff x="5239800" y="6577904"/>
                <a:chExt cx="559543" cy="387653"/>
              </a:xfrm>
            </p:grpSpPr>
            <p:cxnSp>
              <p:nvCxnSpPr>
                <p:cNvPr id="39" name="Straight Connector 38">
                  <a:extLst>
                    <a:ext uri="{FF2B5EF4-FFF2-40B4-BE49-F238E27FC236}">
                      <a16:creationId xmlns:a16="http://schemas.microsoft.com/office/drawing/2014/main" id="{7580FEC6-FF75-7C4F-9D91-F151DF57EC5B}"/>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44AED3E-5E5D-6D4C-9F19-593268BDCE62}"/>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12</a:t>
                  </a:r>
                </a:p>
              </p:txBody>
            </p:sp>
          </p:grpSp>
          <p:grpSp>
            <p:nvGrpSpPr>
              <p:cNvPr id="44" name="Group 43">
                <a:extLst>
                  <a:ext uri="{FF2B5EF4-FFF2-40B4-BE49-F238E27FC236}">
                    <a16:creationId xmlns:a16="http://schemas.microsoft.com/office/drawing/2014/main" id="{45F16859-40ED-8B4E-A2E7-978428049CAC}"/>
                  </a:ext>
                </a:extLst>
              </p:cNvPr>
              <p:cNvGrpSpPr/>
              <p:nvPr/>
            </p:nvGrpSpPr>
            <p:grpSpPr>
              <a:xfrm>
                <a:off x="11344224" y="6219215"/>
                <a:ext cx="559543" cy="356876"/>
                <a:chOff x="5239800" y="6577904"/>
                <a:chExt cx="559543" cy="356876"/>
              </a:xfrm>
            </p:grpSpPr>
            <p:cxnSp>
              <p:nvCxnSpPr>
                <p:cNvPr id="45" name="Straight Connector 44">
                  <a:extLst>
                    <a:ext uri="{FF2B5EF4-FFF2-40B4-BE49-F238E27FC236}">
                      <a16:creationId xmlns:a16="http://schemas.microsoft.com/office/drawing/2014/main" id="{EC3BAC33-5228-9840-AA5D-78FD39C1063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8270D61-3BDF-8C47-AB35-E8938FDF8F4D}"/>
                    </a:ext>
                  </a:extLst>
                </p:cNvPr>
                <p:cNvSpPr/>
                <p:nvPr/>
              </p:nvSpPr>
              <p:spPr>
                <a:xfrm>
                  <a:off x="5239800" y="6627003"/>
                  <a:ext cx="559543" cy="307777"/>
                </a:xfrm>
                <a:prstGeom prst="rect">
                  <a:avLst/>
                </a:prstGeom>
              </p:spPr>
              <p:txBody>
                <a:bodyPr wrap="square">
                  <a:spAutoFit/>
                </a:bodyPr>
                <a:lstStyle/>
                <a:p>
                  <a:pPr algn="ctr"/>
                  <a:r>
                    <a:rPr lang="en-US" sz="1400" dirty="0">
                      <a:solidFill>
                        <a:schemeClr val="accent2">
                          <a:lumMod val="50000"/>
                        </a:schemeClr>
                      </a:solidFill>
                      <a:latin typeface="Helvetica Neue Light" charset="0"/>
                      <a:ea typeface="Helvetica Neue Light" charset="0"/>
                      <a:cs typeface="Helvetica Neue Light" charset="0"/>
                    </a:rPr>
                    <a:t>14</a:t>
                  </a:r>
                </a:p>
              </p:txBody>
            </p:sp>
          </p:grpSp>
        </p:grpSp>
      </p:grpSp>
      <p:sp>
        <p:nvSpPr>
          <p:cNvPr id="52" name="Rectangle 51">
            <a:extLst>
              <a:ext uri="{FF2B5EF4-FFF2-40B4-BE49-F238E27FC236}">
                <a16:creationId xmlns:a16="http://schemas.microsoft.com/office/drawing/2014/main" id="{9A9CCCE3-2ACF-0C4E-B123-8D04868D28DB}"/>
              </a:ext>
            </a:extLst>
          </p:cNvPr>
          <p:cNvSpPr/>
          <p:nvPr/>
        </p:nvSpPr>
        <p:spPr>
          <a:xfrm>
            <a:off x="6431110" y="6384581"/>
            <a:ext cx="5190016" cy="400110"/>
          </a:xfrm>
          <a:prstGeom prst="rect">
            <a:avLst/>
          </a:prstGeom>
          <a:noFill/>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Percent of Genes with DML</a:t>
            </a:r>
          </a:p>
        </p:txBody>
      </p:sp>
      <p:sp>
        <p:nvSpPr>
          <p:cNvPr id="53" name="Rectangle 52">
            <a:extLst>
              <a:ext uri="{FF2B5EF4-FFF2-40B4-BE49-F238E27FC236}">
                <a16:creationId xmlns:a16="http://schemas.microsoft.com/office/drawing/2014/main" id="{931040C3-F9B9-F44B-9B4B-16EE41469497}"/>
              </a:ext>
            </a:extLst>
          </p:cNvPr>
          <p:cNvSpPr/>
          <p:nvPr/>
        </p:nvSpPr>
        <p:spPr>
          <a:xfrm>
            <a:off x="3105375" y="143733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Metabolism</a:t>
            </a:r>
          </a:p>
        </p:txBody>
      </p:sp>
      <p:sp>
        <p:nvSpPr>
          <p:cNvPr id="54" name="Rectangle 53">
            <a:extLst>
              <a:ext uri="{FF2B5EF4-FFF2-40B4-BE49-F238E27FC236}">
                <a16:creationId xmlns:a16="http://schemas.microsoft.com/office/drawing/2014/main" id="{FC84EFEB-CC4C-5846-B888-D0E71301E6F3}"/>
              </a:ext>
            </a:extLst>
          </p:cNvPr>
          <p:cNvSpPr/>
          <p:nvPr/>
        </p:nvSpPr>
        <p:spPr>
          <a:xfrm>
            <a:off x="6463194" y="867233"/>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Other</a:t>
            </a:r>
          </a:p>
        </p:txBody>
      </p:sp>
      <p:sp>
        <p:nvSpPr>
          <p:cNvPr id="55" name="Rectangle 54">
            <a:extLst>
              <a:ext uri="{FF2B5EF4-FFF2-40B4-BE49-F238E27FC236}">
                <a16:creationId xmlns:a16="http://schemas.microsoft.com/office/drawing/2014/main" id="{DBD5A89B-352A-1244-9AC8-1EB939E5F757}"/>
              </a:ext>
            </a:extLst>
          </p:cNvPr>
          <p:cNvSpPr/>
          <p:nvPr/>
        </p:nvSpPr>
        <p:spPr>
          <a:xfrm>
            <a:off x="6463194" y="1267701"/>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Protein</a:t>
            </a:r>
          </a:p>
        </p:txBody>
      </p:sp>
      <p:sp>
        <p:nvSpPr>
          <p:cNvPr id="56" name="Rectangle 55">
            <a:extLst>
              <a:ext uri="{FF2B5EF4-FFF2-40B4-BE49-F238E27FC236}">
                <a16:creationId xmlns:a16="http://schemas.microsoft.com/office/drawing/2014/main" id="{0748C59E-CE8E-B140-9301-61278446DC37}"/>
              </a:ext>
            </a:extLst>
          </p:cNvPr>
          <p:cNvSpPr/>
          <p:nvPr/>
        </p:nvSpPr>
        <p:spPr>
          <a:xfrm>
            <a:off x="6463194" y="1668169"/>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RNA</a:t>
            </a:r>
          </a:p>
        </p:txBody>
      </p:sp>
      <p:sp>
        <p:nvSpPr>
          <p:cNvPr id="57" name="Rectangle 56">
            <a:extLst>
              <a:ext uri="{FF2B5EF4-FFF2-40B4-BE49-F238E27FC236}">
                <a16:creationId xmlns:a16="http://schemas.microsoft.com/office/drawing/2014/main" id="{278F0252-FBE4-1E4D-A6DF-E18B20053A48}"/>
              </a:ext>
            </a:extLst>
          </p:cNvPr>
          <p:cNvSpPr/>
          <p:nvPr/>
        </p:nvSpPr>
        <p:spPr>
          <a:xfrm>
            <a:off x="6463194" y="2068637"/>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DNA</a:t>
            </a:r>
          </a:p>
        </p:txBody>
      </p:sp>
      <p:sp>
        <p:nvSpPr>
          <p:cNvPr id="58" name="Rectangle 57">
            <a:extLst>
              <a:ext uri="{FF2B5EF4-FFF2-40B4-BE49-F238E27FC236}">
                <a16:creationId xmlns:a16="http://schemas.microsoft.com/office/drawing/2014/main" id="{BB981DE0-2938-4E4C-92E3-E4E391F9E199}"/>
              </a:ext>
            </a:extLst>
          </p:cNvPr>
          <p:cNvSpPr/>
          <p:nvPr/>
        </p:nvSpPr>
        <p:spPr>
          <a:xfrm>
            <a:off x="6463194" y="2469105"/>
            <a:ext cx="3278495" cy="369332"/>
          </a:xfrm>
          <a:prstGeom prst="rect">
            <a:avLst/>
          </a:prstGeom>
          <a:noFill/>
        </p:spPr>
        <p:txBody>
          <a:bodyPr wrap="square">
            <a:spAutoFit/>
          </a:bodyPr>
          <a:lstStyle/>
          <a:p>
            <a:r>
              <a:rPr lang="en-US" b="1" dirty="0">
                <a:solidFill>
                  <a:schemeClr val="tx2"/>
                </a:solidFill>
                <a:latin typeface="Helvetica Neue Light" panose="02000403000000020004" pitchFamily="2" charset="0"/>
                <a:ea typeface="Helvetica Neue Light" panose="02000403000000020004" pitchFamily="2" charset="0"/>
                <a:cs typeface="Helvetica Neue" panose="02000503000000020004" pitchFamily="2" charset="0"/>
              </a:rPr>
              <a:t>Stress Response</a:t>
            </a:r>
          </a:p>
        </p:txBody>
      </p:sp>
      <p:sp>
        <p:nvSpPr>
          <p:cNvPr id="59" name="Rectangle 58">
            <a:extLst>
              <a:ext uri="{FF2B5EF4-FFF2-40B4-BE49-F238E27FC236}">
                <a16:creationId xmlns:a16="http://schemas.microsoft.com/office/drawing/2014/main" id="{9E856F6F-3B7D-1B4E-8026-55693E39C5A8}"/>
              </a:ext>
            </a:extLst>
          </p:cNvPr>
          <p:cNvSpPr/>
          <p:nvPr/>
        </p:nvSpPr>
        <p:spPr>
          <a:xfrm>
            <a:off x="6463194" y="2869573"/>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Organization and Biogenesis</a:t>
            </a:r>
          </a:p>
        </p:txBody>
      </p:sp>
      <p:sp>
        <p:nvSpPr>
          <p:cNvPr id="60" name="Rectangle 59">
            <a:extLst>
              <a:ext uri="{FF2B5EF4-FFF2-40B4-BE49-F238E27FC236}">
                <a16:creationId xmlns:a16="http://schemas.microsoft.com/office/drawing/2014/main" id="{B4748299-470E-3B4A-A73C-02AF64A6BF00}"/>
              </a:ext>
            </a:extLst>
          </p:cNvPr>
          <p:cNvSpPr/>
          <p:nvPr/>
        </p:nvSpPr>
        <p:spPr>
          <a:xfrm>
            <a:off x="6463194" y="3270041"/>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Other</a:t>
            </a:r>
          </a:p>
        </p:txBody>
      </p:sp>
      <p:sp>
        <p:nvSpPr>
          <p:cNvPr id="61" name="Rectangle 60">
            <a:extLst>
              <a:ext uri="{FF2B5EF4-FFF2-40B4-BE49-F238E27FC236}">
                <a16:creationId xmlns:a16="http://schemas.microsoft.com/office/drawing/2014/main" id="{4DD2DA41-A1E8-7441-8CE5-03D055455A37}"/>
              </a:ext>
            </a:extLst>
          </p:cNvPr>
          <p:cNvSpPr/>
          <p:nvPr/>
        </p:nvSpPr>
        <p:spPr>
          <a:xfrm>
            <a:off x="6463194" y="3670509"/>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Cycle</a:t>
            </a:r>
          </a:p>
        </p:txBody>
      </p:sp>
      <p:sp>
        <p:nvSpPr>
          <p:cNvPr id="62" name="Rectangle 61">
            <a:extLst>
              <a:ext uri="{FF2B5EF4-FFF2-40B4-BE49-F238E27FC236}">
                <a16:creationId xmlns:a16="http://schemas.microsoft.com/office/drawing/2014/main" id="{F251560F-7769-C746-9D2A-24D739D9F7F3}"/>
              </a:ext>
            </a:extLst>
          </p:cNvPr>
          <p:cNvSpPr/>
          <p:nvPr/>
        </p:nvSpPr>
        <p:spPr>
          <a:xfrm>
            <a:off x="6463194" y="4070977"/>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Transport</a:t>
            </a:r>
          </a:p>
        </p:txBody>
      </p:sp>
      <p:sp>
        <p:nvSpPr>
          <p:cNvPr id="63" name="Rectangle 62">
            <a:extLst>
              <a:ext uri="{FF2B5EF4-FFF2-40B4-BE49-F238E27FC236}">
                <a16:creationId xmlns:a16="http://schemas.microsoft.com/office/drawing/2014/main" id="{7E9E9271-2E71-5041-A27D-25BCEC57BAE2}"/>
              </a:ext>
            </a:extLst>
          </p:cNvPr>
          <p:cNvSpPr/>
          <p:nvPr/>
        </p:nvSpPr>
        <p:spPr>
          <a:xfrm>
            <a:off x="6463194" y="4471445"/>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 Transduction</a:t>
            </a:r>
          </a:p>
        </p:txBody>
      </p:sp>
      <p:sp>
        <p:nvSpPr>
          <p:cNvPr id="64" name="Rectangle 63">
            <a:extLst>
              <a:ext uri="{FF2B5EF4-FFF2-40B4-BE49-F238E27FC236}">
                <a16:creationId xmlns:a16="http://schemas.microsoft.com/office/drawing/2014/main" id="{BAB3C1B2-13D4-CF4B-8EC3-E05023EF2CD0}"/>
              </a:ext>
            </a:extLst>
          </p:cNvPr>
          <p:cNvSpPr/>
          <p:nvPr/>
        </p:nvSpPr>
        <p:spPr>
          <a:xfrm>
            <a:off x="6463194" y="4871913"/>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Death</a:t>
            </a:r>
          </a:p>
        </p:txBody>
      </p:sp>
      <p:sp>
        <p:nvSpPr>
          <p:cNvPr id="65" name="Rectangle 64">
            <a:extLst>
              <a:ext uri="{FF2B5EF4-FFF2-40B4-BE49-F238E27FC236}">
                <a16:creationId xmlns:a16="http://schemas.microsoft.com/office/drawing/2014/main" id="{87A9FADA-C48F-FA44-9409-790A688EA483}"/>
              </a:ext>
            </a:extLst>
          </p:cNvPr>
          <p:cNvSpPr/>
          <p:nvPr/>
        </p:nvSpPr>
        <p:spPr>
          <a:xfrm>
            <a:off x="6463194" y="5272381"/>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Adhesion</a:t>
            </a:r>
          </a:p>
        </p:txBody>
      </p:sp>
      <p:sp>
        <p:nvSpPr>
          <p:cNvPr id="66" name="Rectangle 65">
            <a:extLst>
              <a:ext uri="{FF2B5EF4-FFF2-40B4-BE49-F238E27FC236}">
                <a16:creationId xmlns:a16="http://schemas.microsoft.com/office/drawing/2014/main" id="{66B4FCB3-6DE0-8448-8E8B-8FBF9524B79B}"/>
              </a:ext>
            </a:extLst>
          </p:cNvPr>
          <p:cNvSpPr/>
          <p:nvPr/>
        </p:nvSpPr>
        <p:spPr>
          <a:xfrm>
            <a:off x="6463194" y="5672848"/>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a:t>
            </a:r>
          </a:p>
        </p:txBody>
      </p:sp>
      <p:sp>
        <p:nvSpPr>
          <p:cNvPr id="68" name="Rectangle 67">
            <a:extLst>
              <a:ext uri="{FF2B5EF4-FFF2-40B4-BE49-F238E27FC236}">
                <a16:creationId xmlns:a16="http://schemas.microsoft.com/office/drawing/2014/main" id="{3845B30A-B8B4-D342-A36A-E9F656634BEC}"/>
              </a:ext>
            </a:extLst>
          </p:cNvPr>
          <p:cNvSpPr/>
          <p:nvPr/>
        </p:nvSpPr>
        <p:spPr>
          <a:xfrm>
            <a:off x="3105375" y="2407908"/>
            <a:ext cx="3278495" cy="461665"/>
          </a:xfrm>
          <a:prstGeom prst="rect">
            <a:avLst/>
          </a:prstGeom>
          <a:noFill/>
        </p:spPr>
        <p:txBody>
          <a:bodyPr wrap="square">
            <a:spAutoFit/>
          </a:bodyPr>
          <a:lstStyle/>
          <a:p>
            <a:pPr algn="r"/>
            <a:r>
              <a:rPr lang="en-US" sz="2400" b="1" dirty="0">
                <a:solidFill>
                  <a:schemeClr val="accent2">
                    <a:lumMod val="50000"/>
                  </a:schemeClr>
                </a:solidFill>
                <a:latin typeface="Helvetica Neue Light" panose="02000403000000020004" pitchFamily="2" charset="0"/>
                <a:ea typeface="Helvetica Neue Light" panose="02000403000000020004" pitchFamily="2" charset="0"/>
                <a:cs typeface="Helvetica Neue" panose="02000503000000020004" pitchFamily="2" charset="0"/>
              </a:rPr>
              <a:t>Stress Response</a:t>
            </a:r>
          </a:p>
        </p:txBody>
      </p:sp>
      <p:sp>
        <p:nvSpPr>
          <p:cNvPr id="69" name="Rectangle 68">
            <a:extLst>
              <a:ext uri="{FF2B5EF4-FFF2-40B4-BE49-F238E27FC236}">
                <a16:creationId xmlns:a16="http://schemas.microsoft.com/office/drawing/2014/main" id="{FEAEDB51-E369-7845-B4A9-BE9B94B4EF73}"/>
              </a:ext>
            </a:extLst>
          </p:cNvPr>
          <p:cNvSpPr/>
          <p:nvPr/>
        </p:nvSpPr>
        <p:spPr>
          <a:xfrm>
            <a:off x="3105375" y="3198167"/>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Development</a:t>
            </a:r>
          </a:p>
        </p:txBody>
      </p:sp>
      <p:sp>
        <p:nvSpPr>
          <p:cNvPr id="70" name="Rectangle 69">
            <a:extLst>
              <a:ext uri="{FF2B5EF4-FFF2-40B4-BE49-F238E27FC236}">
                <a16:creationId xmlns:a16="http://schemas.microsoft.com/office/drawing/2014/main" id="{08B0DC57-F004-B04A-9FAF-2466330ADA5A}"/>
              </a:ext>
            </a:extLst>
          </p:cNvPr>
          <p:cNvSpPr/>
          <p:nvPr/>
        </p:nvSpPr>
        <p:spPr>
          <a:xfrm>
            <a:off x="3105375" y="482574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Cellular Activity</a:t>
            </a:r>
          </a:p>
        </p:txBody>
      </p:sp>
      <p:sp>
        <p:nvSpPr>
          <p:cNvPr id="51" name="Rectangle 50">
            <a:extLst>
              <a:ext uri="{FF2B5EF4-FFF2-40B4-BE49-F238E27FC236}">
                <a16:creationId xmlns:a16="http://schemas.microsoft.com/office/drawing/2014/main" id="{6276B061-3806-F547-91D5-ABA0C4CBB1F2}"/>
              </a:ext>
            </a:extLst>
          </p:cNvPr>
          <p:cNvSpPr/>
          <p:nvPr/>
        </p:nvSpPr>
        <p:spPr>
          <a:xfrm>
            <a:off x="80210" y="1353232"/>
            <a:ext cx="4054177" cy="1077218"/>
          </a:xfrm>
          <a:prstGeom prst="rect">
            <a:avLst/>
          </a:prstGeom>
          <a:noFill/>
        </p:spPr>
        <p:txBody>
          <a:bodyPr wrap="square">
            <a:spAutoFit/>
          </a:bodyPr>
          <a:lstStyle/>
          <a:p>
            <a:pPr algn="ctr"/>
            <a:r>
              <a:rPr lang="en-US" sz="3200" dirty="0">
                <a:solidFill>
                  <a:schemeClr val="accent2">
                    <a:lumMod val="50000"/>
                  </a:schemeClr>
                </a:solidFill>
                <a:latin typeface="Helvetica Neue" panose="02000503000000020004" pitchFamily="2" charset="0"/>
                <a:ea typeface="Helvetica Neue" panose="02000503000000020004" pitchFamily="2" charset="0"/>
                <a:cs typeface="Helvetica Neue" panose="02000503000000020004" pitchFamily="2" charset="0"/>
              </a:rPr>
              <a:t>Multidrug Resistance Protein</a:t>
            </a:r>
          </a:p>
        </p:txBody>
      </p:sp>
    </p:spTree>
    <p:extLst>
      <p:ext uri="{BB962C8B-B14F-4D97-AF65-F5344CB8AC3E}">
        <p14:creationId xmlns:p14="http://schemas.microsoft.com/office/powerpoint/2010/main" val="2308870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0D9A5B-3380-BD42-9BD3-5D28B1A3E07E}"/>
              </a:ext>
            </a:extLst>
          </p:cNvPr>
          <p:cNvSpPr/>
          <p:nvPr/>
        </p:nvSpPr>
        <p:spPr>
          <a:xfrm>
            <a:off x="442913" y="725301"/>
            <a:ext cx="11366466" cy="947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EBCAA1-683B-914F-82CF-3FFF3063304B}"/>
              </a:ext>
            </a:extLst>
          </p:cNvPr>
          <p:cNvSpPr txBox="1">
            <a:spLocks/>
          </p:cNvSpPr>
          <p:nvPr/>
        </p:nvSpPr>
        <p:spPr>
          <a:xfrm>
            <a:off x="442913" y="152400"/>
            <a:ext cx="11722194" cy="76200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How could larvae be affected?</a:t>
            </a:r>
          </a:p>
        </p:txBody>
      </p:sp>
      <p:pic>
        <p:nvPicPr>
          <p:cNvPr id="6" name="Picture 5">
            <a:extLst>
              <a:ext uri="{FF2B5EF4-FFF2-40B4-BE49-F238E27FC236}">
                <a16:creationId xmlns:a16="http://schemas.microsoft.com/office/drawing/2014/main" id="{7910AC53-9DD3-104C-ACD5-1A55E50CBBF7}"/>
              </a:ext>
            </a:extLst>
          </p:cNvPr>
          <p:cNvPicPr>
            <a:picLocks noChangeAspect="1"/>
          </p:cNvPicPr>
          <p:nvPr/>
        </p:nvPicPr>
        <p:blipFill rotWithShape="1">
          <a:blip r:embed="rId3"/>
          <a:srcRect l="34796" b="13551"/>
          <a:stretch/>
        </p:blipFill>
        <p:spPr>
          <a:xfrm>
            <a:off x="6304546" y="533400"/>
            <a:ext cx="5465453" cy="5599299"/>
          </a:xfrm>
          <a:prstGeom prst="rect">
            <a:avLst/>
          </a:prstGeom>
        </p:spPr>
      </p:pic>
      <p:sp>
        <p:nvSpPr>
          <p:cNvPr id="43" name="Rectangle 42">
            <a:extLst>
              <a:ext uri="{FF2B5EF4-FFF2-40B4-BE49-F238E27FC236}">
                <a16:creationId xmlns:a16="http://schemas.microsoft.com/office/drawing/2014/main" id="{29DE2CAE-DBAD-B247-9797-1D7E9EC7988E}"/>
              </a:ext>
            </a:extLst>
          </p:cNvPr>
          <p:cNvSpPr/>
          <p:nvPr/>
        </p:nvSpPr>
        <p:spPr>
          <a:xfrm>
            <a:off x="11335953" y="6269888"/>
            <a:ext cx="559543" cy="400110"/>
          </a:xfrm>
          <a:prstGeom prst="rect">
            <a:avLst/>
          </a:prstGeom>
        </p:spPr>
        <p:txBody>
          <a:bodyPr wrap="square">
            <a:spAutoFit/>
          </a:bodyPr>
          <a:lstStyle/>
          <a:p>
            <a:pPr algn="ctr"/>
            <a:endParaRPr lang="en-US" sz="2000" dirty="0">
              <a:solidFill>
                <a:schemeClr val="accent2">
                  <a:lumMod val="50000"/>
                </a:schemeClr>
              </a:solidFill>
              <a:latin typeface="Helvetica Neue Light" charset="0"/>
              <a:ea typeface="Helvetica Neue Light" charset="0"/>
              <a:cs typeface="Helvetica Neue Light" charset="0"/>
            </a:endParaRPr>
          </a:p>
        </p:txBody>
      </p:sp>
      <p:grpSp>
        <p:nvGrpSpPr>
          <p:cNvPr id="48" name="Group 47">
            <a:extLst>
              <a:ext uri="{FF2B5EF4-FFF2-40B4-BE49-F238E27FC236}">
                <a16:creationId xmlns:a16="http://schemas.microsoft.com/office/drawing/2014/main" id="{AAA0D692-23B9-AC41-9F66-A8E431E0FEA2}"/>
              </a:ext>
            </a:extLst>
          </p:cNvPr>
          <p:cNvGrpSpPr/>
          <p:nvPr/>
        </p:nvGrpSpPr>
        <p:grpSpPr>
          <a:xfrm>
            <a:off x="6155086" y="6137394"/>
            <a:ext cx="5748681" cy="418431"/>
            <a:chOff x="6155086" y="6219215"/>
            <a:chExt cx="5748681" cy="418431"/>
          </a:xfrm>
        </p:grpSpPr>
        <p:cxnSp>
          <p:nvCxnSpPr>
            <p:cNvPr id="8" name="Straight Connector 7">
              <a:extLst>
                <a:ext uri="{FF2B5EF4-FFF2-40B4-BE49-F238E27FC236}">
                  <a16:creationId xmlns:a16="http://schemas.microsoft.com/office/drawing/2014/main" id="{1AA37C76-FF46-5544-9FAA-2E9468CE1D3C}"/>
                </a:ext>
              </a:extLst>
            </p:cNvPr>
            <p:cNvCxnSpPr>
              <a:cxnSpLocks/>
            </p:cNvCxnSpPr>
            <p:nvPr/>
          </p:nvCxnSpPr>
          <p:spPr>
            <a:xfrm flipH="1">
              <a:off x="6431110" y="6239529"/>
              <a:ext cx="51900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F0DE5FD-EB01-3747-A6F9-8927600EEC61}"/>
                </a:ext>
              </a:extLst>
            </p:cNvPr>
            <p:cNvGrpSpPr/>
            <p:nvPr/>
          </p:nvGrpSpPr>
          <p:grpSpPr>
            <a:xfrm>
              <a:off x="6155086" y="6219215"/>
              <a:ext cx="5748681" cy="418431"/>
              <a:chOff x="6155086" y="6219215"/>
              <a:chExt cx="5748681" cy="418431"/>
            </a:xfrm>
          </p:grpSpPr>
          <p:grpSp>
            <p:nvGrpSpPr>
              <p:cNvPr id="14" name="Group 13">
                <a:extLst>
                  <a:ext uri="{FF2B5EF4-FFF2-40B4-BE49-F238E27FC236}">
                    <a16:creationId xmlns:a16="http://schemas.microsoft.com/office/drawing/2014/main" id="{3677A142-74FF-FC4C-8E1C-2A2141470A1F}"/>
                  </a:ext>
                </a:extLst>
              </p:cNvPr>
              <p:cNvGrpSpPr/>
              <p:nvPr/>
            </p:nvGrpSpPr>
            <p:grpSpPr>
              <a:xfrm>
                <a:off x="6155086" y="6219215"/>
                <a:ext cx="559543" cy="387653"/>
                <a:chOff x="5239800" y="6577904"/>
                <a:chExt cx="559543" cy="387653"/>
              </a:xfrm>
            </p:grpSpPr>
            <p:cxnSp>
              <p:nvCxnSpPr>
                <p:cNvPr id="15" name="Straight Connector 14">
                  <a:extLst>
                    <a:ext uri="{FF2B5EF4-FFF2-40B4-BE49-F238E27FC236}">
                      <a16:creationId xmlns:a16="http://schemas.microsoft.com/office/drawing/2014/main" id="{A87B98D2-02E2-3949-848F-AC13878604A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33BDD7B-0CC8-6549-87A8-101CA645CD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0</a:t>
                  </a:r>
                </a:p>
              </p:txBody>
            </p:sp>
          </p:grpSp>
          <p:grpSp>
            <p:nvGrpSpPr>
              <p:cNvPr id="19" name="Group 18">
                <a:extLst>
                  <a:ext uri="{FF2B5EF4-FFF2-40B4-BE49-F238E27FC236}">
                    <a16:creationId xmlns:a16="http://schemas.microsoft.com/office/drawing/2014/main" id="{77B2B8CF-A4D4-CF4C-8CAB-3C6CA8C67878}"/>
                  </a:ext>
                </a:extLst>
              </p:cNvPr>
              <p:cNvGrpSpPr/>
              <p:nvPr/>
            </p:nvGrpSpPr>
            <p:grpSpPr>
              <a:xfrm>
                <a:off x="6899597" y="6219215"/>
                <a:ext cx="559543" cy="387653"/>
                <a:chOff x="5239800" y="6577904"/>
                <a:chExt cx="559543" cy="387653"/>
              </a:xfrm>
            </p:grpSpPr>
            <p:cxnSp>
              <p:nvCxnSpPr>
                <p:cNvPr id="20" name="Straight Connector 19">
                  <a:extLst>
                    <a:ext uri="{FF2B5EF4-FFF2-40B4-BE49-F238E27FC236}">
                      <a16:creationId xmlns:a16="http://schemas.microsoft.com/office/drawing/2014/main" id="{495E7645-660B-2B41-8F28-B4F1306C574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78971D8-5E1D-434C-B86E-7F5028E11DB3}"/>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2</a:t>
                  </a:r>
                </a:p>
              </p:txBody>
            </p:sp>
          </p:grpSp>
          <p:grpSp>
            <p:nvGrpSpPr>
              <p:cNvPr id="26" name="Group 25">
                <a:extLst>
                  <a:ext uri="{FF2B5EF4-FFF2-40B4-BE49-F238E27FC236}">
                    <a16:creationId xmlns:a16="http://schemas.microsoft.com/office/drawing/2014/main" id="{D20F84F4-6DFD-6440-BAD0-86FBDE0EF23E}"/>
                  </a:ext>
                </a:extLst>
              </p:cNvPr>
              <p:cNvGrpSpPr/>
              <p:nvPr/>
            </p:nvGrpSpPr>
            <p:grpSpPr>
              <a:xfrm>
                <a:off x="7644107" y="6219215"/>
                <a:ext cx="559543" cy="387653"/>
                <a:chOff x="5239800" y="6577904"/>
                <a:chExt cx="559543" cy="387653"/>
              </a:xfrm>
            </p:grpSpPr>
            <p:cxnSp>
              <p:nvCxnSpPr>
                <p:cNvPr id="27" name="Straight Connector 26">
                  <a:extLst>
                    <a:ext uri="{FF2B5EF4-FFF2-40B4-BE49-F238E27FC236}">
                      <a16:creationId xmlns:a16="http://schemas.microsoft.com/office/drawing/2014/main" id="{16992C7D-9E14-434C-AF71-57D7EA98B577}"/>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EAAC0FA-7A2A-DB44-B1E4-1AB2684C970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4</a:t>
                  </a:r>
                </a:p>
              </p:txBody>
            </p:sp>
          </p:grpSp>
          <p:grpSp>
            <p:nvGrpSpPr>
              <p:cNvPr id="29" name="Group 28">
                <a:extLst>
                  <a:ext uri="{FF2B5EF4-FFF2-40B4-BE49-F238E27FC236}">
                    <a16:creationId xmlns:a16="http://schemas.microsoft.com/office/drawing/2014/main" id="{D97AFC44-92DA-114C-BFEA-04E06BBD89E4}"/>
                  </a:ext>
                </a:extLst>
              </p:cNvPr>
              <p:cNvGrpSpPr/>
              <p:nvPr/>
            </p:nvGrpSpPr>
            <p:grpSpPr>
              <a:xfrm>
                <a:off x="8386865" y="6219215"/>
                <a:ext cx="559543" cy="387653"/>
                <a:chOff x="5239800" y="6577904"/>
                <a:chExt cx="559543" cy="387653"/>
              </a:xfrm>
            </p:grpSpPr>
            <p:cxnSp>
              <p:nvCxnSpPr>
                <p:cNvPr id="30" name="Straight Connector 29">
                  <a:extLst>
                    <a:ext uri="{FF2B5EF4-FFF2-40B4-BE49-F238E27FC236}">
                      <a16:creationId xmlns:a16="http://schemas.microsoft.com/office/drawing/2014/main" id="{BEB852E8-2BEC-A941-8943-2645DC0781C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4CD1D10-2B25-674E-9CD7-06FE9692892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6</a:t>
                  </a:r>
                </a:p>
              </p:txBody>
            </p:sp>
          </p:grpSp>
          <p:grpSp>
            <p:nvGrpSpPr>
              <p:cNvPr id="32" name="Group 31">
                <a:extLst>
                  <a:ext uri="{FF2B5EF4-FFF2-40B4-BE49-F238E27FC236}">
                    <a16:creationId xmlns:a16="http://schemas.microsoft.com/office/drawing/2014/main" id="{4376B4C2-5F4E-C34F-AC6B-6B082EC6E7A3}"/>
                  </a:ext>
                </a:extLst>
              </p:cNvPr>
              <p:cNvGrpSpPr/>
              <p:nvPr/>
            </p:nvGrpSpPr>
            <p:grpSpPr>
              <a:xfrm>
                <a:off x="9120037" y="6219215"/>
                <a:ext cx="559543" cy="387653"/>
                <a:chOff x="5239800" y="6577904"/>
                <a:chExt cx="559543" cy="387653"/>
              </a:xfrm>
            </p:grpSpPr>
            <p:cxnSp>
              <p:nvCxnSpPr>
                <p:cNvPr id="33" name="Straight Connector 32">
                  <a:extLst>
                    <a:ext uri="{FF2B5EF4-FFF2-40B4-BE49-F238E27FC236}">
                      <a16:creationId xmlns:a16="http://schemas.microsoft.com/office/drawing/2014/main" id="{D524121E-44AC-A147-9EE1-3863127A468F}"/>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CFFC40D-5548-D747-B59C-B78F964DD7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8</a:t>
                  </a:r>
                </a:p>
              </p:txBody>
            </p:sp>
          </p:grpSp>
          <p:grpSp>
            <p:nvGrpSpPr>
              <p:cNvPr id="35" name="Group 34">
                <a:extLst>
                  <a:ext uri="{FF2B5EF4-FFF2-40B4-BE49-F238E27FC236}">
                    <a16:creationId xmlns:a16="http://schemas.microsoft.com/office/drawing/2014/main" id="{E1F716BC-00DC-114A-A0BF-3178AA7A94E1}"/>
                  </a:ext>
                </a:extLst>
              </p:cNvPr>
              <p:cNvGrpSpPr/>
              <p:nvPr/>
            </p:nvGrpSpPr>
            <p:grpSpPr>
              <a:xfrm>
                <a:off x="9874133" y="6219215"/>
                <a:ext cx="559543" cy="418431"/>
                <a:chOff x="5239800" y="6577904"/>
                <a:chExt cx="559543" cy="418431"/>
              </a:xfrm>
            </p:grpSpPr>
            <p:cxnSp>
              <p:nvCxnSpPr>
                <p:cNvPr id="36" name="Straight Connector 35">
                  <a:extLst>
                    <a:ext uri="{FF2B5EF4-FFF2-40B4-BE49-F238E27FC236}">
                      <a16:creationId xmlns:a16="http://schemas.microsoft.com/office/drawing/2014/main" id="{AEFA89CA-F713-B048-8ABB-D1BE3AB844A0}"/>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4E02873-172E-8B46-85F2-4A7E47A73B25}"/>
                    </a:ext>
                  </a:extLst>
                </p:cNvPr>
                <p:cNvSpPr/>
                <p:nvPr/>
              </p:nvSpPr>
              <p:spPr>
                <a:xfrm>
                  <a:off x="5239800" y="6627003"/>
                  <a:ext cx="559543" cy="369332"/>
                </a:xfrm>
                <a:prstGeom prst="rect">
                  <a:avLst/>
                </a:prstGeom>
              </p:spPr>
              <p:txBody>
                <a:bodyPr wrap="square">
                  <a:spAutoFit/>
                </a:bodyPr>
                <a:lstStyle/>
                <a:p>
                  <a:pPr algn="ctr"/>
                  <a:r>
                    <a:rPr lang="en-US" dirty="0">
                      <a:solidFill>
                        <a:schemeClr val="accent2">
                          <a:lumMod val="50000"/>
                        </a:schemeClr>
                      </a:solidFill>
                      <a:latin typeface="Helvetica Neue Light" charset="0"/>
                      <a:ea typeface="Helvetica Neue Light" charset="0"/>
                      <a:cs typeface="Helvetica Neue Light" charset="0"/>
                    </a:rPr>
                    <a:t>10</a:t>
                  </a:r>
                </a:p>
              </p:txBody>
            </p:sp>
          </p:grpSp>
          <p:grpSp>
            <p:nvGrpSpPr>
              <p:cNvPr id="38" name="Group 37">
                <a:extLst>
                  <a:ext uri="{FF2B5EF4-FFF2-40B4-BE49-F238E27FC236}">
                    <a16:creationId xmlns:a16="http://schemas.microsoft.com/office/drawing/2014/main" id="{6748DE9B-D630-3945-945F-4F3231316424}"/>
                  </a:ext>
                </a:extLst>
              </p:cNvPr>
              <p:cNvGrpSpPr/>
              <p:nvPr/>
            </p:nvGrpSpPr>
            <p:grpSpPr>
              <a:xfrm>
                <a:off x="10606428" y="6219215"/>
                <a:ext cx="559543" cy="387653"/>
                <a:chOff x="5239800" y="6577904"/>
                <a:chExt cx="559543" cy="387653"/>
              </a:xfrm>
            </p:grpSpPr>
            <p:cxnSp>
              <p:nvCxnSpPr>
                <p:cNvPr id="39" name="Straight Connector 38">
                  <a:extLst>
                    <a:ext uri="{FF2B5EF4-FFF2-40B4-BE49-F238E27FC236}">
                      <a16:creationId xmlns:a16="http://schemas.microsoft.com/office/drawing/2014/main" id="{7580FEC6-FF75-7C4F-9D91-F151DF57EC5B}"/>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44AED3E-5E5D-6D4C-9F19-593268BDCE62}"/>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12</a:t>
                  </a:r>
                </a:p>
              </p:txBody>
            </p:sp>
          </p:grpSp>
          <p:grpSp>
            <p:nvGrpSpPr>
              <p:cNvPr id="44" name="Group 43">
                <a:extLst>
                  <a:ext uri="{FF2B5EF4-FFF2-40B4-BE49-F238E27FC236}">
                    <a16:creationId xmlns:a16="http://schemas.microsoft.com/office/drawing/2014/main" id="{45F16859-40ED-8B4E-A2E7-978428049CAC}"/>
                  </a:ext>
                </a:extLst>
              </p:cNvPr>
              <p:cNvGrpSpPr/>
              <p:nvPr/>
            </p:nvGrpSpPr>
            <p:grpSpPr>
              <a:xfrm>
                <a:off x="11344224" y="6219215"/>
                <a:ext cx="559543" cy="356876"/>
                <a:chOff x="5239800" y="6577904"/>
                <a:chExt cx="559543" cy="356876"/>
              </a:xfrm>
            </p:grpSpPr>
            <p:cxnSp>
              <p:nvCxnSpPr>
                <p:cNvPr id="45" name="Straight Connector 44">
                  <a:extLst>
                    <a:ext uri="{FF2B5EF4-FFF2-40B4-BE49-F238E27FC236}">
                      <a16:creationId xmlns:a16="http://schemas.microsoft.com/office/drawing/2014/main" id="{EC3BAC33-5228-9840-AA5D-78FD39C1063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8270D61-3BDF-8C47-AB35-E8938FDF8F4D}"/>
                    </a:ext>
                  </a:extLst>
                </p:cNvPr>
                <p:cNvSpPr/>
                <p:nvPr/>
              </p:nvSpPr>
              <p:spPr>
                <a:xfrm>
                  <a:off x="5239800" y="6627003"/>
                  <a:ext cx="559543" cy="307777"/>
                </a:xfrm>
                <a:prstGeom prst="rect">
                  <a:avLst/>
                </a:prstGeom>
              </p:spPr>
              <p:txBody>
                <a:bodyPr wrap="square">
                  <a:spAutoFit/>
                </a:bodyPr>
                <a:lstStyle/>
                <a:p>
                  <a:pPr algn="ctr"/>
                  <a:r>
                    <a:rPr lang="en-US" sz="1400" dirty="0">
                      <a:solidFill>
                        <a:schemeClr val="accent2">
                          <a:lumMod val="50000"/>
                        </a:schemeClr>
                      </a:solidFill>
                      <a:latin typeface="Helvetica Neue Light" charset="0"/>
                      <a:ea typeface="Helvetica Neue Light" charset="0"/>
                      <a:cs typeface="Helvetica Neue Light" charset="0"/>
                    </a:rPr>
                    <a:t>14</a:t>
                  </a:r>
                </a:p>
              </p:txBody>
            </p:sp>
          </p:grpSp>
        </p:grpSp>
      </p:grpSp>
      <p:sp>
        <p:nvSpPr>
          <p:cNvPr id="52" name="Rectangle 51">
            <a:extLst>
              <a:ext uri="{FF2B5EF4-FFF2-40B4-BE49-F238E27FC236}">
                <a16:creationId xmlns:a16="http://schemas.microsoft.com/office/drawing/2014/main" id="{9A9CCCE3-2ACF-0C4E-B123-8D04868D28DB}"/>
              </a:ext>
            </a:extLst>
          </p:cNvPr>
          <p:cNvSpPr/>
          <p:nvPr/>
        </p:nvSpPr>
        <p:spPr>
          <a:xfrm>
            <a:off x="6431110" y="6384581"/>
            <a:ext cx="5190016" cy="400110"/>
          </a:xfrm>
          <a:prstGeom prst="rect">
            <a:avLst/>
          </a:prstGeom>
          <a:noFill/>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Percent of Genes with DML</a:t>
            </a:r>
          </a:p>
        </p:txBody>
      </p:sp>
      <p:sp>
        <p:nvSpPr>
          <p:cNvPr id="53" name="Rectangle 52">
            <a:extLst>
              <a:ext uri="{FF2B5EF4-FFF2-40B4-BE49-F238E27FC236}">
                <a16:creationId xmlns:a16="http://schemas.microsoft.com/office/drawing/2014/main" id="{931040C3-F9B9-F44B-9B4B-16EE41469497}"/>
              </a:ext>
            </a:extLst>
          </p:cNvPr>
          <p:cNvSpPr/>
          <p:nvPr/>
        </p:nvSpPr>
        <p:spPr>
          <a:xfrm>
            <a:off x="3105375" y="1437336"/>
            <a:ext cx="3278495" cy="461665"/>
          </a:xfrm>
          <a:prstGeom prst="rect">
            <a:avLst/>
          </a:prstGeom>
          <a:noFill/>
        </p:spPr>
        <p:txBody>
          <a:bodyPr wrap="square">
            <a:spAutoFit/>
          </a:bodyPr>
          <a:lstStyle/>
          <a:p>
            <a:pPr algn="r"/>
            <a:r>
              <a:rPr lang="en-US" sz="2400" b="1" dirty="0">
                <a:solidFill>
                  <a:schemeClr val="accent2">
                    <a:lumMod val="50000"/>
                  </a:schemeClr>
                </a:solidFill>
                <a:latin typeface="Helvetica Neue Light" charset="0"/>
                <a:ea typeface="Helvetica Neue Light" charset="0"/>
                <a:cs typeface="Helvetica Neue Light" charset="0"/>
              </a:rPr>
              <a:t>Metabolism</a:t>
            </a:r>
          </a:p>
        </p:txBody>
      </p:sp>
      <p:sp>
        <p:nvSpPr>
          <p:cNvPr id="54" name="Rectangle 53">
            <a:extLst>
              <a:ext uri="{FF2B5EF4-FFF2-40B4-BE49-F238E27FC236}">
                <a16:creationId xmlns:a16="http://schemas.microsoft.com/office/drawing/2014/main" id="{FC84EFEB-CC4C-5846-B888-D0E71301E6F3}"/>
              </a:ext>
            </a:extLst>
          </p:cNvPr>
          <p:cNvSpPr/>
          <p:nvPr/>
        </p:nvSpPr>
        <p:spPr>
          <a:xfrm>
            <a:off x="6463194" y="867233"/>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Other</a:t>
            </a:r>
          </a:p>
        </p:txBody>
      </p:sp>
      <p:sp>
        <p:nvSpPr>
          <p:cNvPr id="55" name="Rectangle 54">
            <a:extLst>
              <a:ext uri="{FF2B5EF4-FFF2-40B4-BE49-F238E27FC236}">
                <a16:creationId xmlns:a16="http://schemas.microsoft.com/office/drawing/2014/main" id="{DBD5A89B-352A-1244-9AC8-1EB939E5F757}"/>
              </a:ext>
            </a:extLst>
          </p:cNvPr>
          <p:cNvSpPr/>
          <p:nvPr/>
        </p:nvSpPr>
        <p:spPr>
          <a:xfrm>
            <a:off x="6463194" y="1267701"/>
            <a:ext cx="3278495" cy="369332"/>
          </a:xfrm>
          <a:prstGeom prst="rect">
            <a:avLst/>
          </a:prstGeom>
          <a:noFill/>
        </p:spPr>
        <p:txBody>
          <a:bodyPr wrap="square">
            <a:spAutoFit/>
          </a:bodyPr>
          <a:lstStyle/>
          <a:p>
            <a:r>
              <a:rPr lang="en-US" b="1" dirty="0">
                <a:solidFill>
                  <a:schemeClr val="bg1"/>
                </a:solidFill>
                <a:latin typeface="Helvetica Neue Light" charset="0"/>
                <a:ea typeface="Helvetica Neue Light" charset="0"/>
                <a:cs typeface="Helvetica Neue Light" charset="0"/>
              </a:rPr>
              <a:t>Protein</a:t>
            </a:r>
          </a:p>
        </p:txBody>
      </p:sp>
      <p:sp>
        <p:nvSpPr>
          <p:cNvPr id="56" name="Rectangle 55">
            <a:extLst>
              <a:ext uri="{FF2B5EF4-FFF2-40B4-BE49-F238E27FC236}">
                <a16:creationId xmlns:a16="http://schemas.microsoft.com/office/drawing/2014/main" id="{0748C59E-CE8E-B140-9301-61278446DC37}"/>
              </a:ext>
            </a:extLst>
          </p:cNvPr>
          <p:cNvSpPr/>
          <p:nvPr/>
        </p:nvSpPr>
        <p:spPr>
          <a:xfrm>
            <a:off x="6463194" y="1668169"/>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RNA</a:t>
            </a:r>
          </a:p>
        </p:txBody>
      </p:sp>
      <p:sp>
        <p:nvSpPr>
          <p:cNvPr id="57" name="Rectangle 56">
            <a:extLst>
              <a:ext uri="{FF2B5EF4-FFF2-40B4-BE49-F238E27FC236}">
                <a16:creationId xmlns:a16="http://schemas.microsoft.com/office/drawing/2014/main" id="{278F0252-FBE4-1E4D-A6DF-E18B20053A48}"/>
              </a:ext>
            </a:extLst>
          </p:cNvPr>
          <p:cNvSpPr/>
          <p:nvPr/>
        </p:nvSpPr>
        <p:spPr>
          <a:xfrm>
            <a:off x="6463194" y="2068637"/>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DNA</a:t>
            </a:r>
          </a:p>
        </p:txBody>
      </p:sp>
      <p:sp>
        <p:nvSpPr>
          <p:cNvPr id="58" name="Rectangle 57">
            <a:extLst>
              <a:ext uri="{FF2B5EF4-FFF2-40B4-BE49-F238E27FC236}">
                <a16:creationId xmlns:a16="http://schemas.microsoft.com/office/drawing/2014/main" id="{BB981DE0-2938-4E4C-92E3-E4E391F9E199}"/>
              </a:ext>
            </a:extLst>
          </p:cNvPr>
          <p:cNvSpPr/>
          <p:nvPr/>
        </p:nvSpPr>
        <p:spPr>
          <a:xfrm>
            <a:off x="6463194" y="2469105"/>
            <a:ext cx="3278495" cy="369332"/>
          </a:xfrm>
          <a:prstGeom prst="rect">
            <a:avLst/>
          </a:prstGeom>
          <a:noFill/>
        </p:spPr>
        <p:txBody>
          <a:bodyPr wrap="square">
            <a:spAutoFit/>
          </a:bodyPr>
          <a:lstStyle/>
          <a:p>
            <a:r>
              <a:rPr lang="en-US" b="1" dirty="0">
                <a:solidFill>
                  <a:schemeClr val="tx2"/>
                </a:solidFill>
                <a:latin typeface="Helvetica Neue Light" panose="02000403000000020004" pitchFamily="2" charset="0"/>
                <a:ea typeface="Helvetica Neue Light" panose="02000403000000020004" pitchFamily="2" charset="0"/>
                <a:cs typeface="Helvetica Neue" panose="02000503000000020004" pitchFamily="2" charset="0"/>
              </a:rPr>
              <a:t>Stress Response</a:t>
            </a:r>
          </a:p>
        </p:txBody>
      </p:sp>
      <p:sp>
        <p:nvSpPr>
          <p:cNvPr id="59" name="Rectangle 58">
            <a:extLst>
              <a:ext uri="{FF2B5EF4-FFF2-40B4-BE49-F238E27FC236}">
                <a16:creationId xmlns:a16="http://schemas.microsoft.com/office/drawing/2014/main" id="{9E856F6F-3B7D-1B4E-8026-55693E39C5A8}"/>
              </a:ext>
            </a:extLst>
          </p:cNvPr>
          <p:cNvSpPr/>
          <p:nvPr/>
        </p:nvSpPr>
        <p:spPr>
          <a:xfrm>
            <a:off x="6463194" y="2869573"/>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Organization and Biogenesis</a:t>
            </a:r>
          </a:p>
        </p:txBody>
      </p:sp>
      <p:sp>
        <p:nvSpPr>
          <p:cNvPr id="60" name="Rectangle 59">
            <a:extLst>
              <a:ext uri="{FF2B5EF4-FFF2-40B4-BE49-F238E27FC236}">
                <a16:creationId xmlns:a16="http://schemas.microsoft.com/office/drawing/2014/main" id="{B4748299-470E-3B4A-A73C-02AF64A6BF00}"/>
              </a:ext>
            </a:extLst>
          </p:cNvPr>
          <p:cNvSpPr/>
          <p:nvPr/>
        </p:nvSpPr>
        <p:spPr>
          <a:xfrm>
            <a:off x="6463194" y="3270041"/>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Other</a:t>
            </a:r>
          </a:p>
        </p:txBody>
      </p:sp>
      <p:sp>
        <p:nvSpPr>
          <p:cNvPr id="61" name="Rectangle 60">
            <a:extLst>
              <a:ext uri="{FF2B5EF4-FFF2-40B4-BE49-F238E27FC236}">
                <a16:creationId xmlns:a16="http://schemas.microsoft.com/office/drawing/2014/main" id="{4DD2DA41-A1E8-7441-8CE5-03D055455A37}"/>
              </a:ext>
            </a:extLst>
          </p:cNvPr>
          <p:cNvSpPr/>
          <p:nvPr/>
        </p:nvSpPr>
        <p:spPr>
          <a:xfrm>
            <a:off x="6463194" y="3670509"/>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Cycle</a:t>
            </a:r>
          </a:p>
        </p:txBody>
      </p:sp>
      <p:sp>
        <p:nvSpPr>
          <p:cNvPr id="62" name="Rectangle 61">
            <a:extLst>
              <a:ext uri="{FF2B5EF4-FFF2-40B4-BE49-F238E27FC236}">
                <a16:creationId xmlns:a16="http://schemas.microsoft.com/office/drawing/2014/main" id="{F251560F-7769-C746-9D2A-24D739D9F7F3}"/>
              </a:ext>
            </a:extLst>
          </p:cNvPr>
          <p:cNvSpPr/>
          <p:nvPr/>
        </p:nvSpPr>
        <p:spPr>
          <a:xfrm>
            <a:off x="6463194" y="4070977"/>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Transport</a:t>
            </a:r>
          </a:p>
        </p:txBody>
      </p:sp>
      <p:sp>
        <p:nvSpPr>
          <p:cNvPr id="63" name="Rectangle 62">
            <a:extLst>
              <a:ext uri="{FF2B5EF4-FFF2-40B4-BE49-F238E27FC236}">
                <a16:creationId xmlns:a16="http://schemas.microsoft.com/office/drawing/2014/main" id="{7E9E9271-2E71-5041-A27D-25BCEC57BAE2}"/>
              </a:ext>
            </a:extLst>
          </p:cNvPr>
          <p:cNvSpPr/>
          <p:nvPr/>
        </p:nvSpPr>
        <p:spPr>
          <a:xfrm>
            <a:off x="6463194" y="4471445"/>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 Transduction</a:t>
            </a:r>
          </a:p>
        </p:txBody>
      </p:sp>
      <p:sp>
        <p:nvSpPr>
          <p:cNvPr id="64" name="Rectangle 63">
            <a:extLst>
              <a:ext uri="{FF2B5EF4-FFF2-40B4-BE49-F238E27FC236}">
                <a16:creationId xmlns:a16="http://schemas.microsoft.com/office/drawing/2014/main" id="{BAB3C1B2-13D4-CF4B-8EC3-E05023EF2CD0}"/>
              </a:ext>
            </a:extLst>
          </p:cNvPr>
          <p:cNvSpPr/>
          <p:nvPr/>
        </p:nvSpPr>
        <p:spPr>
          <a:xfrm>
            <a:off x="6463194" y="4871913"/>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Death</a:t>
            </a:r>
          </a:p>
        </p:txBody>
      </p:sp>
      <p:sp>
        <p:nvSpPr>
          <p:cNvPr id="65" name="Rectangle 64">
            <a:extLst>
              <a:ext uri="{FF2B5EF4-FFF2-40B4-BE49-F238E27FC236}">
                <a16:creationId xmlns:a16="http://schemas.microsoft.com/office/drawing/2014/main" id="{87A9FADA-C48F-FA44-9409-790A688EA483}"/>
              </a:ext>
            </a:extLst>
          </p:cNvPr>
          <p:cNvSpPr/>
          <p:nvPr/>
        </p:nvSpPr>
        <p:spPr>
          <a:xfrm>
            <a:off x="6463194" y="5272381"/>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Adhesion</a:t>
            </a:r>
          </a:p>
        </p:txBody>
      </p:sp>
      <p:sp>
        <p:nvSpPr>
          <p:cNvPr id="66" name="Rectangle 65">
            <a:extLst>
              <a:ext uri="{FF2B5EF4-FFF2-40B4-BE49-F238E27FC236}">
                <a16:creationId xmlns:a16="http://schemas.microsoft.com/office/drawing/2014/main" id="{66B4FCB3-6DE0-8448-8E8B-8FBF9524B79B}"/>
              </a:ext>
            </a:extLst>
          </p:cNvPr>
          <p:cNvSpPr/>
          <p:nvPr/>
        </p:nvSpPr>
        <p:spPr>
          <a:xfrm>
            <a:off x="6463194" y="5672848"/>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a:t>
            </a:r>
          </a:p>
        </p:txBody>
      </p:sp>
      <p:sp>
        <p:nvSpPr>
          <p:cNvPr id="68" name="Rectangle 67">
            <a:extLst>
              <a:ext uri="{FF2B5EF4-FFF2-40B4-BE49-F238E27FC236}">
                <a16:creationId xmlns:a16="http://schemas.microsoft.com/office/drawing/2014/main" id="{3845B30A-B8B4-D342-A36A-E9F656634BEC}"/>
              </a:ext>
            </a:extLst>
          </p:cNvPr>
          <p:cNvSpPr/>
          <p:nvPr/>
        </p:nvSpPr>
        <p:spPr>
          <a:xfrm>
            <a:off x="3105375" y="2407908"/>
            <a:ext cx="3278495" cy="461665"/>
          </a:xfrm>
          <a:prstGeom prst="rect">
            <a:avLst/>
          </a:prstGeom>
          <a:noFill/>
        </p:spPr>
        <p:txBody>
          <a:bodyPr wrap="square">
            <a:spAutoFit/>
          </a:bodyPr>
          <a:lstStyle/>
          <a:p>
            <a:pPr algn="r"/>
            <a:r>
              <a:rPr lang="en-US" sz="2400" b="1" dirty="0">
                <a:solidFill>
                  <a:schemeClr val="accent2">
                    <a:lumMod val="50000"/>
                  </a:schemeClr>
                </a:solidFill>
                <a:latin typeface="Helvetica Neue Light" panose="02000403000000020004" pitchFamily="2" charset="0"/>
                <a:ea typeface="Helvetica Neue Light" panose="02000403000000020004" pitchFamily="2" charset="0"/>
                <a:cs typeface="Helvetica Neue" panose="02000503000000020004" pitchFamily="2" charset="0"/>
              </a:rPr>
              <a:t>Stress Response</a:t>
            </a:r>
          </a:p>
        </p:txBody>
      </p:sp>
      <p:sp>
        <p:nvSpPr>
          <p:cNvPr id="69" name="Rectangle 68">
            <a:extLst>
              <a:ext uri="{FF2B5EF4-FFF2-40B4-BE49-F238E27FC236}">
                <a16:creationId xmlns:a16="http://schemas.microsoft.com/office/drawing/2014/main" id="{FEAEDB51-E369-7845-B4A9-BE9B94B4EF73}"/>
              </a:ext>
            </a:extLst>
          </p:cNvPr>
          <p:cNvSpPr/>
          <p:nvPr/>
        </p:nvSpPr>
        <p:spPr>
          <a:xfrm>
            <a:off x="3105375" y="3198167"/>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Development</a:t>
            </a:r>
          </a:p>
        </p:txBody>
      </p:sp>
      <p:sp>
        <p:nvSpPr>
          <p:cNvPr id="70" name="Rectangle 69">
            <a:extLst>
              <a:ext uri="{FF2B5EF4-FFF2-40B4-BE49-F238E27FC236}">
                <a16:creationId xmlns:a16="http://schemas.microsoft.com/office/drawing/2014/main" id="{08B0DC57-F004-B04A-9FAF-2466330ADA5A}"/>
              </a:ext>
            </a:extLst>
          </p:cNvPr>
          <p:cNvSpPr/>
          <p:nvPr/>
        </p:nvSpPr>
        <p:spPr>
          <a:xfrm>
            <a:off x="3105375" y="482574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Cellular Activity</a:t>
            </a:r>
          </a:p>
        </p:txBody>
      </p:sp>
      <p:sp>
        <p:nvSpPr>
          <p:cNvPr id="51" name="Rectangle 50">
            <a:extLst>
              <a:ext uri="{FF2B5EF4-FFF2-40B4-BE49-F238E27FC236}">
                <a16:creationId xmlns:a16="http://schemas.microsoft.com/office/drawing/2014/main" id="{6276B061-3806-F547-91D5-ABA0C4CBB1F2}"/>
              </a:ext>
            </a:extLst>
          </p:cNvPr>
          <p:cNvSpPr/>
          <p:nvPr/>
        </p:nvSpPr>
        <p:spPr>
          <a:xfrm>
            <a:off x="48126" y="1353232"/>
            <a:ext cx="4054177" cy="1721240"/>
          </a:xfrm>
          <a:prstGeom prst="rect">
            <a:avLst/>
          </a:prstGeom>
          <a:noFill/>
        </p:spPr>
        <p:txBody>
          <a:bodyPr wrap="square">
            <a:spAutoFit/>
          </a:bodyPr>
          <a:lstStyle/>
          <a:p>
            <a:pPr algn="ctr"/>
            <a:r>
              <a:rPr lang="en-US" sz="32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Multidrug Resistance Protein</a:t>
            </a:r>
          </a:p>
          <a:p>
            <a:pPr algn="ctr">
              <a:lnSpc>
                <a:spcPct val="150000"/>
              </a:lnSpc>
            </a:pPr>
            <a:r>
              <a:rPr lang="en-US" sz="3200" dirty="0">
                <a:solidFill>
                  <a:schemeClr val="accent2">
                    <a:lumMod val="50000"/>
                  </a:schemeClr>
                </a:solidFill>
                <a:latin typeface="Helvetica Neue" panose="02000503000000020004" pitchFamily="2" charset="0"/>
                <a:ea typeface="Helvetica Neue" panose="02000503000000020004" pitchFamily="2" charset="0"/>
                <a:cs typeface="Helvetica Neue" panose="02000503000000020004" pitchFamily="2" charset="0"/>
              </a:rPr>
              <a:t>Ubiquitination</a:t>
            </a:r>
          </a:p>
        </p:txBody>
      </p:sp>
    </p:spTree>
    <p:extLst>
      <p:ext uri="{BB962C8B-B14F-4D97-AF65-F5344CB8AC3E}">
        <p14:creationId xmlns:p14="http://schemas.microsoft.com/office/powerpoint/2010/main" val="3324242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0D9A5B-3380-BD42-9BD3-5D28B1A3E07E}"/>
              </a:ext>
            </a:extLst>
          </p:cNvPr>
          <p:cNvSpPr/>
          <p:nvPr/>
        </p:nvSpPr>
        <p:spPr>
          <a:xfrm>
            <a:off x="442913" y="725301"/>
            <a:ext cx="11366466" cy="947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EBCAA1-683B-914F-82CF-3FFF3063304B}"/>
              </a:ext>
            </a:extLst>
          </p:cNvPr>
          <p:cNvSpPr txBox="1">
            <a:spLocks/>
          </p:cNvSpPr>
          <p:nvPr/>
        </p:nvSpPr>
        <p:spPr>
          <a:xfrm>
            <a:off x="442913" y="152400"/>
            <a:ext cx="11722194" cy="76200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How could larvae be affected?</a:t>
            </a:r>
          </a:p>
        </p:txBody>
      </p:sp>
      <p:pic>
        <p:nvPicPr>
          <p:cNvPr id="6" name="Picture 5">
            <a:extLst>
              <a:ext uri="{FF2B5EF4-FFF2-40B4-BE49-F238E27FC236}">
                <a16:creationId xmlns:a16="http://schemas.microsoft.com/office/drawing/2014/main" id="{7910AC53-9DD3-104C-ACD5-1A55E50CBBF7}"/>
              </a:ext>
            </a:extLst>
          </p:cNvPr>
          <p:cNvPicPr>
            <a:picLocks noChangeAspect="1"/>
          </p:cNvPicPr>
          <p:nvPr/>
        </p:nvPicPr>
        <p:blipFill rotWithShape="1">
          <a:blip r:embed="rId3"/>
          <a:srcRect l="34796" b="13551"/>
          <a:stretch/>
        </p:blipFill>
        <p:spPr>
          <a:xfrm>
            <a:off x="6304546" y="533400"/>
            <a:ext cx="5465453" cy="5599299"/>
          </a:xfrm>
          <a:prstGeom prst="rect">
            <a:avLst/>
          </a:prstGeom>
        </p:spPr>
      </p:pic>
      <p:sp>
        <p:nvSpPr>
          <p:cNvPr id="43" name="Rectangle 42">
            <a:extLst>
              <a:ext uri="{FF2B5EF4-FFF2-40B4-BE49-F238E27FC236}">
                <a16:creationId xmlns:a16="http://schemas.microsoft.com/office/drawing/2014/main" id="{29DE2CAE-DBAD-B247-9797-1D7E9EC7988E}"/>
              </a:ext>
            </a:extLst>
          </p:cNvPr>
          <p:cNvSpPr/>
          <p:nvPr/>
        </p:nvSpPr>
        <p:spPr>
          <a:xfrm>
            <a:off x="11335953" y="6269888"/>
            <a:ext cx="559543" cy="400110"/>
          </a:xfrm>
          <a:prstGeom prst="rect">
            <a:avLst/>
          </a:prstGeom>
        </p:spPr>
        <p:txBody>
          <a:bodyPr wrap="square">
            <a:spAutoFit/>
          </a:bodyPr>
          <a:lstStyle/>
          <a:p>
            <a:pPr algn="ctr"/>
            <a:endParaRPr lang="en-US" sz="2000" dirty="0">
              <a:solidFill>
                <a:schemeClr val="accent2">
                  <a:lumMod val="50000"/>
                </a:schemeClr>
              </a:solidFill>
              <a:latin typeface="Helvetica Neue Light" charset="0"/>
              <a:ea typeface="Helvetica Neue Light" charset="0"/>
              <a:cs typeface="Helvetica Neue Light" charset="0"/>
            </a:endParaRPr>
          </a:p>
        </p:txBody>
      </p:sp>
      <p:grpSp>
        <p:nvGrpSpPr>
          <p:cNvPr id="48" name="Group 47">
            <a:extLst>
              <a:ext uri="{FF2B5EF4-FFF2-40B4-BE49-F238E27FC236}">
                <a16:creationId xmlns:a16="http://schemas.microsoft.com/office/drawing/2014/main" id="{AAA0D692-23B9-AC41-9F66-A8E431E0FEA2}"/>
              </a:ext>
            </a:extLst>
          </p:cNvPr>
          <p:cNvGrpSpPr/>
          <p:nvPr/>
        </p:nvGrpSpPr>
        <p:grpSpPr>
          <a:xfrm>
            <a:off x="6155086" y="6137394"/>
            <a:ext cx="5748681" cy="418431"/>
            <a:chOff x="6155086" y="6219215"/>
            <a:chExt cx="5748681" cy="418431"/>
          </a:xfrm>
        </p:grpSpPr>
        <p:cxnSp>
          <p:nvCxnSpPr>
            <p:cNvPr id="8" name="Straight Connector 7">
              <a:extLst>
                <a:ext uri="{FF2B5EF4-FFF2-40B4-BE49-F238E27FC236}">
                  <a16:creationId xmlns:a16="http://schemas.microsoft.com/office/drawing/2014/main" id="{1AA37C76-FF46-5544-9FAA-2E9468CE1D3C}"/>
                </a:ext>
              </a:extLst>
            </p:cNvPr>
            <p:cNvCxnSpPr>
              <a:cxnSpLocks/>
            </p:cNvCxnSpPr>
            <p:nvPr/>
          </p:nvCxnSpPr>
          <p:spPr>
            <a:xfrm flipH="1">
              <a:off x="6431110" y="6239529"/>
              <a:ext cx="51900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F0DE5FD-EB01-3747-A6F9-8927600EEC61}"/>
                </a:ext>
              </a:extLst>
            </p:cNvPr>
            <p:cNvGrpSpPr/>
            <p:nvPr/>
          </p:nvGrpSpPr>
          <p:grpSpPr>
            <a:xfrm>
              <a:off x="6155086" y="6219215"/>
              <a:ext cx="5748681" cy="418431"/>
              <a:chOff x="6155086" y="6219215"/>
              <a:chExt cx="5748681" cy="418431"/>
            </a:xfrm>
          </p:grpSpPr>
          <p:grpSp>
            <p:nvGrpSpPr>
              <p:cNvPr id="14" name="Group 13">
                <a:extLst>
                  <a:ext uri="{FF2B5EF4-FFF2-40B4-BE49-F238E27FC236}">
                    <a16:creationId xmlns:a16="http://schemas.microsoft.com/office/drawing/2014/main" id="{3677A142-74FF-FC4C-8E1C-2A2141470A1F}"/>
                  </a:ext>
                </a:extLst>
              </p:cNvPr>
              <p:cNvGrpSpPr/>
              <p:nvPr/>
            </p:nvGrpSpPr>
            <p:grpSpPr>
              <a:xfrm>
                <a:off x="6155086" y="6219215"/>
                <a:ext cx="559543" cy="387653"/>
                <a:chOff x="5239800" y="6577904"/>
                <a:chExt cx="559543" cy="387653"/>
              </a:xfrm>
            </p:grpSpPr>
            <p:cxnSp>
              <p:nvCxnSpPr>
                <p:cNvPr id="15" name="Straight Connector 14">
                  <a:extLst>
                    <a:ext uri="{FF2B5EF4-FFF2-40B4-BE49-F238E27FC236}">
                      <a16:creationId xmlns:a16="http://schemas.microsoft.com/office/drawing/2014/main" id="{A87B98D2-02E2-3949-848F-AC13878604A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33BDD7B-0CC8-6549-87A8-101CA645CD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0</a:t>
                  </a:r>
                </a:p>
              </p:txBody>
            </p:sp>
          </p:grpSp>
          <p:grpSp>
            <p:nvGrpSpPr>
              <p:cNvPr id="19" name="Group 18">
                <a:extLst>
                  <a:ext uri="{FF2B5EF4-FFF2-40B4-BE49-F238E27FC236}">
                    <a16:creationId xmlns:a16="http://schemas.microsoft.com/office/drawing/2014/main" id="{77B2B8CF-A4D4-CF4C-8CAB-3C6CA8C67878}"/>
                  </a:ext>
                </a:extLst>
              </p:cNvPr>
              <p:cNvGrpSpPr/>
              <p:nvPr/>
            </p:nvGrpSpPr>
            <p:grpSpPr>
              <a:xfrm>
                <a:off x="6899597" y="6219215"/>
                <a:ext cx="559543" cy="387653"/>
                <a:chOff x="5239800" y="6577904"/>
                <a:chExt cx="559543" cy="387653"/>
              </a:xfrm>
            </p:grpSpPr>
            <p:cxnSp>
              <p:nvCxnSpPr>
                <p:cNvPr id="20" name="Straight Connector 19">
                  <a:extLst>
                    <a:ext uri="{FF2B5EF4-FFF2-40B4-BE49-F238E27FC236}">
                      <a16:creationId xmlns:a16="http://schemas.microsoft.com/office/drawing/2014/main" id="{495E7645-660B-2B41-8F28-B4F1306C574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78971D8-5E1D-434C-B86E-7F5028E11DB3}"/>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2</a:t>
                  </a:r>
                </a:p>
              </p:txBody>
            </p:sp>
          </p:grpSp>
          <p:grpSp>
            <p:nvGrpSpPr>
              <p:cNvPr id="26" name="Group 25">
                <a:extLst>
                  <a:ext uri="{FF2B5EF4-FFF2-40B4-BE49-F238E27FC236}">
                    <a16:creationId xmlns:a16="http://schemas.microsoft.com/office/drawing/2014/main" id="{D20F84F4-6DFD-6440-BAD0-86FBDE0EF23E}"/>
                  </a:ext>
                </a:extLst>
              </p:cNvPr>
              <p:cNvGrpSpPr/>
              <p:nvPr/>
            </p:nvGrpSpPr>
            <p:grpSpPr>
              <a:xfrm>
                <a:off x="7644107" y="6219215"/>
                <a:ext cx="559543" cy="387653"/>
                <a:chOff x="5239800" y="6577904"/>
                <a:chExt cx="559543" cy="387653"/>
              </a:xfrm>
            </p:grpSpPr>
            <p:cxnSp>
              <p:nvCxnSpPr>
                <p:cNvPr id="27" name="Straight Connector 26">
                  <a:extLst>
                    <a:ext uri="{FF2B5EF4-FFF2-40B4-BE49-F238E27FC236}">
                      <a16:creationId xmlns:a16="http://schemas.microsoft.com/office/drawing/2014/main" id="{16992C7D-9E14-434C-AF71-57D7EA98B577}"/>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EAAC0FA-7A2A-DB44-B1E4-1AB2684C970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4</a:t>
                  </a:r>
                </a:p>
              </p:txBody>
            </p:sp>
          </p:grpSp>
          <p:grpSp>
            <p:nvGrpSpPr>
              <p:cNvPr id="29" name="Group 28">
                <a:extLst>
                  <a:ext uri="{FF2B5EF4-FFF2-40B4-BE49-F238E27FC236}">
                    <a16:creationId xmlns:a16="http://schemas.microsoft.com/office/drawing/2014/main" id="{D97AFC44-92DA-114C-BFEA-04E06BBD89E4}"/>
                  </a:ext>
                </a:extLst>
              </p:cNvPr>
              <p:cNvGrpSpPr/>
              <p:nvPr/>
            </p:nvGrpSpPr>
            <p:grpSpPr>
              <a:xfrm>
                <a:off x="8386865" y="6219215"/>
                <a:ext cx="559543" cy="387653"/>
                <a:chOff x="5239800" y="6577904"/>
                <a:chExt cx="559543" cy="387653"/>
              </a:xfrm>
            </p:grpSpPr>
            <p:cxnSp>
              <p:nvCxnSpPr>
                <p:cNvPr id="30" name="Straight Connector 29">
                  <a:extLst>
                    <a:ext uri="{FF2B5EF4-FFF2-40B4-BE49-F238E27FC236}">
                      <a16:creationId xmlns:a16="http://schemas.microsoft.com/office/drawing/2014/main" id="{BEB852E8-2BEC-A941-8943-2645DC0781C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4CD1D10-2B25-674E-9CD7-06FE9692892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6</a:t>
                  </a:r>
                </a:p>
              </p:txBody>
            </p:sp>
          </p:grpSp>
          <p:grpSp>
            <p:nvGrpSpPr>
              <p:cNvPr id="32" name="Group 31">
                <a:extLst>
                  <a:ext uri="{FF2B5EF4-FFF2-40B4-BE49-F238E27FC236}">
                    <a16:creationId xmlns:a16="http://schemas.microsoft.com/office/drawing/2014/main" id="{4376B4C2-5F4E-C34F-AC6B-6B082EC6E7A3}"/>
                  </a:ext>
                </a:extLst>
              </p:cNvPr>
              <p:cNvGrpSpPr/>
              <p:nvPr/>
            </p:nvGrpSpPr>
            <p:grpSpPr>
              <a:xfrm>
                <a:off x="9120037" y="6219215"/>
                <a:ext cx="559543" cy="387653"/>
                <a:chOff x="5239800" y="6577904"/>
                <a:chExt cx="559543" cy="387653"/>
              </a:xfrm>
            </p:grpSpPr>
            <p:cxnSp>
              <p:nvCxnSpPr>
                <p:cNvPr id="33" name="Straight Connector 32">
                  <a:extLst>
                    <a:ext uri="{FF2B5EF4-FFF2-40B4-BE49-F238E27FC236}">
                      <a16:creationId xmlns:a16="http://schemas.microsoft.com/office/drawing/2014/main" id="{D524121E-44AC-A147-9EE1-3863127A468F}"/>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CFFC40D-5548-D747-B59C-B78F964DD7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8</a:t>
                  </a:r>
                </a:p>
              </p:txBody>
            </p:sp>
          </p:grpSp>
          <p:grpSp>
            <p:nvGrpSpPr>
              <p:cNvPr id="35" name="Group 34">
                <a:extLst>
                  <a:ext uri="{FF2B5EF4-FFF2-40B4-BE49-F238E27FC236}">
                    <a16:creationId xmlns:a16="http://schemas.microsoft.com/office/drawing/2014/main" id="{E1F716BC-00DC-114A-A0BF-3178AA7A94E1}"/>
                  </a:ext>
                </a:extLst>
              </p:cNvPr>
              <p:cNvGrpSpPr/>
              <p:nvPr/>
            </p:nvGrpSpPr>
            <p:grpSpPr>
              <a:xfrm>
                <a:off x="9874133" y="6219215"/>
                <a:ext cx="559543" cy="418431"/>
                <a:chOff x="5239800" y="6577904"/>
                <a:chExt cx="559543" cy="418431"/>
              </a:xfrm>
            </p:grpSpPr>
            <p:cxnSp>
              <p:nvCxnSpPr>
                <p:cNvPr id="36" name="Straight Connector 35">
                  <a:extLst>
                    <a:ext uri="{FF2B5EF4-FFF2-40B4-BE49-F238E27FC236}">
                      <a16:creationId xmlns:a16="http://schemas.microsoft.com/office/drawing/2014/main" id="{AEFA89CA-F713-B048-8ABB-D1BE3AB844A0}"/>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4E02873-172E-8B46-85F2-4A7E47A73B25}"/>
                    </a:ext>
                  </a:extLst>
                </p:cNvPr>
                <p:cNvSpPr/>
                <p:nvPr/>
              </p:nvSpPr>
              <p:spPr>
                <a:xfrm>
                  <a:off x="5239800" y="6627003"/>
                  <a:ext cx="559543" cy="369332"/>
                </a:xfrm>
                <a:prstGeom prst="rect">
                  <a:avLst/>
                </a:prstGeom>
              </p:spPr>
              <p:txBody>
                <a:bodyPr wrap="square">
                  <a:spAutoFit/>
                </a:bodyPr>
                <a:lstStyle/>
                <a:p>
                  <a:pPr algn="ctr"/>
                  <a:r>
                    <a:rPr lang="en-US" dirty="0">
                      <a:solidFill>
                        <a:schemeClr val="accent2">
                          <a:lumMod val="50000"/>
                        </a:schemeClr>
                      </a:solidFill>
                      <a:latin typeface="Helvetica Neue Light" charset="0"/>
                      <a:ea typeface="Helvetica Neue Light" charset="0"/>
                      <a:cs typeface="Helvetica Neue Light" charset="0"/>
                    </a:rPr>
                    <a:t>10</a:t>
                  </a:r>
                </a:p>
              </p:txBody>
            </p:sp>
          </p:grpSp>
          <p:grpSp>
            <p:nvGrpSpPr>
              <p:cNvPr id="38" name="Group 37">
                <a:extLst>
                  <a:ext uri="{FF2B5EF4-FFF2-40B4-BE49-F238E27FC236}">
                    <a16:creationId xmlns:a16="http://schemas.microsoft.com/office/drawing/2014/main" id="{6748DE9B-D630-3945-945F-4F3231316424}"/>
                  </a:ext>
                </a:extLst>
              </p:cNvPr>
              <p:cNvGrpSpPr/>
              <p:nvPr/>
            </p:nvGrpSpPr>
            <p:grpSpPr>
              <a:xfrm>
                <a:off x="10606428" y="6219215"/>
                <a:ext cx="559543" cy="387653"/>
                <a:chOff x="5239800" y="6577904"/>
                <a:chExt cx="559543" cy="387653"/>
              </a:xfrm>
            </p:grpSpPr>
            <p:cxnSp>
              <p:nvCxnSpPr>
                <p:cNvPr id="39" name="Straight Connector 38">
                  <a:extLst>
                    <a:ext uri="{FF2B5EF4-FFF2-40B4-BE49-F238E27FC236}">
                      <a16:creationId xmlns:a16="http://schemas.microsoft.com/office/drawing/2014/main" id="{7580FEC6-FF75-7C4F-9D91-F151DF57EC5B}"/>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44AED3E-5E5D-6D4C-9F19-593268BDCE62}"/>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12</a:t>
                  </a:r>
                </a:p>
              </p:txBody>
            </p:sp>
          </p:grpSp>
          <p:grpSp>
            <p:nvGrpSpPr>
              <p:cNvPr id="44" name="Group 43">
                <a:extLst>
                  <a:ext uri="{FF2B5EF4-FFF2-40B4-BE49-F238E27FC236}">
                    <a16:creationId xmlns:a16="http://schemas.microsoft.com/office/drawing/2014/main" id="{45F16859-40ED-8B4E-A2E7-978428049CAC}"/>
                  </a:ext>
                </a:extLst>
              </p:cNvPr>
              <p:cNvGrpSpPr/>
              <p:nvPr/>
            </p:nvGrpSpPr>
            <p:grpSpPr>
              <a:xfrm>
                <a:off x="11344224" y="6219215"/>
                <a:ext cx="559543" cy="356876"/>
                <a:chOff x="5239800" y="6577904"/>
                <a:chExt cx="559543" cy="356876"/>
              </a:xfrm>
            </p:grpSpPr>
            <p:cxnSp>
              <p:nvCxnSpPr>
                <p:cNvPr id="45" name="Straight Connector 44">
                  <a:extLst>
                    <a:ext uri="{FF2B5EF4-FFF2-40B4-BE49-F238E27FC236}">
                      <a16:creationId xmlns:a16="http://schemas.microsoft.com/office/drawing/2014/main" id="{EC3BAC33-5228-9840-AA5D-78FD39C1063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8270D61-3BDF-8C47-AB35-E8938FDF8F4D}"/>
                    </a:ext>
                  </a:extLst>
                </p:cNvPr>
                <p:cNvSpPr/>
                <p:nvPr/>
              </p:nvSpPr>
              <p:spPr>
                <a:xfrm>
                  <a:off x="5239800" y="6627003"/>
                  <a:ext cx="559543" cy="307777"/>
                </a:xfrm>
                <a:prstGeom prst="rect">
                  <a:avLst/>
                </a:prstGeom>
              </p:spPr>
              <p:txBody>
                <a:bodyPr wrap="square">
                  <a:spAutoFit/>
                </a:bodyPr>
                <a:lstStyle/>
                <a:p>
                  <a:pPr algn="ctr"/>
                  <a:r>
                    <a:rPr lang="en-US" sz="1400" dirty="0">
                      <a:solidFill>
                        <a:schemeClr val="accent2">
                          <a:lumMod val="50000"/>
                        </a:schemeClr>
                      </a:solidFill>
                      <a:latin typeface="Helvetica Neue Light" charset="0"/>
                      <a:ea typeface="Helvetica Neue Light" charset="0"/>
                      <a:cs typeface="Helvetica Neue Light" charset="0"/>
                    </a:rPr>
                    <a:t>14</a:t>
                  </a:r>
                </a:p>
              </p:txBody>
            </p:sp>
          </p:grpSp>
        </p:grpSp>
      </p:grpSp>
      <p:sp>
        <p:nvSpPr>
          <p:cNvPr id="52" name="Rectangle 51">
            <a:extLst>
              <a:ext uri="{FF2B5EF4-FFF2-40B4-BE49-F238E27FC236}">
                <a16:creationId xmlns:a16="http://schemas.microsoft.com/office/drawing/2014/main" id="{9A9CCCE3-2ACF-0C4E-B123-8D04868D28DB}"/>
              </a:ext>
            </a:extLst>
          </p:cNvPr>
          <p:cNvSpPr/>
          <p:nvPr/>
        </p:nvSpPr>
        <p:spPr>
          <a:xfrm>
            <a:off x="6431110" y="6384581"/>
            <a:ext cx="5190016" cy="400110"/>
          </a:xfrm>
          <a:prstGeom prst="rect">
            <a:avLst/>
          </a:prstGeom>
          <a:noFill/>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Percent of Genes with DML</a:t>
            </a:r>
          </a:p>
        </p:txBody>
      </p:sp>
      <p:sp>
        <p:nvSpPr>
          <p:cNvPr id="53" name="Rectangle 52">
            <a:extLst>
              <a:ext uri="{FF2B5EF4-FFF2-40B4-BE49-F238E27FC236}">
                <a16:creationId xmlns:a16="http://schemas.microsoft.com/office/drawing/2014/main" id="{931040C3-F9B9-F44B-9B4B-16EE41469497}"/>
              </a:ext>
            </a:extLst>
          </p:cNvPr>
          <p:cNvSpPr/>
          <p:nvPr/>
        </p:nvSpPr>
        <p:spPr>
          <a:xfrm>
            <a:off x="3105375" y="1437336"/>
            <a:ext cx="3278495" cy="461665"/>
          </a:xfrm>
          <a:prstGeom prst="rect">
            <a:avLst/>
          </a:prstGeom>
          <a:noFill/>
        </p:spPr>
        <p:txBody>
          <a:bodyPr wrap="square">
            <a:spAutoFit/>
          </a:bodyPr>
          <a:lstStyle/>
          <a:p>
            <a:pPr algn="r"/>
            <a:r>
              <a:rPr lang="en-US" sz="2400" b="1" dirty="0">
                <a:solidFill>
                  <a:schemeClr val="accent2">
                    <a:lumMod val="50000"/>
                  </a:schemeClr>
                </a:solidFill>
                <a:latin typeface="Helvetica Neue Light" charset="0"/>
                <a:ea typeface="Helvetica Neue Light" charset="0"/>
                <a:cs typeface="Helvetica Neue Light" charset="0"/>
              </a:rPr>
              <a:t>Metabolism</a:t>
            </a:r>
          </a:p>
        </p:txBody>
      </p:sp>
      <p:sp>
        <p:nvSpPr>
          <p:cNvPr id="54" name="Rectangle 53">
            <a:extLst>
              <a:ext uri="{FF2B5EF4-FFF2-40B4-BE49-F238E27FC236}">
                <a16:creationId xmlns:a16="http://schemas.microsoft.com/office/drawing/2014/main" id="{FC84EFEB-CC4C-5846-B888-D0E71301E6F3}"/>
              </a:ext>
            </a:extLst>
          </p:cNvPr>
          <p:cNvSpPr/>
          <p:nvPr/>
        </p:nvSpPr>
        <p:spPr>
          <a:xfrm>
            <a:off x="6463194" y="867233"/>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Other</a:t>
            </a:r>
          </a:p>
        </p:txBody>
      </p:sp>
      <p:sp>
        <p:nvSpPr>
          <p:cNvPr id="55" name="Rectangle 54">
            <a:extLst>
              <a:ext uri="{FF2B5EF4-FFF2-40B4-BE49-F238E27FC236}">
                <a16:creationId xmlns:a16="http://schemas.microsoft.com/office/drawing/2014/main" id="{DBD5A89B-352A-1244-9AC8-1EB939E5F757}"/>
              </a:ext>
            </a:extLst>
          </p:cNvPr>
          <p:cNvSpPr/>
          <p:nvPr/>
        </p:nvSpPr>
        <p:spPr>
          <a:xfrm>
            <a:off x="6463194" y="1267701"/>
            <a:ext cx="3278495" cy="369332"/>
          </a:xfrm>
          <a:prstGeom prst="rect">
            <a:avLst/>
          </a:prstGeom>
          <a:noFill/>
        </p:spPr>
        <p:txBody>
          <a:bodyPr wrap="square">
            <a:spAutoFit/>
          </a:bodyPr>
          <a:lstStyle/>
          <a:p>
            <a:r>
              <a:rPr lang="en-US" b="1" dirty="0">
                <a:solidFill>
                  <a:schemeClr val="bg1"/>
                </a:solidFill>
                <a:latin typeface="Helvetica Neue Light" charset="0"/>
                <a:ea typeface="Helvetica Neue Light" charset="0"/>
                <a:cs typeface="Helvetica Neue Light" charset="0"/>
              </a:rPr>
              <a:t>Protein</a:t>
            </a:r>
          </a:p>
        </p:txBody>
      </p:sp>
      <p:sp>
        <p:nvSpPr>
          <p:cNvPr id="56" name="Rectangle 55">
            <a:extLst>
              <a:ext uri="{FF2B5EF4-FFF2-40B4-BE49-F238E27FC236}">
                <a16:creationId xmlns:a16="http://schemas.microsoft.com/office/drawing/2014/main" id="{0748C59E-CE8E-B140-9301-61278446DC37}"/>
              </a:ext>
            </a:extLst>
          </p:cNvPr>
          <p:cNvSpPr/>
          <p:nvPr/>
        </p:nvSpPr>
        <p:spPr>
          <a:xfrm>
            <a:off x="6463194" y="1668169"/>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RNA</a:t>
            </a:r>
          </a:p>
        </p:txBody>
      </p:sp>
      <p:sp>
        <p:nvSpPr>
          <p:cNvPr id="57" name="Rectangle 56">
            <a:extLst>
              <a:ext uri="{FF2B5EF4-FFF2-40B4-BE49-F238E27FC236}">
                <a16:creationId xmlns:a16="http://schemas.microsoft.com/office/drawing/2014/main" id="{278F0252-FBE4-1E4D-A6DF-E18B20053A48}"/>
              </a:ext>
            </a:extLst>
          </p:cNvPr>
          <p:cNvSpPr/>
          <p:nvPr/>
        </p:nvSpPr>
        <p:spPr>
          <a:xfrm>
            <a:off x="6463194" y="2068637"/>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DNA</a:t>
            </a:r>
          </a:p>
        </p:txBody>
      </p:sp>
      <p:sp>
        <p:nvSpPr>
          <p:cNvPr id="58" name="Rectangle 57">
            <a:extLst>
              <a:ext uri="{FF2B5EF4-FFF2-40B4-BE49-F238E27FC236}">
                <a16:creationId xmlns:a16="http://schemas.microsoft.com/office/drawing/2014/main" id="{BB981DE0-2938-4E4C-92E3-E4E391F9E199}"/>
              </a:ext>
            </a:extLst>
          </p:cNvPr>
          <p:cNvSpPr/>
          <p:nvPr/>
        </p:nvSpPr>
        <p:spPr>
          <a:xfrm>
            <a:off x="6463194" y="2469105"/>
            <a:ext cx="3278495" cy="369332"/>
          </a:xfrm>
          <a:prstGeom prst="rect">
            <a:avLst/>
          </a:prstGeom>
          <a:noFill/>
        </p:spPr>
        <p:txBody>
          <a:bodyPr wrap="square">
            <a:spAutoFit/>
          </a:bodyPr>
          <a:lstStyle/>
          <a:p>
            <a:r>
              <a:rPr lang="en-US" b="1" dirty="0">
                <a:solidFill>
                  <a:schemeClr val="tx2"/>
                </a:solidFill>
                <a:latin typeface="Helvetica Neue Light" panose="02000403000000020004" pitchFamily="2" charset="0"/>
                <a:ea typeface="Helvetica Neue Light" panose="02000403000000020004" pitchFamily="2" charset="0"/>
                <a:cs typeface="Helvetica Neue" panose="02000503000000020004" pitchFamily="2" charset="0"/>
              </a:rPr>
              <a:t>Stress Response</a:t>
            </a:r>
          </a:p>
        </p:txBody>
      </p:sp>
      <p:sp>
        <p:nvSpPr>
          <p:cNvPr id="59" name="Rectangle 58">
            <a:extLst>
              <a:ext uri="{FF2B5EF4-FFF2-40B4-BE49-F238E27FC236}">
                <a16:creationId xmlns:a16="http://schemas.microsoft.com/office/drawing/2014/main" id="{9E856F6F-3B7D-1B4E-8026-55693E39C5A8}"/>
              </a:ext>
            </a:extLst>
          </p:cNvPr>
          <p:cNvSpPr/>
          <p:nvPr/>
        </p:nvSpPr>
        <p:spPr>
          <a:xfrm>
            <a:off x="6463194" y="2869573"/>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Organization and Biogenesis</a:t>
            </a:r>
          </a:p>
        </p:txBody>
      </p:sp>
      <p:sp>
        <p:nvSpPr>
          <p:cNvPr id="60" name="Rectangle 59">
            <a:extLst>
              <a:ext uri="{FF2B5EF4-FFF2-40B4-BE49-F238E27FC236}">
                <a16:creationId xmlns:a16="http://schemas.microsoft.com/office/drawing/2014/main" id="{B4748299-470E-3B4A-A73C-02AF64A6BF00}"/>
              </a:ext>
            </a:extLst>
          </p:cNvPr>
          <p:cNvSpPr/>
          <p:nvPr/>
        </p:nvSpPr>
        <p:spPr>
          <a:xfrm>
            <a:off x="6463194" y="3270041"/>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Other</a:t>
            </a:r>
          </a:p>
        </p:txBody>
      </p:sp>
      <p:sp>
        <p:nvSpPr>
          <p:cNvPr id="61" name="Rectangle 60">
            <a:extLst>
              <a:ext uri="{FF2B5EF4-FFF2-40B4-BE49-F238E27FC236}">
                <a16:creationId xmlns:a16="http://schemas.microsoft.com/office/drawing/2014/main" id="{4DD2DA41-A1E8-7441-8CE5-03D055455A37}"/>
              </a:ext>
            </a:extLst>
          </p:cNvPr>
          <p:cNvSpPr/>
          <p:nvPr/>
        </p:nvSpPr>
        <p:spPr>
          <a:xfrm>
            <a:off x="6463194" y="3670509"/>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Cycle</a:t>
            </a:r>
          </a:p>
        </p:txBody>
      </p:sp>
      <p:sp>
        <p:nvSpPr>
          <p:cNvPr id="62" name="Rectangle 61">
            <a:extLst>
              <a:ext uri="{FF2B5EF4-FFF2-40B4-BE49-F238E27FC236}">
                <a16:creationId xmlns:a16="http://schemas.microsoft.com/office/drawing/2014/main" id="{F251560F-7769-C746-9D2A-24D739D9F7F3}"/>
              </a:ext>
            </a:extLst>
          </p:cNvPr>
          <p:cNvSpPr/>
          <p:nvPr/>
        </p:nvSpPr>
        <p:spPr>
          <a:xfrm>
            <a:off x="6463194" y="4070977"/>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Transport</a:t>
            </a:r>
          </a:p>
        </p:txBody>
      </p:sp>
      <p:sp>
        <p:nvSpPr>
          <p:cNvPr id="63" name="Rectangle 62">
            <a:extLst>
              <a:ext uri="{FF2B5EF4-FFF2-40B4-BE49-F238E27FC236}">
                <a16:creationId xmlns:a16="http://schemas.microsoft.com/office/drawing/2014/main" id="{7E9E9271-2E71-5041-A27D-25BCEC57BAE2}"/>
              </a:ext>
            </a:extLst>
          </p:cNvPr>
          <p:cNvSpPr/>
          <p:nvPr/>
        </p:nvSpPr>
        <p:spPr>
          <a:xfrm>
            <a:off x="6463194" y="4471445"/>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 Transduction</a:t>
            </a:r>
          </a:p>
        </p:txBody>
      </p:sp>
      <p:sp>
        <p:nvSpPr>
          <p:cNvPr id="64" name="Rectangle 63">
            <a:extLst>
              <a:ext uri="{FF2B5EF4-FFF2-40B4-BE49-F238E27FC236}">
                <a16:creationId xmlns:a16="http://schemas.microsoft.com/office/drawing/2014/main" id="{BAB3C1B2-13D4-CF4B-8EC3-E05023EF2CD0}"/>
              </a:ext>
            </a:extLst>
          </p:cNvPr>
          <p:cNvSpPr/>
          <p:nvPr/>
        </p:nvSpPr>
        <p:spPr>
          <a:xfrm>
            <a:off x="6463194" y="4871913"/>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Death</a:t>
            </a:r>
          </a:p>
        </p:txBody>
      </p:sp>
      <p:sp>
        <p:nvSpPr>
          <p:cNvPr id="65" name="Rectangle 64">
            <a:extLst>
              <a:ext uri="{FF2B5EF4-FFF2-40B4-BE49-F238E27FC236}">
                <a16:creationId xmlns:a16="http://schemas.microsoft.com/office/drawing/2014/main" id="{87A9FADA-C48F-FA44-9409-790A688EA483}"/>
              </a:ext>
            </a:extLst>
          </p:cNvPr>
          <p:cNvSpPr/>
          <p:nvPr/>
        </p:nvSpPr>
        <p:spPr>
          <a:xfrm>
            <a:off x="6463194" y="5272381"/>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Adhesion</a:t>
            </a:r>
          </a:p>
        </p:txBody>
      </p:sp>
      <p:sp>
        <p:nvSpPr>
          <p:cNvPr id="66" name="Rectangle 65">
            <a:extLst>
              <a:ext uri="{FF2B5EF4-FFF2-40B4-BE49-F238E27FC236}">
                <a16:creationId xmlns:a16="http://schemas.microsoft.com/office/drawing/2014/main" id="{66B4FCB3-6DE0-8448-8E8B-8FBF9524B79B}"/>
              </a:ext>
            </a:extLst>
          </p:cNvPr>
          <p:cNvSpPr/>
          <p:nvPr/>
        </p:nvSpPr>
        <p:spPr>
          <a:xfrm>
            <a:off x="6463194" y="5672848"/>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a:t>
            </a:r>
          </a:p>
        </p:txBody>
      </p:sp>
      <p:sp>
        <p:nvSpPr>
          <p:cNvPr id="68" name="Rectangle 67">
            <a:extLst>
              <a:ext uri="{FF2B5EF4-FFF2-40B4-BE49-F238E27FC236}">
                <a16:creationId xmlns:a16="http://schemas.microsoft.com/office/drawing/2014/main" id="{3845B30A-B8B4-D342-A36A-E9F656634BEC}"/>
              </a:ext>
            </a:extLst>
          </p:cNvPr>
          <p:cNvSpPr/>
          <p:nvPr/>
        </p:nvSpPr>
        <p:spPr>
          <a:xfrm>
            <a:off x="3105375" y="2407908"/>
            <a:ext cx="3278495" cy="461665"/>
          </a:xfrm>
          <a:prstGeom prst="rect">
            <a:avLst/>
          </a:prstGeom>
          <a:noFill/>
        </p:spPr>
        <p:txBody>
          <a:bodyPr wrap="square">
            <a:spAutoFit/>
          </a:bodyPr>
          <a:lstStyle/>
          <a:p>
            <a:pPr algn="r"/>
            <a:r>
              <a:rPr lang="en-US" sz="2400" b="1" dirty="0">
                <a:solidFill>
                  <a:schemeClr val="accent2">
                    <a:lumMod val="50000"/>
                  </a:schemeClr>
                </a:solidFill>
                <a:latin typeface="Helvetica Neue Light" panose="02000403000000020004" pitchFamily="2" charset="0"/>
                <a:ea typeface="Helvetica Neue Light" panose="02000403000000020004" pitchFamily="2" charset="0"/>
                <a:cs typeface="Helvetica Neue" panose="02000503000000020004" pitchFamily="2" charset="0"/>
              </a:rPr>
              <a:t>Stress Response</a:t>
            </a:r>
          </a:p>
        </p:txBody>
      </p:sp>
      <p:sp>
        <p:nvSpPr>
          <p:cNvPr id="69" name="Rectangle 68">
            <a:extLst>
              <a:ext uri="{FF2B5EF4-FFF2-40B4-BE49-F238E27FC236}">
                <a16:creationId xmlns:a16="http://schemas.microsoft.com/office/drawing/2014/main" id="{FEAEDB51-E369-7845-B4A9-BE9B94B4EF73}"/>
              </a:ext>
            </a:extLst>
          </p:cNvPr>
          <p:cNvSpPr/>
          <p:nvPr/>
        </p:nvSpPr>
        <p:spPr>
          <a:xfrm>
            <a:off x="3105375" y="3198167"/>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Development</a:t>
            </a:r>
          </a:p>
        </p:txBody>
      </p:sp>
      <p:sp>
        <p:nvSpPr>
          <p:cNvPr id="70" name="Rectangle 69">
            <a:extLst>
              <a:ext uri="{FF2B5EF4-FFF2-40B4-BE49-F238E27FC236}">
                <a16:creationId xmlns:a16="http://schemas.microsoft.com/office/drawing/2014/main" id="{08B0DC57-F004-B04A-9FAF-2466330ADA5A}"/>
              </a:ext>
            </a:extLst>
          </p:cNvPr>
          <p:cNvSpPr/>
          <p:nvPr/>
        </p:nvSpPr>
        <p:spPr>
          <a:xfrm>
            <a:off x="3105375" y="482574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Cellular Activity</a:t>
            </a:r>
          </a:p>
        </p:txBody>
      </p:sp>
      <p:sp>
        <p:nvSpPr>
          <p:cNvPr id="51" name="Rectangle 50">
            <a:extLst>
              <a:ext uri="{FF2B5EF4-FFF2-40B4-BE49-F238E27FC236}">
                <a16:creationId xmlns:a16="http://schemas.microsoft.com/office/drawing/2014/main" id="{6276B061-3806-F547-91D5-ABA0C4CBB1F2}"/>
              </a:ext>
            </a:extLst>
          </p:cNvPr>
          <p:cNvSpPr/>
          <p:nvPr/>
        </p:nvSpPr>
        <p:spPr>
          <a:xfrm>
            <a:off x="80210" y="1353232"/>
            <a:ext cx="4054177" cy="2459904"/>
          </a:xfrm>
          <a:prstGeom prst="rect">
            <a:avLst/>
          </a:prstGeom>
          <a:noFill/>
        </p:spPr>
        <p:txBody>
          <a:bodyPr wrap="square">
            <a:spAutoFit/>
          </a:bodyPr>
          <a:lstStyle/>
          <a:p>
            <a:pPr algn="ctr"/>
            <a:r>
              <a:rPr lang="en-US" sz="32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Multidrug Resistance Protein</a:t>
            </a:r>
          </a:p>
          <a:p>
            <a:pPr algn="ctr">
              <a:lnSpc>
                <a:spcPct val="150000"/>
              </a:lnSpc>
            </a:pPr>
            <a:r>
              <a:rPr lang="en-US" sz="32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Ubiquitination</a:t>
            </a:r>
          </a:p>
          <a:p>
            <a:pPr algn="ctr">
              <a:lnSpc>
                <a:spcPct val="150000"/>
              </a:lnSpc>
            </a:pPr>
            <a:r>
              <a:rPr lang="en-US" sz="3200" dirty="0">
                <a:solidFill>
                  <a:schemeClr val="accent2">
                    <a:lumMod val="50000"/>
                  </a:schemeClr>
                </a:solidFill>
                <a:latin typeface="Helvetica Neue" panose="02000503000000020004" pitchFamily="2" charset="0"/>
                <a:ea typeface="Helvetica Neue" panose="02000503000000020004" pitchFamily="2" charset="0"/>
                <a:cs typeface="Helvetica Neue" panose="02000503000000020004" pitchFamily="2" charset="0"/>
              </a:rPr>
              <a:t>Lipid Metabolism</a:t>
            </a:r>
          </a:p>
        </p:txBody>
      </p:sp>
    </p:spTree>
    <p:extLst>
      <p:ext uri="{BB962C8B-B14F-4D97-AF65-F5344CB8AC3E}">
        <p14:creationId xmlns:p14="http://schemas.microsoft.com/office/powerpoint/2010/main" val="2395991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0D9A5B-3380-BD42-9BD3-5D28B1A3E07E}"/>
              </a:ext>
            </a:extLst>
          </p:cNvPr>
          <p:cNvSpPr/>
          <p:nvPr/>
        </p:nvSpPr>
        <p:spPr>
          <a:xfrm>
            <a:off x="442913" y="725301"/>
            <a:ext cx="11366466" cy="947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EBCAA1-683B-914F-82CF-3FFF3063304B}"/>
              </a:ext>
            </a:extLst>
          </p:cNvPr>
          <p:cNvSpPr txBox="1">
            <a:spLocks/>
          </p:cNvSpPr>
          <p:nvPr/>
        </p:nvSpPr>
        <p:spPr>
          <a:xfrm>
            <a:off x="442913" y="152400"/>
            <a:ext cx="11722194" cy="76200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How could larvae be affected?</a:t>
            </a:r>
          </a:p>
        </p:txBody>
      </p:sp>
      <p:pic>
        <p:nvPicPr>
          <p:cNvPr id="6" name="Picture 5">
            <a:extLst>
              <a:ext uri="{FF2B5EF4-FFF2-40B4-BE49-F238E27FC236}">
                <a16:creationId xmlns:a16="http://schemas.microsoft.com/office/drawing/2014/main" id="{7910AC53-9DD3-104C-ACD5-1A55E50CBBF7}"/>
              </a:ext>
            </a:extLst>
          </p:cNvPr>
          <p:cNvPicPr>
            <a:picLocks noChangeAspect="1"/>
          </p:cNvPicPr>
          <p:nvPr/>
        </p:nvPicPr>
        <p:blipFill rotWithShape="1">
          <a:blip r:embed="rId3"/>
          <a:srcRect l="34796" b="13551"/>
          <a:stretch/>
        </p:blipFill>
        <p:spPr>
          <a:xfrm>
            <a:off x="6304546" y="533400"/>
            <a:ext cx="5465453" cy="5599299"/>
          </a:xfrm>
          <a:prstGeom prst="rect">
            <a:avLst/>
          </a:prstGeom>
        </p:spPr>
      </p:pic>
      <p:sp>
        <p:nvSpPr>
          <p:cNvPr id="43" name="Rectangle 42">
            <a:extLst>
              <a:ext uri="{FF2B5EF4-FFF2-40B4-BE49-F238E27FC236}">
                <a16:creationId xmlns:a16="http://schemas.microsoft.com/office/drawing/2014/main" id="{29DE2CAE-DBAD-B247-9797-1D7E9EC7988E}"/>
              </a:ext>
            </a:extLst>
          </p:cNvPr>
          <p:cNvSpPr/>
          <p:nvPr/>
        </p:nvSpPr>
        <p:spPr>
          <a:xfrm>
            <a:off x="11335953" y="6269888"/>
            <a:ext cx="559543" cy="400110"/>
          </a:xfrm>
          <a:prstGeom prst="rect">
            <a:avLst/>
          </a:prstGeom>
        </p:spPr>
        <p:txBody>
          <a:bodyPr wrap="square">
            <a:spAutoFit/>
          </a:bodyPr>
          <a:lstStyle/>
          <a:p>
            <a:pPr algn="ctr"/>
            <a:endParaRPr lang="en-US" sz="2000" dirty="0">
              <a:solidFill>
                <a:schemeClr val="accent2">
                  <a:lumMod val="50000"/>
                </a:schemeClr>
              </a:solidFill>
              <a:latin typeface="Helvetica Neue Light" charset="0"/>
              <a:ea typeface="Helvetica Neue Light" charset="0"/>
              <a:cs typeface="Helvetica Neue Light" charset="0"/>
            </a:endParaRPr>
          </a:p>
        </p:txBody>
      </p:sp>
      <p:grpSp>
        <p:nvGrpSpPr>
          <p:cNvPr id="48" name="Group 47">
            <a:extLst>
              <a:ext uri="{FF2B5EF4-FFF2-40B4-BE49-F238E27FC236}">
                <a16:creationId xmlns:a16="http://schemas.microsoft.com/office/drawing/2014/main" id="{AAA0D692-23B9-AC41-9F66-A8E431E0FEA2}"/>
              </a:ext>
            </a:extLst>
          </p:cNvPr>
          <p:cNvGrpSpPr/>
          <p:nvPr/>
        </p:nvGrpSpPr>
        <p:grpSpPr>
          <a:xfrm>
            <a:off x="6155086" y="6137394"/>
            <a:ext cx="5748681" cy="418431"/>
            <a:chOff x="6155086" y="6219215"/>
            <a:chExt cx="5748681" cy="418431"/>
          </a:xfrm>
        </p:grpSpPr>
        <p:cxnSp>
          <p:nvCxnSpPr>
            <p:cNvPr id="8" name="Straight Connector 7">
              <a:extLst>
                <a:ext uri="{FF2B5EF4-FFF2-40B4-BE49-F238E27FC236}">
                  <a16:creationId xmlns:a16="http://schemas.microsoft.com/office/drawing/2014/main" id="{1AA37C76-FF46-5544-9FAA-2E9468CE1D3C}"/>
                </a:ext>
              </a:extLst>
            </p:cNvPr>
            <p:cNvCxnSpPr>
              <a:cxnSpLocks/>
            </p:cNvCxnSpPr>
            <p:nvPr/>
          </p:nvCxnSpPr>
          <p:spPr>
            <a:xfrm flipH="1">
              <a:off x="6431110" y="6239529"/>
              <a:ext cx="51900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F0DE5FD-EB01-3747-A6F9-8927600EEC61}"/>
                </a:ext>
              </a:extLst>
            </p:cNvPr>
            <p:cNvGrpSpPr/>
            <p:nvPr/>
          </p:nvGrpSpPr>
          <p:grpSpPr>
            <a:xfrm>
              <a:off x="6155086" y="6219215"/>
              <a:ext cx="5748681" cy="418431"/>
              <a:chOff x="6155086" y="6219215"/>
              <a:chExt cx="5748681" cy="418431"/>
            </a:xfrm>
          </p:grpSpPr>
          <p:grpSp>
            <p:nvGrpSpPr>
              <p:cNvPr id="14" name="Group 13">
                <a:extLst>
                  <a:ext uri="{FF2B5EF4-FFF2-40B4-BE49-F238E27FC236}">
                    <a16:creationId xmlns:a16="http://schemas.microsoft.com/office/drawing/2014/main" id="{3677A142-74FF-FC4C-8E1C-2A2141470A1F}"/>
                  </a:ext>
                </a:extLst>
              </p:cNvPr>
              <p:cNvGrpSpPr/>
              <p:nvPr/>
            </p:nvGrpSpPr>
            <p:grpSpPr>
              <a:xfrm>
                <a:off x="6155086" y="6219215"/>
                <a:ext cx="559543" cy="387653"/>
                <a:chOff x="5239800" y="6577904"/>
                <a:chExt cx="559543" cy="387653"/>
              </a:xfrm>
            </p:grpSpPr>
            <p:cxnSp>
              <p:nvCxnSpPr>
                <p:cNvPr id="15" name="Straight Connector 14">
                  <a:extLst>
                    <a:ext uri="{FF2B5EF4-FFF2-40B4-BE49-F238E27FC236}">
                      <a16:creationId xmlns:a16="http://schemas.microsoft.com/office/drawing/2014/main" id="{A87B98D2-02E2-3949-848F-AC13878604A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33BDD7B-0CC8-6549-87A8-101CA645CD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0</a:t>
                  </a:r>
                </a:p>
              </p:txBody>
            </p:sp>
          </p:grpSp>
          <p:grpSp>
            <p:nvGrpSpPr>
              <p:cNvPr id="19" name="Group 18">
                <a:extLst>
                  <a:ext uri="{FF2B5EF4-FFF2-40B4-BE49-F238E27FC236}">
                    <a16:creationId xmlns:a16="http://schemas.microsoft.com/office/drawing/2014/main" id="{77B2B8CF-A4D4-CF4C-8CAB-3C6CA8C67878}"/>
                  </a:ext>
                </a:extLst>
              </p:cNvPr>
              <p:cNvGrpSpPr/>
              <p:nvPr/>
            </p:nvGrpSpPr>
            <p:grpSpPr>
              <a:xfrm>
                <a:off x="6899597" y="6219215"/>
                <a:ext cx="559543" cy="387653"/>
                <a:chOff x="5239800" y="6577904"/>
                <a:chExt cx="559543" cy="387653"/>
              </a:xfrm>
            </p:grpSpPr>
            <p:cxnSp>
              <p:nvCxnSpPr>
                <p:cNvPr id="20" name="Straight Connector 19">
                  <a:extLst>
                    <a:ext uri="{FF2B5EF4-FFF2-40B4-BE49-F238E27FC236}">
                      <a16:creationId xmlns:a16="http://schemas.microsoft.com/office/drawing/2014/main" id="{495E7645-660B-2B41-8F28-B4F1306C574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78971D8-5E1D-434C-B86E-7F5028E11DB3}"/>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2</a:t>
                  </a:r>
                </a:p>
              </p:txBody>
            </p:sp>
          </p:grpSp>
          <p:grpSp>
            <p:nvGrpSpPr>
              <p:cNvPr id="26" name="Group 25">
                <a:extLst>
                  <a:ext uri="{FF2B5EF4-FFF2-40B4-BE49-F238E27FC236}">
                    <a16:creationId xmlns:a16="http://schemas.microsoft.com/office/drawing/2014/main" id="{D20F84F4-6DFD-6440-BAD0-86FBDE0EF23E}"/>
                  </a:ext>
                </a:extLst>
              </p:cNvPr>
              <p:cNvGrpSpPr/>
              <p:nvPr/>
            </p:nvGrpSpPr>
            <p:grpSpPr>
              <a:xfrm>
                <a:off x="7644107" y="6219215"/>
                <a:ext cx="559543" cy="387653"/>
                <a:chOff x="5239800" y="6577904"/>
                <a:chExt cx="559543" cy="387653"/>
              </a:xfrm>
            </p:grpSpPr>
            <p:cxnSp>
              <p:nvCxnSpPr>
                <p:cNvPr id="27" name="Straight Connector 26">
                  <a:extLst>
                    <a:ext uri="{FF2B5EF4-FFF2-40B4-BE49-F238E27FC236}">
                      <a16:creationId xmlns:a16="http://schemas.microsoft.com/office/drawing/2014/main" id="{16992C7D-9E14-434C-AF71-57D7EA98B577}"/>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EAAC0FA-7A2A-DB44-B1E4-1AB2684C970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4</a:t>
                  </a:r>
                </a:p>
              </p:txBody>
            </p:sp>
          </p:grpSp>
          <p:grpSp>
            <p:nvGrpSpPr>
              <p:cNvPr id="29" name="Group 28">
                <a:extLst>
                  <a:ext uri="{FF2B5EF4-FFF2-40B4-BE49-F238E27FC236}">
                    <a16:creationId xmlns:a16="http://schemas.microsoft.com/office/drawing/2014/main" id="{D97AFC44-92DA-114C-BFEA-04E06BBD89E4}"/>
                  </a:ext>
                </a:extLst>
              </p:cNvPr>
              <p:cNvGrpSpPr/>
              <p:nvPr/>
            </p:nvGrpSpPr>
            <p:grpSpPr>
              <a:xfrm>
                <a:off x="8386865" y="6219215"/>
                <a:ext cx="559543" cy="387653"/>
                <a:chOff x="5239800" y="6577904"/>
                <a:chExt cx="559543" cy="387653"/>
              </a:xfrm>
            </p:grpSpPr>
            <p:cxnSp>
              <p:nvCxnSpPr>
                <p:cNvPr id="30" name="Straight Connector 29">
                  <a:extLst>
                    <a:ext uri="{FF2B5EF4-FFF2-40B4-BE49-F238E27FC236}">
                      <a16:creationId xmlns:a16="http://schemas.microsoft.com/office/drawing/2014/main" id="{BEB852E8-2BEC-A941-8943-2645DC0781C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4CD1D10-2B25-674E-9CD7-06FE9692892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6</a:t>
                  </a:r>
                </a:p>
              </p:txBody>
            </p:sp>
          </p:grpSp>
          <p:grpSp>
            <p:nvGrpSpPr>
              <p:cNvPr id="32" name="Group 31">
                <a:extLst>
                  <a:ext uri="{FF2B5EF4-FFF2-40B4-BE49-F238E27FC236}">
                    <a16:creationId xmlns:a16="http://schemas.microsoft.com/office/drawing/2014/main" id="{4376B4C2-5F4E-C34F-AC6B-6B082EC6E7A3}"/>
                  </a:ext>
                </a:extLst>
              </p:cNvPr>
              <p:cNvGrpSpPr/>
              <p:nvPr/>
            </p:nvGrpSpPr>
            <p:grpSpPr>
              <a:xfrm>
                <a:off x="9120037" y="6219215"/>
                <a:ext cx="559543" cy="387653"/>
                <a:chOff x="5239800" y="6577904"/>
                <a:chExt cx="559543" cy="387653"/>
              </a:xfrm>
            </p:grpSpPr>
            <p:cxnSp>
              <p:nvCxnSpPr>
                <p:cNvPr id="33" name="Straight Connector 32">
                  <a:extLst>
                    <a:ext uri="{FF2B5EF4-FFF2-40B4-BE49-F238E27FC236}">
                      <a16:creationId xmlns:a16="http://schemas.microsoft.com/office/drawing/2014/main" id="{D524121E-44AC-A147-9EE1-3863127A468F}"/>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CFFC40D-5548-D747-B59C-B78F964DD7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8</a:t>
                  </a:r>
                </a:p>
              </p:txBody>
            </p:sp>
          </p:grpSp>
          <p:grpSp>
            <p:nvGrpSpPr>
              <p:cNvPr id="35" name="Group 34">
                <a:extLst>
                  <a:ext uri="{FF2B5EF4-FFF2-40B4-BE49-F238E27FC236}">
                    <a16:creationId xmlns:a16="http://schemas.microsoft.com/office/drawing/2014/main" id="{E1F716BC-00DC-114A-A0BF-3178AA7A94E1}"/>
                  </a:ext>
                </a:extLst>
              </p:cNvPr>
              <p:cNvGrpSpPr/>
              <p:nvPr/>
            </p:nvGrpSpPr>
            <p:grpSpPr>
              <a:xfrm>
                <a:off x="9874133" y="6219215"/>
                <a:ext cx="559543" cy="418431"/>
                <a:chOff x="5239800" y="6577904"/>
                <a:chExt cx="559543" cy="418431"/>
              </a:xfrm>
            </p:grpSpPr>
            <p:cxnSp>
              <p:nvCxnSpPr>
                <p:cNvPr id="36" name="Straight Connector 35">
                  <a:extLst>
                    <a:ext uri="{FF2B5EF4-FFF2-40B4-BE49-F238E27FC236}">
                      <a16:creationId xmlns:a16="http://schemas.microsoft.com/office/drawing/2014/main" id="{AEFA89CA-F713-B048-8ABB-D1BE3AB844A0}"/>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4E02873-172E-8B46-85F2-4A7E47A73B25}"/>
                    </a:ext>
                  </a:extLst>
                </p:cNvPr>
                <p:cNvSpPr/>
                <p:nvPr/>
              </p:nvSpPr>
              <p:spPr>
                <a:xfrm>
                  <a:off x="5239800" y="6627003"/>
                  <a:ext cx="559543" cy="369332"/>
                </a:xfrm>
                <a:prstGeom prst="rect">
                  <a:avLst/>
                </a:prstGeom>
              </p:spPr>
              <p:txBody>
                <a:bodyPr wrap="square">
                  <a:spAutoFit/>
                </a:bodyPr>
                <a:lstStyle/>
                <a:p>
                  <a:pPr algn="ctr"/>
                  <a:r>
                    <a:rPr lang="en-US" dirty="0">
                      <a:solidFill>
                        <a:schemeClr val="accent2">
                          <a:lumMod val="50000"/>
                        </a:schemeClr>
                      </a:solidFill>
                      <a:latin typeface="Helvetica Neue Light" charset="0"/>
                      <a:ea typeface="Helvetica Neue Light" charset="0"/>
                      <a:cs typeface="Helvetica Neue Light" charset="0"/>
                    </a:rPr>
                    <a:t>10</a:t>
                  </a:r>
                </a:p>
              </p:txBody>
            </p:sp>
          </p:grpSp>
          <p:grpSp>
            <p:nvGrpSpPr>
              <p:cNvPr id="38" name="Group 37">
                <a:extLst>
                  <a:ext uri="{FF2B5EF4-FFF2-40B4-BE49-F238E27FC236}">
                    <a16:creationId xmlns:a16="http://schemas.microsoft.com/office/drawing/2014/main" id="{6748DE9B-D630-3945-945F-4F3231316424}"/>
                  </a:ext>
                </a:extLst>
              </p:cNvPr>
              <p:cNvGrpSpPr/>
              <p:nvPr/>
            </p:nvGrpSpPr>
            <p:grpSpPr>
              <a:xfrm>
                <a:off x="10606428" y="6219215"/>
                <a:ext cx="559543" cy="387653"/>
                <a:chOff x="5239800" y="6577904"/>
                <a:chExt cx="559543" cy="387653"/>
              </a:xfrm>
            </p:grpSpPr>
            <p:cxnSp>
              <p:nvCxnSpPr>
                <p:cNvPr id="39" name="Straight Connector 38">
                  <a:extLst>
                    <a:ext uri="{FF2B5EF4-FFF2-40B4-BE49-F238E27FC236}">
                      <a16:creationId xmlns:a16="http://schemas.microsoft.com/office/drawing/2014/main" id="{7580FEC6-FF75-7C4F-9D91-F151DF57EC5B}"/>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44AED3E-5E5D-6D4C-9F19-593268BDCE62}"/>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12</a:t>
                  </a:r>
                </a:p>
              </p:txBody>
            </p:sp>
          </p:grpSp>
          <p:grpSp>
            <p:nvGrpSpPr>
              <p:cNvPr id="44" name="Group 43">
                <a:extLst>
                  <a:ext uri="{FF2B5EF4-FFF2-40B4-BE49-F238E27FC236}">
                    <a16:creationId xmlns:a16="http://schemas.microsoft.com/office/drawing/2014/main" id="{45F16859-40ED-8B4E-A2E7-978428049CAC}"/>
                  </a:ext>
                </a:extLst>
              </p:cNvPr>
              <p:cNvGrpSpPr/>
              <p:nvPr/>
            </p:nvGrpSpPr>
            <p:grpSpPr>
              <a:xfrm>
                <a:off x="11344224" y="6219215"/>
                <a:ext cx="559543" cy="356876"/>
                <a:chOff x="5239800" y="6577904"/>
                <a:chExt cx="559543" cy="356876"/>
              </a:xfrm>
            </p:grpSpPr>
            <p:cxnSp>
              <p:nvCxnSpPr>
                <p:cNvPr id="45" name="Straight Connector 44">
                  <a:extLst>
                    <a:ext uri="{FF2B5EF4-FFF2-40B4-BE49-F238E27FC236}">
                      <a16:creationId xmlns:a16="http://schemas.microsoft.com/office/drawing/2014/main" id="{EC3BAC33-5228-9840-AA5D-78FD39C1063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8270D61-3BDF-8C47-AB35-E8938FDF8F4D}"/>
                    </a:ext>
                  </a:extLst>
                </p:cNvPr>
                <p:cNvSpPr/>
                <p:nvPr/>
              </p:nvSpPr>
              <p:spPr>
                <a:xfrm>
                  <a:off x="5239800" y="6627003"/>
                  <a:ext cx="559543" cy="307777"/>
                </a:xfrm>
                <a:prstGeom prst="rect">
                  <a:avLst/>
                </a:prstGeom>
              </p:spPr>
              <p:txBody>
                <a:bodyPr wrap="square">
                  <a:spAutoFit/>
                </a:bodyPr>
                <a:lstStyle/>
                <a:p>
                  <a:pPr algn="ctr"/>
                  <a:r>
                    <a:rPr lang="en-US" sz="1400" dirty="0">
                      <a:solidFill>
                        <a:schemeClr val="accent2">
                          <a:lumMod val="50000"/>
                        </a:schemeClr>
                      </a:solidFill>
                      <a:latin typeface="Helvetica Neue Light" charset="0"/>
                      <a:ea typeface="Helvetica Neue Light" charset="0"/>
                      <a:cs typeface="Helvetica Neue Light" charset="0"/>
                    </a:rPr>
                    <a:t>14</a:t>
                  </a:r>
                </a:p>
              </p:txBody>
            </p:sp>
          </p:grpSp>
        </p:grpSp>
      </p:grpSp>
      <p:sp>
        <p:nvSpPr>
          <p:cNvPr id="52" name="Rectangle 51">
            <a:extLst>
              <a:ext uri="{FF2B5EF4-FFF2-40B4-BE49-F238E27FC236}">
                <a16:creationId xmlns:a16="http://schemas.microsoft.com/office/drawing/2014/main" id="{9A9CCCE3-2ACF-0C4E-B123-8D04868D28DB}"/>
              </a:ext>
            </a:extLst>
          </p:cNvPr>
          <p:cNvSpPr/>
          <p:nvPr/>
        </p:nvSpPr>
        <p:spPr>
          <a:xfrm>
            <a:off x="6431110" y="6384581"/>
            <a:ext cx="5190016" cy="400110"/>
          </a:xfrm>
          <a:prstGeom prst="rect">
            <a:avLst/>
          </a:prstGeom>
          <a:noFill/>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Percent of Genes with DML</a:t>
            </a:r>
          </a:p>
        </p:txBody>
      </p:sp>
      <p:sp>
        <p:nvSpPr>
          <p:cNvPr id="53" name="Rectangle 52">
            <a:extLst>
              <a:ext uri="{FF2B5EF4-FFF2-40B4-BE49-F238E27FC236}">
                <a16:creationId xmlns:a16="http://schemas.microsoft.com/office/drawing/2014/main" id="{931040C3-F9B9-F44B-9B4B-16EE41469497}"/>
              </a:ext>
            </a:extLst>
          </p:cNvPr>
          <p:cNvSpPr/>
          <p:nvPr/>
        </p:nvSpPr>
        <p:spPr>
          <a:xfrm>
            <a:off x="3105375" y="1437336"/>
            <a:ext cx="3278495" cy="461665"/>
          </a:xfrm>
          <a:prstGeom prst="rect">
            <a:avLst/>
          </a:prstGeom>
          <a:noFill/>
        </p:spPr>
        <p:txBody>
          <a:bodyPr wrap="square">
            <a:spAutoFit/>
          </a:bodyPr>
          <a:lstStyle/>
          <a:p>
            <a:pPr algn="r"/>
            <a:r>
              <a:rPr lang="en-US" sz="2400" b="1" dirty="0">
                <a:solidFill>
                  <a:schemeClr val="accent2">
                    <a:lumMod val="50000"/>
                  </a:schemeClr>
                </a:solidFill>
                <a:latin typeface="Helvetica Neue Light" charset="0"/>
                <a:ea typeface="Helvetica Neue Light" charset="0"/>
                <a:cs typeface="Helvetica Neue Light" charset="0"/>
              </a:rPr>
              <a:t>Metabolism</a:t>
            </a:r>
          </a:p>
        </p:txBody>
      </p:sp>
      <p:sp>
        <p:nvSpPr>
          <p:cNvPr id="54" name="Rectangle 53">
            <a:extLst>
              <a:ext uri="{FF2B5EF4-FFF2-40B4-BE49-F238E27FC236}">
                <a16:creationId xmlns:a16="http://schemas.microsoft.com/office/drawing/2014/main" id="{FC84EFEB-CC4C-5846-B888-D0E71301E6F3}"/>
              </a:ext>
            </a:extLst>
          </p:cNvPr>
          <p:cNvSpPr/>
          <p:nvPr/>
        </p:nvSpPr>
        <p:spPr>
          <a:xfrm>
            <a:off x="6463194" y="867233"/>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Other</a:t>
            </a:r>
          </a:p>
        </p:txBody>
      </p:sp>
      <p:sp>
        <p:nvSpPr>
          <p:cNvPr id="55" name="Rectangle 54">
            <a:extLst>
              <a:ext uri="{FF2B5EF4-FFF2-40B4-BE49-F238E27FC236}">
                <a16:creationId xmlns:a16="http://schemas.microsoft.com/office/drawing/2014/main" id="{DBD5A89B-352A-1244-9AC8-1EB939E5F757}"/>
              </a:ext>
            </a:extLst>
          </p:cNvPr>
          <p:cNvSpPr/>
          <p:nvPr/>
        </p:nvSpPr>
        <p:spPr>
          <a:xfrm>
            <a:off x="6463194" y="1267701"/>
            <a:ext cx="3278495" cy="369332"/>
          </a:xfrm>
          <a:prstGeom prst="rect">
            <a:avLst/>
          </a:prstGeom>
          <a:noFill/>
        </p:spPr>
        <p:txBody>
          <a:bodyPr wrap="square">
            <a:spAutoFit/>
          </a:bodyPr>
          <a:lstStyle/>
          <a:p>
            <a:r>
              <a:rPr lang="en-US" b="1" dirty="0">
                <a:solidFill>
                  <a:schemeClr val="bg1"/>
                </a:solidFill>
                <a:latin typeface="Helvetica Neue Light" charset="0"/>
                <a:ea typeface="Helvetica Neue Light" charset="0"/>
                <a:cs typeface="Helvetica Neue Light" charset="0"/>
              </a:rPr>
              <a:t>Protein</a:t>
            </a:r>
          </a:p>
        </p:txBody>
      </p:sp>
      <p:sp>
        <p:nvSpPr>
          <p:cNvPr id="56" name="Rectangle 55">
            <a:extLst>
              <a:ext uri="{FF2B5EF4-FFF2-40B4-BE49-F238E27FC236}">
                <a16:creationId xmlns:a16="http://schemas.microsoft.com/office/drawing/2014/main" id="{0748C59E-CE8E-B140-9301-61278446DC37}"/>
              </a:ext>
            </a:extLst>
          </p:cNvPr>
          <p:cNvSpPr/>
          <p:nvPr/>
        </p:nvSpPr>
        <p:spPr>
          <a:xfrm>
            <a:off x="6463194" y="1668169"/>
            <a:ext cx="3278495" cy="369332"/>
          </a:xfrm>
          <a:prstGeom prst="rect">
            <a:avLst/>
          </a:prstGeom>
          <a:noFill/>
        </p:spPr>
        <p:txBody>
          <a:bodyPr wrap="square">
            <a:spAutoFit/>
          </a:bodyPr>
          <a:lstStyle/>
          <a:p>
            <a:r>
              <a:rPr lang="en-US" b="1" dirty="0">
                <a:solidFill>
                  <a:schemeClr val="bg1"/>
                </a:solidFill>
                <a:latin typeface="Helvetica Neue Light" charset="0"/>
                <a:ea typeface="Helvetica Neue Light" charset="0"/>
                <a:cs typeface="Helvetica Neue Light" charset="0"/>
              </a:rPr>
              <a:t>RNA</a:t>
            </a:r>
          </a:p>
        </p:txBody>
      </p:sp>
      <p:sp>
        <p:nvSpPr>
          <p:cNvPr id="57" name="Rectangle 56">
            <a:extLst>
              <a:ext uri="{FF2B5EF4-FFF2-40B4-BE49-F238E27FC236}">
                <a16:creationId xmlns:a16="http://schemas.microsoft.com/office/drawing/2014/main" id="{278F0252-FBE4-1E4D-A6DF-E18B20053A48}"/>
              </a:ext>
            </a:extLst>
          </p:cNvPr>
          <p:cNvSpPr/>
          <p:nvPr/>
        </p:nvSpPr>
        <p:spPr>
          <a:xfrm>
            <a:off x="6463194" y="2068637"/>
            <a:ext cx="3278495" cy="369332"/>
          </a:xfrm>
          <a:prstGeom prst="rect">
            <a:avLst/>
          </a:prstGeom>
          <a:noFill/>
        </p:spPr>
        <p:txBody>
          <a:bodyPr wrap="square">
            <a:spAutoFit/>
          </a:bodyPr>
          <a:lstStyle/>
          <a:p>
            <a:r>
              <a:rPr lang="en-US" b="1" dirty="0">
                <a:solidFill>
                  <a:schemeClr val="bg1"/>
                </a:solidFill>
                <a:latin typeface="Helvetica Neue Light" charset="0"/>
                <a:ea typeface="Helvetica Neue Light" charset="0"/>
                <a:cs typeface="Helvetica Neue Light" charset="0"/>
              </a:rPr>
              <a:t>DNA</a:t>
            </a:r>
          </a:p>
        </p:txBody>
      </p:sp>
      <p:sp>
        <p:nvSpPr>
          <p:cNvPr id="58" name="Rectangle 57">
            <a:extLst>
              <a:ext uri="{FF2B5EF4-FFF2-40B4-BE49-F238E27FC236}">
                <a16:creationId xmlns:a16="http://schemas.microsoft.com/office/drawing/2014/main" id="{BB981DE0-2938-4E4C-92E3-E4E391F9E199}"/>
              </a:ext>
            </a:extLst>
          </p:cNvPr>
          <p:cNvSpPr/>
          <p:nvPr/>
        </p:nvSpPr>
        <p:spPr>
          <a:xfrm>
            <a:off x="6463194" y="2469105"/>
            <a:ext cx="3278495" cy="369332"/>
          </a:xfrm>
          <a:prstGeom prst="rect">
            <a:avLst/>
          </a:prstGeom>
          <a:noFill/>
        </p:spPr>
        <p:txBody>
          <a:bodyPr wrap="square">
            <a:spAutoFit/>
          </a:bodyPr>
          <a:lstStyle/>
          <a:p>
            <a:r>
              <a:rPr lang="en-US" b="1" dirty="0">
                <a:solidFill>
                  <a:schemeClr val="tx2"/>
                </a:solidFill>
                <a:latin typeface="Helvetica Neue Light" panose="02000403000000020004" pitchFamily="2" charset="0"/>
                <a:ea typeface="Helvetica Neue Light" panose="02000403000000020004" pitchFamily="2" charset="0"/>
                <a:cs typeface="Helvetica Neue" panose="02000503000000020004" pitchFamily="2" charset="0"/>
              </a:rPr>
              <a:t>Stress Response</a:t>
            </a:r>
          </a:p>
        </p:txBody>
      </p:sp>
      <p:sp>
        <p:nvSpPr>
          <p:cNvPr id="59" name="Rectangle 58">
            <a:extLst>
              <a:ext uri="{FF2B5EF4-FFF2-40B4-BE49-F238E27FC236}">
                <a16:creationId xmlns:a16="http://schemas.microsoft.com/office/drawing/2014/main" id="{9E856F6F-3B7D-1B4E-8026-55693E39C5A8}"/>
              </a:ext>
            </a:extLst>
          </p:cNvPr>
          <p:cNvSpPr/>
          <p:nvPr/>
        </p:nvSpPr>
        <p:spPr>
          <a:xfrm>
            <a:off x="6463194" y="2869573"/>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Organization and Biogenesis</a:t>
            </a:r>
          </a:p>
        </p:txBody>
      </p:sp>
      <p:sp>
        <p:nvSpPr>
          <p:cNvPr id="60" name="Rectangle 59">
            <a:extLst>
              <a:ext uri="{FF2B5EF4-FFF2-40B4-BE49-F238E27FC236}">
                <a16:creationId xmlns:a16="http://schemas.microsoft.com/office/drawing/2014/main" id="{B4748299-470E-3B4A-A73C-02AF64A6BF00}"/>
              </a:ext>
            </a:extLst>
          </p:cNvPr>
          <p:cNvSpPr/>
          <p:nvPr/>
        </p:nvSpPr>
        <p:spPr>
          <a:xfrm>
            <a:off x="6463194" y="3270041"/>
            <a:ext cx="4764889" cy="369332"/>
          </a:xfrm>
          <a:prstGeom prst="rect">
            <a:avLst/>
          </a:prstGeom>
          <a:noFill/>
        </p:spPr>
        <p:txBody>
          <a:bodyPr wrap="square">
            <a:spAutoFit/>
          </a:bodyPr>
          <a:lstStyle/>
          <a:p>
            <a:r>
              <a:rPr lang="en-US" b="1" dirty="0">
                <a:solidFill>
                  <a:schemeClr val="tx2"/>
                </a:solidFill>
                <a:latin typeface="Helvetica Neue Light" charset="0"/>
                <a:ea typeface="Helvetica Neue Light" charset="0"/>
                <a:cs typeface="Helvetica Neue Light" charset="0"/>
              </a:rPr>
              <a:t>Other</a:t>
            </a:r>
          </a:p>
        </p:txBody>
      </p:sp>
      <p:sp>
        <p:nvSpPr>
          <p:cNvPr id="61" name="Rectangle 60">
            <a:extLst>
              <a:ext uri="{FF2B5EF4-FFF2-40B4-BE49-F238E27FC236}">
                <a16:creationId xmlns:a16="http://schemas.microsoft.com/office/drawing/2014/main" id="{4DD2DA41-A1E8-7441-8CE5-03D055455A37}"/>
              </a:ext>
            </a:extLst>
          </p:cNvPr>
          <p:cNvSpPr/>
          <p:nvPr/>
        </p:nvSpPr>
        <p:spPr>
          <a:xfrm>
            <a:off x="6463194" y="3670509"/>
            <a:ext cx="4764889" cy="369332"/>
          </a:xfrm>
          <a:prstGeom prst="rect">
            <a:avLst/>
          </a:prstGeom>
          <a:noFill/>
        </p:spPr>
        <p:txBody>
          <a:bodyPr wrap="square">
            <a:spAutoFit/>
          </a:bodyPr>
          <a:lstStyle/>
          <a:p>
            <a:r>
              <a:rPr lang="en-US" b="1" dirty="0">
                <a:solidFill>
                  <a:schemeClr val="tx2"/>
                </a:solidFill>
                <a:latin typeface="Helvetica Neue Light" charset="0"/>
                <a:ea typeface="Helvetica Neue Light" charset="0"/>
                <a:cs typeface="Helvetica Neue Light" charset="0"/>
              </a:rPr>
              <a:t>Cell Cycle</a:t>
            </a:r>
          </a:p>
        </p:txBody>
      </p:sp>
      <p:sp>
        <p:nvSpPr>
          <p:cNvPr id="62" name="Rectangle 61">
            <a:extLst>
              <a:ext uri="{FF2B5EF4-FFF2-40B4-BE49-F238E27FC236}">
                <a16:creationId xmlns:a16="http://schemas.microsoft.com/office/drawing/2014/main" id="{F251560F-7769-C746-9D2A-24D739D9F7F3}"/>
              </a:ext>
            </a:extLst>
          </p:cNvPr>
          <p:cNvSpPr/>
          <p:nvPr/>
        </p:nvSpPr>
        <p:spPr>
          <a:xfrm>
            <a:off x="6463194" y="4070977"/>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Transport</a:t>
            </a:r>
          </a:p>
        </p:txBody>
      </p:sp>
      <p:sp>
        <p:nvSpPr>
          <p:cNvPr id="63" name="Rectangle 62">
            <a:extLst>
              <a:ext uri="{FF2B5EF4-FFF2-40B4-BE49-F238E27FC236}">
                <a16:creationId xmlns:a16="http://schemas.microsoft.com/office/drawing/2014/main" id="{7E9E9271-2E71-5041-A27D-25BCEC57BAE2}"/>
              </a:ext>
            </a:extLst>
          </p:cNvPr>
          <p:cNvSpPr/>
          <p:nvPr/>
        </p:nvSpPr>
        <p:spPr>
          <a:xfrm>
            <a:off x="6463194" y="4471445"/>
            <a:ext cx="4764889" cy="369332"/>
          </a:xfrm>
          <a:prstGeom prst="rect">
            <a:avLst/>
          </a:prstGeom>
          <a:noFill/>
        </p:spPr>
        <p:txBody>
          <a:bodyPr wrap="square">
            <a:spAutoFit/>
          </a:bodyPr>
          <a:lstStyle/>
          <a:p>
            <a:r>
              <a:rPr lang="en-US" b="1" dirty="0">
                <a:solidFill>
                  <a:schemeClr val="bg1"/>
                </a:solidFill>
                <a:latin typeface="Helvetica Neue Light" charset="0"/>
                <a:ea typeface="Helvetica Neue Light" charset="0"/>
                <a:cs typeface="Helvetica Neue Light" charset="0"/>
              </a:rPr>
              <a:t>Signal Transduction</a:t>
            </a:r>
          </a:p>
        </p:txBody>
      </p:sp>
      <p:sp>
        <p:nvSpPr>
          <p:cNvPr id="64" name="Rectangle 63">
            <a:extLst>
              <a:ext uri="{FF2B5EF4-FFF2-40B4-BE49-F238E27FC236}">
                <a16:creationId xmlns:a16="http://schemas.microsoft.com/office/drawing/2014/main" id="{BAB3C1B2-13D4-CF4B-8EC3-E05023EF2CD0}"/>
              </a:ext>
            </a:extLst>
          </p:cNvPr>
          <p:cNvSpPr/>
          <p:nvPr/>
        </p:nvSpPr>
        <p:spPr>
          <a:xfrm>
            <a:off x="6463194" y="4871913"/>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Death</a:t>
            </a:r>
          </a:p>
        </p:txBody>
      </p:sp>
      <p:sp>
        <p:nvSpPr>
          <p:cNvPr id="65" name="Rectangle 64">
            <a:extLst>
              <a:ext uri="{FF2B5EF4-FFF2-40B4-BE49-F238E27FC236}">
                <a16:creationId xmlns:a16="http://schemas.microsoft.com/office/drawing/2014/main" id="{87A9FADA-C48F-FA44-9409-790A688EA483}"/>
              </a:ext>
            </a:extLst>
          </p:cNvPr>
          <p:cNvSpPr/>
          <p:nvPr/>
        </p:nvSpPr>
        <p:spPr>
          <a:xfrm>
            <a:off x="6463194" y="5272381"/>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Adhesion</a:t>
            </a:r>
          </a:p>
        </p:txBody>
      </p:sp>
      <p:sp>
        <p:nvSpPr>
          <p:cNvPr id="66" name="Rectangle 65">
            <a:extLst>
              <a:ext uri="{FF2B5EF4-FFF2-40B4-BE49-F238E27FC236}">
                <a16:creationId xmlns:a16="http://schemas.microsoft.com/office/drawing/2014/main" id="{66B4FCB3-6DE0-8448-8E8B-8FBF9524B79B}"/>
              </a:ext>
            </a:extLst>
          </p:cNvPr>
          <p:cNvSpPr/>
          <p:nvPr/>
        </p:nvSpPr>
        <p:spPr>
          <a:xfrm>
            <a:off x="6463194" y="5672848"/>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a:t>
            </a:r>
          </a:p>
        </p:txBody>
      </p:sp>
      <p:sp>
        <p:nvSpPr>
          <p:cNvPr id="68" name="Rectangle 67">
            <a:extLst>
              <a:ext uri="{FF2B5EF4-FFF2-40B4-BE49-F238E27FC236}">
                <a16:creationId xmlns:a16="http://schemas.microsoft.com/office/drawing/2014/main" id="{3845B30A-B8B4-D342-A36A-E9F656634BEC}"/>
              </a:ext>
            </a:extLst>
          </p:cNvPr>
          <p:cNvSpPr/>
          <p:nvPr/>
        </p:nvSpPr>
        <p:spPr>
          <a:xfrm>
            <a:off x="3105375" y="2407908"/>
            <a:ext cx="3278495" cy="461665"/>
          </a:xfrm>
          <a:prstGeom prst="rect">
            <a:avLst/>
          </a:prstGeom>
          <a:noFill/>
        </p:spPr>
        <p:txBody>
          <a:bodyPr wrap="square">
            <a:spAutoFit/>
          </a:bodyPr>
          <a:lstStyle/>
          <a:p>
            <a:pPr algn="r"/>
            <a:r>
              <a:rPr lang="en-US" sz="2400" b="1" dirty="0">
                <a:solidFill>
                  <a:schemeClr val="accent2">
                    <a:lumMod val="50000"/>
                  </a:schemeClr>
                </a:solidFill>
                <a:latin typeface="Helvetica Neue Light" panose="02000403000000020004" pitchFamily="2" charset="0"/>
                <a:ea typeface="Helvetica Neue Light" panose="02000403000000020004" pitchFamily="2" charset="0"/>
                <a:cs typeface="Helvetica Neue" panose="02000503000000020004" pitchFamily="2" charset="0"/>
              </a:rPr>
              <a:t>Stress Response</a:t>
            </a:r>
          </a:p>
        </p:txBody>
      </p:sp>
      <p:sp>
        <p:nvSpPr>
          <p:cNvPr id="69" name="Rectangle 68">
            <a:extLst>
              <a:ext uri="{FF2B5EF4-FFF2-40B4-BE49-F238E27FC236}">
                <a16:creationId xmlns:a16="http://schemas.microsoft.com/office/drawing/2014/main" id="{FEAEDB51-E369-7845-B4A9-BE9B94B4EF73}"/>
              </a:ext>
            </a:extLst>
          </p:cNvPr>
          <p:cNvSpPr/>
          <p:nvPr/>
        </p:nvSpPr>
        <p:spPr>
          <a:xfrm>
            <a:off x="3105375" y="3198167"/>
            <a:ext cx="3278495" cy="461665"/>
          </a:xfrm>
          <a:prstGeom prst="rect">
            <a:avLst/>
          </a:prstGeom>
          <a:noFill/>
        </p:spPr>
        <p:txBody>
          <a:bodyPr wrap="square">
            <a:spAutoFit/>
          </a:bodyPr>
          <a:lstStyle/>
          <a:p>
            <a:pPr algn="r"/>
            <a:r>
              <a:rPr lang="en-US" sz="2400" b="1" dirty="0">
                <a:solidFill>
                  <a:schemeClr val="accent2">
                    <a:lumMod val="50000"/>
                  </a:schemeClr>
                </a:solidFill>
                <a:latin typeface="Helvetica Neue Light" charset="0"/>
                <a:ea typeface="Helvetica Neue Light" charset="0"/>
                <a:cs typeface="Helvetica Neue Light" charset="0"/>
              </a:rPr>
              <a:t>Development</a:t>
            </a:r>
          </a:p>
        </p:txBody>
      </p:sp>
      <p:sp>
        <p:nvSpPr>
          <p:cNvPr id="70" name="Rectangle 69">
            <a:extLst>
              <a:ext uri="{FF2B5EF4-FFF2-40B4-BE49-F238E27FC236}">
                <a16:creationId xmlns:a16="http://schemas.microsoft.com/office/drawing/2014/main" id="{08B0DC57-F004-B04A-9FAF-2466330ADA5A}"/>
              </a:ext>
            </a:extLst>
          </p:cNvPr>
          <p:cNvSpPr/>
          <p:nvPr/>
        </p:nvSpPr>
        <p:spPr>
          <a:xfrm>
            <a:off x="3105375" y="4825746"/>
            <a:ext cx="3278495" cy="461665"/>
          </a:xfrm>
          <a:prstGeom prst="rect">
            <a:avLst/>
          </a:prstGeom>
          <a:noFill/>
        </p:spPr>
        <p:txBody>
          <a:bodyPr wrap="square">
            <a:spAutoFit/>
          </a:bodyPr>
          <a:lstStyle/>
          <a:p>
            <a:pPr algn="r"/>
            <a:r>
              <a:rPr lang="en-US" sz="2400" b="1" dirty="0">
                <a:solidFill>
                  <a:schemeClr val="accent2">
                    <a:lumMod val="50000"/>
                  </a:schemeClr>
                </a:solidFill>
                <a:latin typeface="Helvetica Neue Light" charset="0"/>
                <a:ea typeface="Helvetica Neue Light" charset="0"/>
                <a:cs typeface="Helvetica Neue Light" charset="0"/>
              </a:rPr>
              <a:t>Cellular Activity</a:t>
            </a:r>
          </a:p>
        </p:txBody>
      </p:sp>
      <p:sp>
        <p:nvSpPr>
          <p:cNvPr id="51" name="Rectangle 50">
            <a:extLst>
              <a:ext uri="{FF2B5EF4-FFF2-40B4-BE49-F238E27FC236}">
                <a16:creationId xmlns:a16="http://schemas.microsoft.com/office/drawing/2014/main" id="{6276B061-3806-F547-91D5-ABA0C4CBB1F2}"/>
              </a:ext>
            </a:extLst>
          </p:cNvPr>
          <p:cNvSpPr/>
          <p:nvPr/>
        </p:nvSpPr>
        <p:spPr>
          <a:xfrm>
            <a:off x="80210" y="1353232"/>
            <a:ext cx="4054177" cy="3198568"/>
          </a:xfrm>
          <a:prstGeom prst="rect">
            <a:avLst/>
          </a:prstGeom>
          <a:noFill/>
        </p:spPr>
        <p:txBody>
          <a:bodyPr wrap="square">
            <a:spAutoFit/>
          </a:bodyPr>
          <a:lstStyle/>
          <a:p>
            <a:pPr algn="ctr"/>
            <a:r>
              <a:rPr lang="en-US" sz="32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Multidrug Resistance Protein</a:t>
            </a:r>
          </a:p>
          <a:p>
            <a:pPr algn="ctr">
              <a:lnSpc>
                <a:spcPct val="150000"/>
              </a:lnSpc>
            </a:pPr>
            <a:r>
              <a:rPr lang="en-US" sz="32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Ubiquitination</a:t>
            </a:r>
          </a:p>
          <a:p>
            <a:pPr algn="ctr">
              <a:lnSpc>
                <a:spcPct val="150000"/>
              </a:lnSpc>
            </a:pPr>
            <a:r>
              <a:rPr lang="en-US" sz="32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Lipid Metabolism</a:t>
            </a:r>
          </a:p>
          <a:p>
            <a:pPr algn="ctr">
              <a:lnSpc>
                <a:spcPct val="150000"/>
              </a:lnSpc>
            </a:pPr>
            <a:r>
              <a:rPr lang="en-US" sz="3200" dirty="0" err="1">
                <a:solidFill>
                  <a:schemeClr val="accent2">
                    <a:lumMod val="50000"/>
                  </a:schemeClr>
                </a:solidFill>
                <a:latin typeface="Helvetica Neue" panose="02000503000000020004" pitchFamily="2" charset="0"/>
                <a:ea typeface="Helvetica Neue" panose="02000503000000020004" pitchFamily="2" charset="0"/>
                <a:cs typeface="Helvetica Neue" panose="02000503000000020004" pitchFamily="2" charset="0"/>
              </a:rPr>
              <a:t>DMTase</a:t>
            </a:r>
            <a:endParaRPr lang="en-US" sz="3200" dirty="0">
              <a:solidFill>
                <a:schemeClr val="accent2">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623343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75903" y="419066"/>
            <a:ext cx="3816096" cy="769441"/>
          </a:xfrm>
          <a:prstGeom prst="rect">
            <a:avLst/>
          </a:prstGeom>
          <a:noFill/>
        </p:spPr>
        <p:txBody>
          <a:bodyPr wrap="square" rtlCol="0">
            <a:spAutoFit/>
          </a:bodyPr>
          <a:lstStyle/>
          <a:p>
            <a:pPr algn="ctr"/>
            <a:r>
              <a:rPr lang="en-US" sz="4400" b="1" dirty="0">
                <a:solidFill>
                  <a:schemeClr val="tx2"/>
                </a:solidFill>
                <a:latin typeface="Helvetica Neue Light" panose="02000403000000020004" pitchFamily="2" charset="0"/>
                <a:ea typeface="Helvetica Neue Light" panose="02000403000000020004" pitchFamily="2" charset="0"/>
                <a:cs typeface="Avenir Light" charset="0"/>
              </a:rPr>
              <a:t>Epigenome</a:t>
            </a:r>
          </a:p>
        </p:txBody>
      </p:sp>
      <p:sp>
        <p:nvSpPr>
          <p:cNvPr id="11" name="Rectangle 10"/>
          <p:cNvSpPr/>
          <p:nvPr/>
        </p:nvSpPr>
        <p:spPr>
          <a:xfrm>
            <a:off x="8303943" y="1103842"/>
            <a:ext cx="3960017" cy="887422"/>
          </a:xfrm>
          <a:prstGeom prst="rect">
            <a:avLst/>
          </a:prstGeom>
        </p:spPr>
        <p:txBody>
          <a:bodyPr wrap="square">
            <a:spAutoFit/>
          </a:bodyPr>
          <a:lstStyle/>
          <a:p>
            <a:pPr algn="ctr">
              <a:lnSpc>
                <a:spcPts val="3140"/>
              </a:lnSpc>
            </a:pPr>
            <a:r>
              <a:rPr lang="en-US" sz="2800" dirty="0">
                <a:solidFill>
                  <a:schemeClr val="accent1"/>
                </a:solidFill>
                <a:latin typeface="Helvetica Neue Light" panose="02000403000000020004" pitchFamily="2" charset="0"/>
                <a:ea typeface="Helvetica Neue Light" panose="02000403000000020004" pitchFamily="2" charset="0"/>
              </a:rPr>
              <a:t>628 DML, various processes affected</a:t>
            </a:r>
          </a:p>
        </p:txBody>
      </p:sp>
      <p:sp>
        <p:nvSpPr>
          <p:cNvPr id="18" name="TextBox 17"/>
          <p:cNvSpPr txBox="1"/>
          <p:nvPr/>
        </p:nvSpPr>
        <p:spPr>
          <a:xfrm>
            <a:off x="3720479" y="419066"/>
            <a:ext cx="4066032" cy="769441"/>
          </a:xfrm>
          <a:prstGeom prst="rect">
            <a:avLst/>
          </a:prstGeom>
          <a:noFill/>
        </p:spPr>
        <p:txBody>
          <a:bodyPr wrap="square" rtlCol="0">
            <a:spAutoFit/>
          </a:bodyPr>
          <a:lstStyle/>
          <a:p>
            <a:pPr algn="ctr"/>
            <a:r>
              <a:rPr lang="en-US" sz="4400" b="1" dirty="0">
                <a:solidFill>
                  <a:schemeClr val="tx2"/>
                </a:solidFill>
                <a:latin typeface="Helvetica Neue Light" panose="02000403000000020004" pitchFamily="2" charset="0"/>
                <a:ea typeface="Helvetica Neue Light" panose="02000403000000020004" pitchFamily="2" charset="0"/>
                <a:cs typeface="Avenir Light" charset="0"/>
              </a:rPr>
              <a:t>Environment</a:t>
            </a:r>
          </a:p>
        </p:txBody>
      </p:sp>
      <p:cxnSp>
        <p:nvCxnSpPr>
          <p:cNvPr id="17" name="Straight Arrow Connector 16"/>
          <p:cNvCxnSpPr/>
          <p:nvPr/>
        </p:nvCxnSpPr>
        <p:spPr>
          <a:xfrm>
            <a:off x="7724272" y="803786"/>
            <a:ext cx="792800"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773487" y="1103842"/>
            <a:ext cx="3960017" cy="887422"/>
          </a:xfrm>
          <a:prstGeom prst="rect">
            <a:avLst/>
          </a:prstGeom>
        </p:spPr>
        <p:txBody>
          <a:bodyPr wrap="square">
            <a:spAutoFit/>
          </a:bodyPr>
          <a:lstStyle/>
          <a:p>
            <a:pPr algn="ctr">
              <a:lnSpc>
                <a:spcPts val="3140"/>
              </a:lnSpc>
            </a:pPr>
            <a:r>
              <a:rPr lang="en-US" sz="2800" dirty="0">
                <a:solidFill>
                  <a:schemeClr val="accent1"/>
                </a:solidFill>
                <a:latin typeface="Helvetica Neue Light" panose="02000403000000020004" pitchFamily="2" charset="0"/>
                <a:ea typeface="Helvetica Neue Light" panose="02000403000000020004" pitchFamily="2" charset="0"/>
              </a:rPr>
              <a:t>Adults Pacific oysters in low pH</a:t>
            </a: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109" t="2380" r="7686"/>
          <a:stretch/>
        </p:blipFill>
        <p:spPr>
          <a:xfrm rot="16200000">
            <a:off x="1584704" y="653054"/>
            <a:ext cx="2551901" cy="1533949"/>
          </a:xfrm>
          <a:prstGeom prst="rect">
            <a:avLst/>
          </a:prstGeom>
        </p:spPr>
      </p:pic>
      <p:grpSp>
        <p:nvGrpSpPr>
          <p:cNvPr id="20" name="Group 19"/>
          <p:cNvGrpSpPr/>
          <p:nvPr/>
        </p:nvGrpSpPr>
        <p:grpSpPr>
          <a:xfrm>
            <a:off x="207380" y="3652420"/>
            <a:ext cx="2624092" cy="2916745"/>
            <a:chOff x="789775" y="2720648"/>
            <a:chExt cx="4143446" cy="4055513"/>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8562" t="52176" r="48759" b="11305"/>
            <a:stretch/>
          </p:blipFill>
          <p:spPr>
            <a:xfrm rot="7687279">
              <a:off x="3230680" y="5347952"/>
              <a:ext cx="1367182" cy="1489235"/>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28562" t="52531" r="49181" b="11305"/>
            <a:stretch/>
          </p:blipFill>
          <p:spPr>
            <a:xfrm rot="15372382">
              <a:off x="856263" y="3384444"/>
              <a:ext cx="1341745" cy="1474721"/>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1975208">
              <a:off x="2316214" y="2720648"/>
              <a:ext cx="1402678" cy="1568162"/>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28563" t="51993" r="49205" b="12015"/>
            <a:stretch/>
          </p:blipFill>
          <p:spPr>
            <a:xfrm rot="1419722">
              <a:off x="2163079" y="4329056"/>
              <a:ext cx="1340252" cy="1467748"/>
            </a:xfrm>
            <a:prstGeom prst="rect">
              <a:avLst/>
            </a:prstGeom>
          </p:spPr>
        </p:pic>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28562" t="51918" r="48170" b="11305"/>
            <a:stretch/>
          </p:blipFill>
          <p:spPr>
            <a:xfrm>
              <a:off x="3530543" y="3718295"/>
              <a:ext cx="1402678" cy="1499755"/>
            </a:xfrm>
            <a:prstGeom prst="rect">
              <a:avLst/>
            </a:prstGeom>
          </p:spPr>
        </p:pic>
      </p:grpSp>
      <p:cxnSp>
        <p:nvCxnSpPr>
          <p:cNvPr id="39" name="Straight Arrow Connector 38"/>
          <p:cNvCxnSpPr/>
          <p:nvPr/>
        </p:nvCxnSpPr>
        <p:spPr>
          <a:xfrm flipH="1">
            <a:off x="2102058" y="2695979"/>
            <a:ext cx="428873"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694049" y="2695979"/>
            <a:ext cx="415407"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B304C23D-1D69-C34B-BA6C-0E27CB9F8215}"/>
              </a:ext>
            </a:extLst>
          </p:cNvPr>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1975208">
            <a:off x="3574906" y="3806017"/>
            <a:ext cx="888332" cy="1127830"/>
          </a:xfrm>
          <a:prstGeom prst="rect">
            <a:avLst/>
          </a:prstGeom>
        </p:spPr>
      </p:pic>
      <p:pic>
        <p:nvPicPr>
          <p:cNvPr id="25" name="Picture 24">
            <a:extLst>
              <a:ext uri="{FF2B5EF4-FFF2-40B4-BE49-F238E27FC236}">
                <a16:creationId xmlns:a16="http://schemas.microsoft.com/office/drawing/2014/main" id="{7C7075EF-5822-704B-B7E5-F52D7C482342}"/>
              </a:ext>
            </a:extLst>
          </p:cNvPr>
          <p:cNvPicPr>
            <a:picLocks noChangeAspect="1"/>
          </p:cNvPicPr>
          <p:nvPr/>
        </p:nvPicPr>
        <p:blipFill rotWithShape="1">
          <a:blip r:embed="rId4">
            <a:extLst>
              <a:ext uri="{28A0092B-C50C-407E-A947-70E740481C1C}">
                <a14:useLocalDpi xmlns:a14="http://schemas.microsoft.com/office/drawing/2010/main" val="0"/>
              </a:ext>
            </a:extLst>
          </a:blip>
          <a:srcRect l="28562" t="51918" r="48170" b="11305"/>
          <a:stretch/>
        </p:blipFill>
        <p:spPr>
          <a:xfrm>
            <a:off x="4343955" y="4523530"/>
            <a:ext cx="888332" cy="1078631"/>
          </a:xfrm>
          <a:prstGeom prst="rect">
            <a:avLst/>
          </a:prstGeom>
        </p:spPr>
      </p:pic>
    </p:spTree>
    <p:extLst>
      <p:ext uri="{BB962C8B-B14F-4D97-AF65-F5344CB8AC3E}">
        <p14:creationId xmlns:p14="http://schemas.microsoft.com/office/powerpoint/2010/main" val="2893082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75903" y="419066"/>
            <a:ext cx="3816096" cy="769441"/>
          </a:xfrm>
          <a:prstGeom prst="rect">
            <a:avLst/>
          </a:prstGeom>
          <a:noFill/>
        </p:spPr>
        <p:txBody>
          <a:bodyPr wrap="square" rtlCol="0">
            <a:spAutoFit/>
          </a:bodyPr>
          <a:lstStyle/>
          <a:p>
            <a:pPr algn="ctr"/>
            <a:r>
              <a:rPr lang="en-US" sz="4400" b="1" dirty="0">
                <a:solidFill>
                  <a:schemeClr val="tx2"/>
                </a:solidFill>
                <a:latin typeface="Helvetica Neue Light" panose="02000403000000020004" pitchFamily="2" charset="0"/>
                <a:ea typeface="Helvetica Neue Light" panose="02000403000000020004" pitchFamily="2" charset="0"/>
                <a:cs typeface="Avenir Light" charset="0"/>
              </a:rPr>
              <a:t>Epigenome</a:t>
            </a:r>
          </a:p>
        </p:txBody>
      </p:sp>
      <p:sp>
        <p:nvSpPr>
          <p:cNvPr id="11" name="Rectangle 10"/>
          <p:cNvSpPr/>
          <p:nvPr/>
        </p:nvSpPr>
        <p:spPr>
          <a:xfrm>
            <a:off x="8303943" y="1103842"/>
            <a:ext cx="3960017" cy="887422"/>
          </a:xfrm>
          <a:prstGeom prst="rect">
            <a:avLst/>
          </a:prstGeom>
        </p:spPr>
        <p:txBody>
          <a:bodyPr wrap="square">
            <a:spAutoFit/>
          </a:bodyPr>
          <a:lstStyle/>
          <a:p>
            <a:pPr algn="ctr">
              <a:lnSpc>
                <a:spcPts val="3140"/>
              </a:lnSpc>
            </a:pPr>
            <a:r>
              <a:rPr lang="en-US" sz="2800" dirty="0">
                <a:solidFill>
                  <a:schemeClr val="accent1"/>
                </a:solidFill>
                <a:latin typeface="Helvetica Neue Light" panose="02000403000000020004" pitchFamily="2" charset="0"/>
                <a:ea typeface="Helvetica Neue Light" panose="02000403000000020004" pitchFamily="2" charset="0"/>
              </a:rPr>
              <a:t>628 DML, various processes affected</a:t>
            </a:r>
          </a:p>
        </p:txBody>
      </p:sp>
      <p:sp>
        <p:nvSpPr>
          <p:cNvPr id="18" name="TextBox 17"/>
          <p:cNvSpPr txBox="1"/>
          <p:nvPr/>
        </p:nvSpPr>
        <p:spPr>
          <a:xfrm>
            <a:off x="3720479" y="419066"/>
            <a:ext cx="4066032" cy="769441"/>
          </a:xfrm>
          <a:prstGeom prst="rect">
            <a:avLst/>
          </a:prstGeom>
          <a:noFill/>
        </p:spPr>
        <p:txBody>
          <a:bodyPr wrap="square" rtlCol="0">
            <a:spAutoFit/>
          </a:bodyPr>
          <a:lstStyle/>
          <a:p>
            <a:pPr algn="ctr"/>
            <a:r>
              <a:rPr lang="en-US" sz="4400" b="1" dirty="0">
                <a:solidFill>
                  <a:schemeClr val="tx2"/>
                </a:solidFill>
                <a:latin typeface="Helvetica Neue Light" panose="02000403000000020004" pitchFamily="2" charset="0"/>
                <a:ea typeface="Helvetica Neue Light" panose="02000403000000020004" pitchFamily="2" charset="0"/>
                <a:cs typeface="Avenir Light" charset="0"/>
              </a:rPr>
              <a:t>Environment</a:t>
            </a:r>
          </a:p>
        </p:txBody>
      </p:sp>
      <p:cxnSp>
        <p:nvCxnSpPr>
          <p:cNvPr id="17" name="Straight Arrow Connector 16"/>
          <p:cNvCxnSpPr/>
          <p:nvPr/>
        </p:nvCxnSpPr>
        <p:spPr>
          <a:xfrm>
            <a:off x="7724272" y="803786"/>
            <a:ext cx="792800"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773487" y="1103842"/>
            <a:ext cx="3960017" cy="887422"/>
          </a:xfrm>
          <a:prstGeom prst="rect">
            <a:avLst/>
          </a:prstGeom>
        </p:spPr>
        <p:txBody>
          <a:bodyPr wrap="square">
            <a:spAutoFit/>
          </a:bodyPr>
          <a:lstStyle/>
          <a:p>
            <a:pPr algn="ctr">
              <a:lnSpc>
                <a:spcPts val="3140"/>
              </a:lnSpc>
            </a:pPr>
            <a:r>
              <a:rPr lang="en-US" sz="2800" dirty="0">
                <a:solidFill>
                  <a:schemeClr val="accent1"/>
                </a:solidFill>
                <a:latin typeface="Helvetica Neue Light" panose="02000403000000020004" pitchFamily="2" charset="0"/>
                <a:ea typeface="Helvetica Neue Light" panose="02000403000000020004" pitchFamily="2" charset="0"/>
              </a:rPr>
              <a:t>Adults Pacific oysters in low pH</a:t>
            </a: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109" t="2380" r="7686"/>
          <a:stretch/>
        </p:blipFill>
        <p:spPr>
          <a:xfrm rot="16200000">
            <a:off x="1584704" y="653054"/>
            <a:ext cx="2551901" cy="1533949"/>
          </a:xfrm>
          <a:prstGeom prst="rect">
            <a:avLst/>
          </a:prstGeom>
        </p:spPr>
      </p:pic>
      <p:grpSp>
        <p:nvGrpSpPr>
          <p:cNvPr id="20" name="Group 19"/>
          <p:cNvGrpSpPr/>
          <p:nvPr/>
        </p:nvGrpSpPr>
        <p:grpSpPr>
          <a:xfrm>
            <a:off x="207380" y="3652420"/>
            <a:ext cx="2624092" cy="2916745"/>
            <a:chOff x="789775" y="2720648"/>
            <a:chExt cx="4143446" cy="4055513"/>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8562" t="52176" r="48759" b="11305"/>
            <a:stretch/>
          </p:blipFill>
          <p:spPr>
            <a:xfrm rot="7687279">
              <a:off x="3230680" y="5347952"/>
              <a:ext cx="1367182" cy="1489235"/>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28562" t="52531" r="49181" b="11305"/>
            <a:stretch/>
          </p:blipFill>
          <p:spPr>
            <a:xfrm rot="15372382">
              <a:off x="856263" y="3384444"/>
              <a:ext cx="1341745" cy="1474721"/>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1975208">
              <a:off x="2316214" y="2720648"/>
              <a:ext cx="1402678" cy="1568162"/>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28563" t="51993" r="49205" b="12015"/>
            <a:stretch/>
          </p:blipFill>
          <p:spPr>
            <a:xfrm rot="1419722">
              <a:off x="2163079" y="4329056"/>
              <a:ext cx="1340252" cy="1467748"/>
            </a:xfrm>
            <a:prstGeom prst="rect">
              <a:avLst/>
            </a:prstGeom>
          </p:spPr>
        </p:pic>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28562" t="51918" r="48170" b="11305"/>
            <a:stretch/>
          </p:blipFill>
          <p:spPr>
            <a:xfrm>
              <a:off x="3530543" y="3718295"/>
              <a:ext cx="1402678" cy="1499755"/>
            </a:xfrm>
            <a:prstGeom prst="rect">
              <a:avLst/>
            </a:prstGeom>
          </p:spPr>
        </p:pic>
      </p:grpSp>
      <p:cxnSp>
        <p:nvCxnSpPr>
          <p:cNvPr id="39" name="Straight Arrow Connector 38"/>
          <p:cNvCxnSpPr/>
          <p:nvPr/>
        </p:nvCxnSpPr>
        <p:spPr>
          <a:xfrm flipH="1">
            <a:off x="2102058" y="2695979"/>
            <a:ext cx="428873"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694049" y="2695979"/>
            <a:ext cx="415407"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31320" y="3231159"/>
            <a:ext cx="4066032" cy="769441"/>
          </a:xfrm>
          <a:prstGeom prst="rect">
            <a:avLst/>
          </a:prstGeom>
          <a:noFill/>
        </p:spPr>
        <p:txBody>
          <a:bodyPr wrap="square" rtlCol="0">
            <a:spAutoFit/>
          </a:bodyPr>
          <a:lstStyle/>
          <a:p>
            <a:pPr algn="ctr"/>
            <a:r>
              <a:rPr lang="en-US" sz="4400" b="1" dirty="0">
                <a:solidFill>
                  <a:schemeClr val="tx2"/>
                </a:solidFill>
                <a:latin typeface="Helvetica Neue Light" panose="02000403000000020004" pitchFamily="2" charset="0"/>
                <a:ea typeface="Helvetica Neue Light" panose="02000403000000020004" pitchFamily="2" charset="0"/>
                <a:cs typeface="Avenir Light" charset="0"/>
              </a:rPr>
              <a:t>Next steps</a:t>
            </a:r>
          </a:p>
        </p:txBody>
      </p:sp>
      <p:sp>
        <p:nvSpPr>
          <p:cNvPr id="28" name="Rectangle 27"/>
          <p:cNvSpPr/>
          <p:nvPr/>
        </p:nvSpPr>
        <p:spPr>
          <a:xfrm>
            <a:off x="5796643" y="3915497"/>
            <a:ext cx="5535386" cy="2080057"/>
          </a:xfrm>
          <a:prstGeom prst="rect">
            <a:avLst/>
          </a:prstGeom>
        </p:spPr>
        <p:txBody>
          <a:bodyPr wrap="square">
            <a:spAutoFit/>
          </a:bodyPr>
          <a:lstStyle/>
          <a:p>
            <a:pPr algn="ctr">
              <a:lnSpc>
                <a:spcPts val="3140"/>
              </a:lnSpc>
            </a:pPr>
            <a:r>
              <a:rPr lang="en-US" sz="2800" dirty="0">
                <a:solidFill>
                  <a:schemeClr val="accent1"/>
                </a:solidFill>
                <a:latin typeface="Helvetica Neue Light" panose="02000403000000020004" pitchFamily="2" charset="0"/>
                <a:ea typeface="Helvetica Neue Light" panose="02000403000000020004" pitchFamily="2" charset="0"/>
              </a:rPr>
              <a:t>Sequence more samples</a:t>
            </a:r>
          </a:p>
          <a:p>
            <a:pPr algn="ctr">
              <a:lnSpc>
                <a:spcPts val="3140"/>
              </a:lnSpc>
            </a:pPr>
            <a:r>
              <a:rPr lang="en-US" sz="2800" dirty="0">
                <a:solidFill>
                  <a:schemeClr val="accent1"/>
                </a:solidFill>
                <a:latin typeface="Helvetica Neue Light" panose="02000403000000020004" pitchFamily="2" charset="0"/>
                <a:ea typeface="Helvetica Neue Light" panose="02000403000000020004" pitchFamily="2" charset="0"/>
              </a:rPr>
              <a:t>Gene-level analyses</a:t>
            </a:r>
          </a:p>
          <a:p>
            <a:pPr algn="ctr">
              <a:lnSpc>
                <a:spcPts val="3140"/>
              </a:lnSpc>
            </a:pPr>
            <a:r>
              <a:rPr lang="en-US" sz="2800" dirty="0">
                <a:solidFill>
                  <a:schemeClr val="accent1"/>
                </a:solidFill>
                <a:latin typeface="Helvetica Neue Light" panose="02000403000000020004" pitchFamily="2" charset="0"/>
                <a:ea typeface="Helvetica Neue Light" panose="02000403000000020004" pitchFamily="2" charset="0"/>
              </a:rPr>
              <a:t>Larval epigenetic inheritance</a:t>
            </a:r>
          </a:p>
          <a:p>
            <a:pPr algn="ctr">
              <a:lnSpc>
                <a:spcPts val="3140"/>
              </a:lnSpc>
            </a:pPr>
            <a:r>
              <a:rPr lang="en-US" sz="2800" dirty="0">
                <a:solidFill>
                  <a:schemeClr val="accent1"/>
                </a:solidFill>
                <a:latin typeface="Helvetica Neue Light" panose="02000403000000020004" pitchFamily="2" charset="0"/>
                <a:ea typeface="Helvetica Neue Light" panose="02000403000000020004" pitchFamily="2" charset="0"/>
              </a:rPr>
              <a:t>Compare results to similar study in Eastern oyster</a:t>
            </a:r>
          </a:p>
        </p:txBody>
      </p:sp>
      <p:pic>
        <p:nvPicPr>
          <p:cNvPr id="24" name="Picture 23">
            <a:extLst>
              <a:ext uri="{FF2B5EF4-FFF2-40B4-BE49-F238E27FC236}">
                <a16:creationId xmlns:a16="http://schemas.microsoft.com/office/drawing/2014/main" id="{B304C23D-1D69-C34B-BA6C-0E27CB9F8215}"/>
              </a:ext>
            </a:extLst>
          </p:cNvPr>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1975208">
            <a:off x="3574906" y="3806017"/>
            <a:ext cx="888332" cy="1127830"/>
          </a:xfrm>
          <a:prstGeom prst="rect">
            <a:avLst/>
          </a:prstGeom>
        </p:spPr>
      </p:pic>
      <p:pic>
        <p:nvPicPr>
          <p:cNvPr id="25" name="Picture 24">
            <a:extLst>
              <a:ext uri="{FF2B5EF4-FFF2-40B4-BE49-F238E27FC236}">
                <a16:creationId xmlns:a16="http://schemas.microsoft.com/office/drawing/2014/main" id="{7C7075EF-5822-704B-B7E5-F52D7C482342}"/>
              </a:ext>
            </a:extLst>
          </p:cNvPr>
          <p:cNvPicPr>
            <a:picLocks noChangeAspect="1"/>
          </p:cNvPicPr>
          <p:nvPr/>
        </p:nvPicPr>
        <p:blipFill rotWithShape="1">
          <a:blip r:embed="rId4">
            <a:extLst>
              <a:ext uri="{28A0092B-C50C-407E-A947-70E740481C1C}">
                <a14:useLocalDpi xmlns:a14="http://schemas.microsoft.com/office/drawing/2010/main" val="0"/>
              </a:ext>
            </a:extLst>
          </a:blip>
          <a:srcRect l="28562" t="51918" r="48170" b="11305"/>
          <a:stretch/>
        </p:blipFill>
        <p:spPr>
          <a:xfrm>
            <a:off x="4343955" y="4523530"/>
            <a:ext cx="888332" cy="1078631"/>
          </a:xfrm>
          <a:prstGeom prst="rect">
            <a:avLst/>
          </a:prstGeom>
        </p:spPr>
      </p:pic>
    </p:spTree>
    <p:extLst>
      <p:ext uri="{BB962C8B-B14F-4D97-AF65-F5344CB8AC3E}">
        <p14:creationId xmlns:p14="http://schemas.microsoft.com/office/powerpoint/2010/main" val="369836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42163" y="4247795"/>
            <a:ext cx="6942837" cy="1938992"/>
            <a:chOff x="5107642" y="162739"/>
            <a:chExt cx="6942837" cy="1938992"/>
          </a:xfrm>
        </p:grpSpPr>
        <p:grpSp>
          <p:nvGrpSpPr>
            <p:cNvPr id="13" name="Group 12"/>
            <p:cNvGrpSpPr/>
            <p:nvPr/>
          </p:nvGrpSpPr>
          <p:grpSpPr>
            <a:xfrm>
              <a:off x="5107642" y="356227"/>
              <a:ext cx="4429887" cy="1552015"/>
              <a:chOff x="8588798" y="2763947"/>
              <a:chExt cx="3266355" cy="1144371"/>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798" y="2765485"/>
                <a:ext cx="1141296" cy="114129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8254" y="2763947"/>
                <a:ext cx="2076899" cy="1144371"/>
              </a:xfrm>
              <a:prstGeom prst="rect">
                <a:avLst/>
              </a:prstGeom>
            </p:spPr>
          </p:pic>
        </p:grpSp>
        <p:sp>
          <p:nvSpPr>
            <p:cNvPr id="19" name="Rectangle 18"/>
            <p:cNvSpPr/>
            <p:nvPr/>
          </p:nvSpPr>
          <p:spPr>
            <a:xfrm>
              <a:off x="9737539" y="162739"/>
              <a:ext cx="2312940" cy="1938992"/>
            </a:xfrm>
            <a:prstGeom prst="rect">
              <a:avLst/>
            </a:prstGeom>
          </p:spPr>
          <p:txBody>
            <a:bodyPr wrap="square">
              <a:spAutoFit/>
            </a:bodyPr>
            <a:lstStyle/>
            <a:p>
              <a:r>
                <a:rPr lang="en-US" sz="2400" dirty="0">
                  <a:solidFill>
                    <a:schemeClr val="accent2">
                      <a:lumMod val="50000"/>
                    </a:schemeClr>
                  </a:solidFill>
                  <a:latin typeface="Helvetica Neue Light" charset="0"/>
                  <a:ea typeface="Helvetica Neue Light" charset="0"/>
                  <a:cs typeface="Helvetica Neue Light" charset="0"/>
                </a:rPr>
                <a:t>Rick Goetz</a:t>
              </a:r>
            </a:p>
            <a:p>
              <a:r>
                <a:rPr lang="en-US" sz="2400" dirty="0">
                  <a:solidFill>
                    <a:schemeClr val="accent2">
                      <a:lumMod val="50000"/>
                    </a:schemeClr>
                  </a:solidFill>
                  <a:latin typeface="Helvetica Neue Light" charset="0"/>
                  <a:ea typeface="Helvetica Neue Light" charset="0"/>
                  <a:cs typeface="Helvetica Neue Light" charset="0"/>
                </a:rPr>
                <a:t>Betsy Peabody</a:t>
              </a:r>
            </a:p>
            <a:p>
              <a:r>
                <a:rPr lang="en-US" sz="2400" dirty="0">
                  <a:solidFill>
                    <a:schemeClr val="accent2">
                      <a:lumMod val="50000"/>
                    </a:schemeClr>
                  </a:solidFill>
                  <a:latin typeface="Helvetica Neue Light" charset="0"/>
                  <a:ea typeface="Helvetica Neue Light" charset="0"/>
                  <a:cs typeface="Helvetica Neue Light" charset="0"/>
                </a:rPr>
                <a:t>Ryan Crim</a:t>
              </a:r>
            </a:p>
            <a:p>
              <a:r>
                <a:rPr lang="en-US" sz="2400" dirty="0">
                  <a:solidFill>
                    <a:schemeClr val="accent2">
                      <a:lumMod val="50000"/>
                    </a:schemeClr>
                  </a:solidFill>
                  <a:latin typeface="Helvetica Neue Light" charset="0"/>
                  <a:ea typeface="Helvetica Neue Light" charset="0"/>
                  <a:cs typeface="Helvetica Neue Light" charset="0"/>
                </a:rPr>
                <a:t>Stuart Ryan</a:t>
              </a:r>
            </a:p>
            <a:p>
              <a:r>
                <a:rPr lang="en-US" sz="2400" dirty="0">
                  <a:solidFill>
                    <a:schemeClr val="accent2">
                      <a:lumMod val="50000"/>
                    </a:schemeClr>
                  </a:solidFill>
                  <a:latin typeface="Helvetica Neue Light" charset="0"/>
                  <a:ea typeface="Helvetica Neue Light" charset="0"/>
                  <a:cs typeface="Helvetica Neue Light" charset="0"/>
                </a:rPr>
                <a:t>Jade Austin</a:t>
              </a:r>
            </a:p>
          </p:txBody>
        </p:sp>
      </p:grpSp>
      <p:grpSp>
        <p:nvGrpSpPr>
          <p:cNvPr id="14" name="Group 13"/>
          <p:cNvGrpSpPr/>
          <p:nvPr/>
        </p:nvGrpSpPr>
        <p:grpSpPr>
          <a:xfrm>
            <a:off x="7372723" y="4210066"/>
            <a:ext cx="4614994" cy="2014451"/>
            <a:chOff x="839492" y="4009857"/>
            <a:chExt cx="4614994" cy="2014451"/>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92" y="4009857"/>
              <a:ext cx="2200661" cy="2014451"/>
            </a:xfrm>
            <a:prstGeom prst="rect">
              <a:avLst/>
            </a:prstGeom>
          </p:spPr>
        </p:pic>
        <p:sp>
          <p:nvSpPr>
            <p:cNvPr id="20" name="Rectangle 19"/>
            <p:cNvSpPr/>
            <p:nvPr/>
          </p:nvSpPr>
          <p:spPr>
            <a:xfrm>
              <a:off x="3137009" y="4416918"/>
              <a:ext cx="2317477" cy="1200329"/>
            </a:xfrm>
            <a:prstGeom prst="rect">
              <a:avLst/>
            </a:prstGeom>
          </p:spPr>
          <p:txBody>
            <a:bodyPr wrap="square">
              <a:spAutoFit/>
            </a:bodyPr>
            <a:lstStyle/>
            <a:p>
              <a:r>
                <a:rPr lang="en-US" sz="2400" dirty="0">
                  <a:solidFill>
                    <a:schemeClr val="accent2">
                      <a:lumMod val="50000"/>
                    </a:schemeClr>
                  </a:solidFill>
                  <a:latin typeface="Helvetica Neue Light" charset="0"/>
                  <a:ea typeface="Helvetica Neue Light" charset="0"/>
                  <a:cs typeface="Helvetica Neue Light" charset="0"/>
                </a:rPr>
                <a:t>Joth Davis</a:t>
              </a:r>
            </a:p>
            <a:p>
              <a:r>
                <a:rPr lang="en-US" sz="2400" dirty="0">
                  <a:solidFill>
                    <a:schemeClr val="accent2">
                      <a:lumMod val="50000"/>
                    </a:schemeClr>
                  </a:solidFill>
                  <a:latin typeface="Helvetica Neue Light" charset="0"/>
                  <a:ea typeface="Helvetica Neue Light" charset="0"/>
                  <a:cs typeface="Helvetica Neue Light" charset="0"/>
                </a:rPr>
                <a:t>Kelsey Donahue</a:t>
              </a:r>
            </a:p>
            <a:p>
              <a:r>
                <a:rPr lang="en-US" sz="2400" dirty="0">
                  <a:solidFill>
                    <a:schemeClr val="accent2">
                      <a:lumMod val="50000"/>
                    </a:schemeClr>
                  </a:solidFill>
                  <a:latin typeface="Helvetica Neue Light" charset="0"/>
                  <a:ea typeface="Helvetica Neue Light" charset="0"/>
                  <a:cs typeface="Helvetica Neue Light" charset="0"/>
                </a:rPr>
                <a:t>Ashley Lockhart</a:t>
              </a:r>
            </a:p>
          </p:txBody>
        </p:sp>
      </p:grpSp>
      <p:grpSp>
        <p:nvGrpSpPr>
          <p:cNvPr id="22" name="Group 21"/>
          <p:cNvGrpSpPr/>
          <p:nvPr/>
        </p:nvGrpSpPr>
        <p:grpSpPr>
          <a:xfrm>
            <a:off x="6542719" y="1524212"/>
            <a:ext cx="5360811" cy="1903703"/>
            <a:chOff x="6096000" y="3238862"/>
            <a:chExt cx="5360811" cy="1903703"/>
          </a:xfrm>
        </p:grpSpPr>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8431" r="10059" b="10156"/>
            <a:stretch/>
          </p:blipFill>
          <p:spPr>
            <a:xfrm>
              <a:off x="6096000" y="3238862"/>
              <a:ext cx="3082360" cy="1903703"/>
            </a:xfrm>
            <a:prstGeom prst="rect">
              <a:avLst/>
            </a:prstGeom>
          </p:spPr>
        </p:pic>
        <p:sp>
          <p:nvSpPr>
            <p:cNvPr id="21" name="Rectangle 20"/>
            <p:cNvSpPr/>
            <p:nvPr/>
          </p:nvSpPr>
          <p:spPr>
            <a:xfrm>
              <a:off x="9212596" y="3590549"/>
              <a:ext cx="2244215" cy="1200329"/>
            </a:xfrm>
            <a:prstGeom prst="rect">
              <a:avLst/>
            </a:prstGeom>
          </p:spPr>
          <p:txBody>
            <a:bodyPr wrap="square">
              <a:spAutoFit/>
            </a:bodyPr>
            <a:lstStyle/>
            <a:p>
              <a:r>
                <a:rPr lang="en-US" sz="2400" dirty="0">
                  <a:solidFill>
                    <a:schemeClr val="accent2">
                      <a:lumMod val="50000"/>
                    </a:schemeClr>
                  </a:solidFill>
                  <a:latin typeface="Helvetica Neue Light" charset="0"/>
                  <a:ea typeface="Helvetica Neue Light" charset="0"/>
                  <a:cs typeface="Helvetica Neue Light" charset="0"/>
                </a:rPr>
                <a:t>Benoit Eudeline</a:t>
              </a:r>
            </a:p>
            <a:p>
              <a:r>
                <a:rPr lang="en-US" sz="2400" dirty="0">
                  <a:solidFill>
                    <a:schemeClr val="accent2">
                      <a:lumMod val="50000"/>
                    </a:schemeClr>
                  </a:solidFill>
                  <a:latin typeface="Helvetica Neue Light" charset="0"/>
                  <a:ea typeface="Helvetica Neue Light" charset="0"/>
                  <a:cs typeface="Helvetica Neue Light" charset="0"/>
                </a:rPr>
                <a:t>Molly Jackson</a:t>
              </a:r>
            </a:p>
            <a:p>
              <a:r>
                <a:rPr lang="en-US" sz="2400" dirty="0">
                  <a:solidFill>
                    <a:schemeClr val="accent2">
                      <a:lumMod val="50000"/>
                    </a:schemeClr>
                  </a:solidFill>
                  <a:latin typeface="Helvetica Neue Light" charset="0"/>
                  <a:ea typeface="Helvetica Neue Light" charset="0"/>
                  <a:cs typeface="Helvetica Neue Light" charset="0"/>
                </a:rPr>
                <a:t>Rhonda Elliot</a:t>
              </a:r>
            </a:p>
          </p:txBody>
        </p:sp>
      </p:grpSp>
      <p:sp>
        <p:nvSpPr>
          <p:cNvPr id="25" name="Title 1"/>
          <p:cNvSpPr txBox="1">
            <a:spLocks/>
          </p:cNvSpPr>
          <p:nvPr/>
        </p:nvSpPr>
        <p:spPr>
          <a:xfrm>
            <a:off x="228908" y="152400"/>
            <a:ext cx="11722194"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Thank you!</a:t>
            </a:r>
          </a:p>
        </p:txBody>
      </p:sp>
      <p:grpSp>
        <p:nvGrpSpPr>
          <p:cNvPr id="28" name="Group 27"/>
          <p:cNvGrpSpPr/>
          <p:nvPr/>
        </p:nvGrpSpPr>
        <p:grpSpPr>
          <a:xfrm>
            <a:off x="342164" y="1212556"/>
            <a:ext cx="5968108" cy="2677656"/>
            <a:chOff x="556169" y="1165982"/>
            <a:chExt cx="5968108" cy="2677656"/>
          </a:xfrm>
        </p:grpSpPr>
        <p:pic>
          <p:nvPicPr>
            <p:cNvPr id="10" name="Picture 9" descr="2af91314-9915-11e6-9c11-4c4dc142898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169" y="1569638"/>
              <a:ext cx="1957905" cy="1719702"/>
            </a:xfrm>
            <a:prstGeom prst="rect">
              <a:avLst/>
            </a:prstGeom>
          </p:spPr>
        </p:pic>
        <p:sp>
          <p:nvSpPr>
            <p:cNvPr id="18" name="Rectangle 17"/>
            <p:cNvSpPr/>
            <p:nvPr/>
          </p:nvSpPr>
          <p:spPr>
            <a:xfrm>
              <a:off x="4091387" y="1165982"/>
              <a:ext cx="2432890" cy="2677656"/>
            </a:xfrm>
            <a:prstGeom prst="rect">
              <a:avLst/>
            </a:prstGeom>
          </p:spPr>
          <p:txBody>
            <a:bodyPr wrap="square">
              <a:spAutoFit/>
            </a:bodyPr>
            <a:lstStyle/>
            <a:p>
              <a:r>
                <a:rPr lang="en-US" sz="2400" dirty="0">
                  <a:solidFill>
                    <a:schemeClr val="accent2">
                      <a:lumMod val="50000"/>
                    </a:schemeClr>
                  </a:solidFill>
                  <a:latin typeface="Helvetica Neue Light" charset="0"/>
                  <a:ea typeface="Helvetica Neue Light" charset="0"/>
                  <a:cs typeface="Helvetica Neue Light" charset="0"/>
                </a:rPr>
                <a:t>Steven Roberts</a:t>
              </a:r>
            </a:p>
            <a:p>
              <a:r>
                <a:rPr lang="en-US" sz="2400" dirty="0">
                  <a:solidFill>
                    <a:schemeClr val="accent2">
                      <a:lumMod val="50000"/>
                    </a:schemeClr>
                  </a:solidFill>
                  <a:latin typeface="Helvetica Neue Light" charset="0"/>
                  <a:ea typeface="Helvetica Neue Light" charset="0"/>
                  <a:cs typeface="Helvetica Neue Light" charset="0"/>
                </a:rPr>
                <a:t>Brent </a:t>
              </a:r>
              <a:r>
                <a:rPr lang="en-US" sz="2400" dirty="0" err="1">
                  <a:solidFill>
                    <a:schemeClr val="accent2">
                      <a:lumMod val="50000"/>
                    </a:schemeClr>
                  </a:solidFill>
                  <a:latin typeface="Helvetica Neue Light" charset="0"/>
                  <a:ea typeface="Helvetica Neue Light" charset="0"/>
                  <a:cs typeface="Helvetica Neue Light" charset="0"/>
                </a:rPr>
                <a:t>Vadopalas</a:t>
              </a:r>
              <a:endParaRPr lang="en-US" sz="2400" dirty="0">
                <a:solidFill>
                  <a:schemeClr val="accent2">
                    <a:lumMod val="50000"/>
                  </a:schemeClr>
                </a:solidFill>
                <a:latin typeface="Helvetica Neue Light" charset="0"/>
                <a:ea typeface="Helvetica Neue Light" charset="0"/>
                <a:cs typeface="Helvetica Neue Light" charset="0"/>
              </a:endParaRPr>
            </a:p>
            <a:p>
              <a:r>
                <a:rPr lang="en-US" sz="2400" dirty="0">
                  <a:solidFill>
                    <a:schemeClr val="accent2">
                      <a:lumMod val="50000"/>
                    </a:schemeClr>
                  </a:solidFill>
                  <a:latin typeface="Helvetica Neue Light" charset="0"/>
                  <a:ea typeface="Helvetica Neue Light" charset="0"/>
                  <a:cs typeface="Helvetica Neue Light" charset="0"/>
                </a:rPr>
                <a:t>Shelly Trigg</a:t>
              </a:r>
            </a:p>
            <a:p>
              <a:r>
                <a:rPr lang="en-US" sz="2400" dirty="0">
                  <a:solidFill>
                    <a:schemeClr val="accent2">
                      <a:lumMod val="50000"/>
                    </a:schemeClr>
                  </a:solidFill>
                  <a:latin typeface="Helvetica Neue Light" charset="0"/>
                  <a:ea typeface="Helvetica Neue Light" charset="0"/>
                  <a:cs typeface="Helvetica Neue Light" charset="0"/>
                </a:rPr>
                <a:t>Sam White</a:t>
              </a:r>
            </a:p>
            <a:p>
              <a:r>
                <a:rPr lang="en-US" sz="2400" dirty="0">
                  <a:solidFill>
                    <a:schemeClr val="accent2">
                      <a:lumMod val="50000"/>
                    </a:schemeClr>
                  </a:solidFill>
                  <a:latin typeface="Helvetica Neue Light" charset="0"/>
                  <a:ea typeface="Helvetica Neue Light" charset="0"/>
                  <a:cs typeface="Helvetica Neue Light" charset="0"/>
                </a:rPr>
                <a:t>Laura Spencer</a:t>
              </a:r>
            </a:p>
            <a:p>
              <a:r>
                <a:rPr lang="en-US" sz="2400" dirty="0">
                  <a:solidFill>
                    <a:schemeClr val="accent2">
                      <a:lumMod val="50000"/>
                    </a:schemeClr>
                  </a:solidFill>
                  <a:latin typeface="Helvetica Neue Light" charset="0"/>
                  <a:ea typeface="Helvetica Neue Light" charset="0"/>
                  <a:cs typeface="Helvetica Neue Light" charset="0"/>
                </a:rPr>
                <a:t>Grace Crandall</a:t>
              </a:r>
            </a:p>
            <a:p>
              <a:r>
                <a:rPr lang="en-US" sz="2400" dirty="0">
                  <a:solidFill>
                    <a:schemeClr val="accent2">
                      <a:lumMod val="50000"/>
                    </a:schemeClr>
                  </a:solidFill>
                  <a:latin typeface="Helvetica Neue Light" charset="0"/>
                  <a:ea typeface="Helvetica Neue Light" charset="0"/>
                  <a:cs typeface="Helvetica Neue Light" charset="0"/>
                </a:rPr>
                <a:t>Kaitlyn Mitchell</a:t>
              </a:r>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6317" y="1452605"/>
              <a:ext cx="1182624" cy="1953768"/>
            </a:xfrm>
            <a:prstGeom prst="rect">
              <a:avLst/>
            </a:prstGeom>
          </p:spPr>
        </p:pic>
      </p:grpSp>
    </p:spTree>
    <p:extLst>
      <p:ext uri="{BB962C8B-B14F-4D97-AF65-F5344CB8AC3E}">
        <p14:creationId xmlns:p14="http://schemas.microsoft.com/office/powerpoint/2010/main" val="173542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09" t="2380" r="7686"/>
          <a:stretch/>
        </p:blipFill>
        <p:spPr>
          <a:xfrm rot="16200000">
            <a:off x="4236474" y="737712"/>
            <a:ext cx="3288892" cy="1976954"/>
          </a:xfrm>
          <a:prstGeom prst="rect">
            <a:avLst/>
          </a:prstGeom>
        </p:spPr>
      </p:pic>
      <p:grpSp>
        <p:nvGrpSpPr>
          <p:cNvPr id="25" name="Group 24"/>
          <p:cNvGrpSpPr/>
          <p:nvPr/>
        </p:nvGrpSpPr>
        <p:grpSpPr>
          <a:xfrm>
            <a:off x="937255" y="2551795"/>
            <a:ext cx="3660256" cy="3634755"/>
            <a:chOff x="789775" y="2720648"/>
            <a:chExt cx="4143446" cy="4055513"/>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562" t="52176" r="48759" b="11305"/>
            <a:stretch/>
          </p:blipFill>
          <p:spPr>
            <a:xfrm rot="7687279">
              <a:off x="3230680" y="5347952"/>
              <a:ext cx="1367182" cy="148923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8562" t="52531" r="49181" b="11305"/>
            <a:stretch/>
          </p:blipFill>
          <p:spPr>
            <a:xfrm rot="15372382">
              <a:off x="856263" y="3384444"/>
              <a:ext cx="1341745" cy="147472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1975208">
              <a:off x="2316214" y="2720648"/>
              <a:ext cx="1402678" cy="156816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8563" t="51993" r="49205" b="12015"/>
            <a:stretch/>
          </p:blipFill>
          <p:spPr>
            <a:xfrm rot="1419722">
              <a:off x="2163079" y="4329056"/>
              <a:ext cx="1340252" cy="146774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562" t="51918" r="48170" b="11305"/>
            <a:stretch/>
          </p:blipFill>
          <p:spPr>
            <a:xfrm>
              <a:off x="3530543" y="3718295"/>
              <a:ext cx="1402678" cy="1499755"/>
            </a:xfrm>
            <a:prstGeom prst="rect">
              <a:avLst/>
            </a:prstGeom>
          </p:spPr>
        </p:pic>
      </p:grpSp>
      <p:cxnSp>
        <p:nvCxnSpPr>
          <p:cNvPr id="12" name="Straight Arrow Connector 11"/>
          <p:cNvCxnSpPr>
            <a:cxnSpLocks/>
          </p:cNvCxnSpPr>
          <p:nvPr/>
        </p:nvCxnSpPr>
        <p:spPr>
          <a:xfrm flipH="1">
            <a:off x="3744852" y="2172178"/>
            <a:ext cx="1147591" cy="105788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35317" y="1845998"/>
            <a:ext cx="422787" cy="923330"/>
          </a:xfrm>
          <a:prstGeom prst="rect">
            <a:avLst/>
          </a:prstGeom>
          <a:noFill/>
        </p:spPr>
        <p:txBody>
          <a:bodyPr wrap="square" rtlCol="0">
            <a:spAutoFit/>
          </a:bodyPr>
          <a:lstStyle/>
          <a:p>
            <a:pPr algn="ctr"/>
            <a:r>
              <a:rPr lang="en-US" sz="5400" dirty="0">
                <a:solidFill>
                  <a:schemeClr val="tx2"/>
                </a:solidFill>
                <a:latin typeface="Helvetica Neue Light" panose="02000403000000020004" pitchFamily="2" charset="0"/>
                <a:ea typeface="Helvetica Neue Light" panose="02000403000000020004" pitchFamily="2" charset="0"/>
                <a:cs typeface="Avenir Light" charset="0"/>
              </a:rPr>
              <a:t>+</a:t>
            </a:r>
          </a:p>
        </p:txBody>
      </p:sp>
      <p:sp>
        <p:nvSpPr>
          <p:cNvPr id="23" name="TextBox 22"/>
          <p:cNvSpPr txBox="1"/>
          <p:nvPr/>
        </p:nvSpPr>
        <p:spPr>
          <a:xfrm>
            <a:off x="802113" y="667236"/>
            <a:ext cx="2798865" cy="1569660"/>
          </a:xfrm>
          <a:prstGeom prst="rect">
            <a:avLst/>
          </a:prstGeom>
          <a:noFill/>
        </p:spPr>
        <p:txBody>
          <a:bodyPr wrap="square" rtlCol="0">
            <a:spAutoFit/>
          </a:bodyPr>
          <a:lstStyle/>
          <a:p>
            <a:r>
              <a:rPr lang="en-US" sz="3200" dirty="0">
                <a:solidFill>
                  <a:schemeClr val="tx2"/>
                </a:solidFill>
                <a:latin typeface="Helvetica Neue Light" panose="02000403000000020004" pitchFamily="2" charset="0"/>
                <a:ea typeface="Helvetica Neue Light" panose="02000403000000020004" pitchFamily="2" charset="0"/>
                <a:cs typeface="Corbel" charset="0"/>
              </a:rPr>
              <a:t>Higher survival</a:t>
            </a:r>
          </a:p>
          <a:p>
            <a:r>
              <a:rPr lang="en-US" sz="3200" dirty="0">
                <a:solidFill>
                  <a:schemeClr val="tx2"/>
                </a:solidFill>
                <a:latin typeface="Helvetica Neue Light" panose="02000403000000020004" pitchFamily="2" charset="0"/>
                <a:ea typeface="Helvetica Neue Light" panose="02000403000000020004" pitchFamily="2" charset="0"/>
                <a:cs typeface="Corbel" charset="0"/>
              </a:rPr>
              <a:t>Bigger larvae</a:t>
            </a:r>
          </a:p>
          <a:p>
            <a:r>
              <a:rPr lang="en-US" sz="3200" dirty="0">
                <a:solidFill>
                  <a:schemeClr val="tx2"/>
                </a:solidFill>
                <a:latin typeface="Helvetica Neue Light" panose="02000403000000020004" pitchFamily="2" charset="0"/>
                <a:ea typeface="Helvetica Neue Light" panose="02000403000000020004" pitchFamily="2" charset="0"/>
                <a:cs typeface="Corbel" charset="0"/>
              </a:rPr>
              <a:t>Fast-growing</a:t>
            </a:r>
          </a:p>
        </p:txBody>
      </p:sp>
      <p:sp>
        <p:nvSpPr>
          <p:cNvPr id="17" name="Rectangle 16">
            <a:extLst>
              <a:ext uri="{FF2B5EF4-FFF2-40B4-BE49-F238E27FC236}">
                <a16:creationId xmlns:a16="http://schemas.microsoft.com/office/drawing/2014/main" id="{3FDAD27D-818F-9549-83A3-1B39758C6EA5}"/>
              </a:ext>
            </a:extLst>
          </p:cNvPr>
          <p:cNvSpPr/>
          <p:nvPr/>
        </p:nvSpPr>
        <p:spPr>
          <a:xfrm>
            <a:off x="75300" y="6153861"/>
            <a:ext cx="3960017" cy="656590"/>
          </a:xfrm>
          <a:prstGeom prst="rect">
            <a:avLst/>
          </a:prstGeom>
        </p:spPr>
        <p:txBody>
          <a:bodyPr wrap="square">
            <a:spAutoFit/>
          </a:bodyPr>
          <a:lstStyle/>
          <a:p>
            <a:pPr>
              <a:lnSpc>
                <a:spcPts val="2240"/>
              </a:lnSpc>
            </a:pPr>
            <a:r>
              <a:rPr lang="en-US" sz="2200" dirty="0">
                <a:solidFill>
                  <a:schemeClr val="accent1"/>
                </a:solidFill>
                <a:latin typeface="Helvetica Neue Light" panose="02000403000000020004" pitchFamily="2" charset="0"/>
                <a:ea typeface="Helvetica Neue Light" panose="02000403000000020004" pitchFamily="2" charset="0"/>
              </a:rPr>
              <a:t>Sydney rock oyster (Parker et al. 2012, 2015, 2017)</a:t>
            </a:r>
          </a:p>
        </p:txBody>
      </p:sp>
    </p:spTree>
    <p:extLst>
      <p:ext uri="{BB962C8B-B14F-4D97-AF65-F5344CB8AC3E}">
        <p14:creationId xmlns:p14="http://schemas.microsoft.com/office/powerpoint/2010/main" val="4256278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0632077" cy="6872288"/>
          </a:xfrm>
          <a:prstGeom prst="rect">
            <a:avLst/>
          </a:prstGeom>
        </p:spPr>
      </p:pic>
      <p:sp>
        <p:nvSpPr>
          <p:cNvPr id="3" name="Rectangle 2"/>
          <p:cNvSpPr/>
          <p:nvPr/>
        </p:nvSpPr>
        <p:spPr>
          <a:xfrm>
            <a:off x="2643189" y="2543175"/>
            <a:ext cx="9548812" cy="2757488"/>
          </a:xfrm>
          <a:prstGeom prst="rect">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2857500" y="2528886"/>
            <a:ext cx="9420227" cy="2661881"/>
            <a:chOff x="2857500" y="2600326"/>
            <a:chExt cx="9420227" cy="2661881"/>
          </a:xfrm>
        </p:grpSpPr>
        <p:sp>
          <p:nvSpPr>
            <p:cNvPr id="5" name="Title 1"/>
            <p:cNvSpPr txBox="1">
              <a:spLocks/>
            </p:cNvSpPr>
            <p:nvPr/>
          </p:nvSpPr>
          <p:spPr>
            <a:xfrm>
              <a:off x="2857500" y="2600326"/>
              <a:ext cx="9420227" cy="16017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latin typeface="Helvetica Neue Medium" charset="0"/>
                  <a:ea typeface="Helvetica Neue Medium" charset="0"/>
                  <a:cs typeface="Helvetica Neue Medium" charset="0"/>
                </a:rPr>
                <a:t>Questions?</a:t>
              </a:r>
            </a:p>
          </p:txBody>
        </p:sp>
        <p:grpSp>
          <p:nvGrpSpPr>
            <p:cNvPr id="11" name="Group 10"/>
            <p:cNvGrpSpPr/>
            <p:nvPr/>
          </p:nvGrpSpPr>
          <p:grpSpPr>
            <a:xfrm>
              <a:off x="2857500" y="4137173"/>
              <a:ext cx="9334500" cy="1125034"/>
              <a:chOff x="2857500" y="4051445"/>
              <a:chExt cx="9334500" cy="1125034"/>
            </a:xfrm>
          </p:grpSpPr>
          <p:sp>
            <p:nvSpPr>
              <p:cNvPr id="6" name="Subtitle 2"/>
              <p:cNvSpPr txBox="1">
                <a:spLocks/>
              </p:cNvSpPr>
              <p:nvPr/>
            </p:nvSpPr>
            <p:spPr>
              <a:xfrm>
                <a:off x="2857500" y="4051445"/>
                <a:ext cx="9334500" cy="427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3000" dirty="0">
                    <a:solidFill>
                      <a:schemeClr val="bg1"/>
                    </a:solidFill>
                    <a:latin typeface="Helvetica Neue" charset="0"/>
                    <a:ea typeface="Helvetica Neue" charset="0"/>
                    <a:cs typeface="Helvetica Neue" charset="0"/>
                  </a:rPr>
                  <a:t>Yaamini R. Venkataraman</a:t>
                </a:r>
              </a:p>
            </p:txBody>
          </p:sp>
          <p:sp>
            <p:nvSpPr>
              <p:cNvPr id="9" name="Rectangle 8"/>
              <p:cNvSpPr/>
              <p:nvPr/>
            </p:nvSpPr>
            <p:spPr>
              <a:xfrm>
                <a:off x="2886076" y="4468593"/>
                <a:ext cx="9305924" cy="707886"/>
              </a:xfrm>
              <a:prstGeom prst="rect">
                <a:avLst/>
              </a:prstGeom>
            </p:spPr>
            <p:txBody>
              <a:bodyPr wrap="square">
                <a:spAutoFit/>
              </a:bodyPr>
              <a:lstStyle/>
              <a:p>
                <a:r>
                  <a:rPr lang="en-US" sz="2000" dirty="0">
                    <a:solidFill>
                      <a:schemeClr val="bg1"/>
                    </a:solidFill>
                    <a:latin typeface="Helvetica Neue Light" charset="0"/>
                    <a:ea typeface="Helvetica Neue Light" charset="0"/>
                    <a:cs typeface="Helvetica Neue Light" charset="0"/>
                  </a:rPr>
                  <a:t>yaaminiv@uw.edu</a:t>
                </a:r>
              </a:p>
              <a:p>
                <a:r>
                  <a:rPr lang="en-US" sz="2000" dirty="0" err="1">
                    <a:solidFill>
                      <a:schemeClr val="bg1"/>
                    </a:solidFill>
                    <a:latin typeface="Helvetica Neue Light" charset="0"/>
                    <a:ea typeface="Helvetica Neue Light" charset="0"/>
                    <a:cs typeface="Helvetica Neue Light" charset="0"/>
                  </a:rPr>
                  <a:t>github.com</a:t>
                </a:r>
                <a:r>
                  <a:rPr lang="en-US" sz="2000" dirty="0">
                    <a:solidFill>
                      <a:schemeClr val="bg1"/>
                    </a:solidFill>
                    <a:latin typeface="Helvetica Neue Light" charset="0"/>
                    <a:ea typeface="Helvetica Neue Light" charset="0"/>
                    <a:cs typeface="Helvetica Neue Light" charset="0"/>
                  </a:rPr>
                  <a:t>/</a:t>
                </a:r>
                <a:r>
                  <a:rPr lang="en-US" sz="2000" dirty="0" err="1">
                    <a:solidFill>
                      <a:schemeClr val="bg1"/>
                    </a:solidFill>
                    <a:latin typeface="Helvetica Neue Light" charset="0"/>
                    <a:ea typeface="Helvetica Neue Light" charset="0"/>
                    <a:cs typeface="Helvetica Neue Light" charset="0"/>
                  </a:rPr>
                  <a:t>RobertsLab</a:t>
                </a:r>
                <a:r>
                  <a:rPr lang="en-US" sz="2000" dirty="0">
                    <a:solidFill>
                      <a:schemeClr val="bg1"/>
                    </a:solidFill>
                    <a:latin typeface="Helvetica Neue Light" charset="0"/>
                    <a:ea typeface="Helvetica Neue Light" charset="0"/>
                    <a:cs typeface="Helvetica Neue Light" charset="0"/>
                  </a:rPr>
                  <a:t>/project-</a:t>
                </a:r>
                <a:r>
                  <a:rPr lang="en-US" sz="2000" dirty="0" err="1">
                    <a:solidFill>
                      <a:schemeClr val="bg1"/>
                    </a:solidFill>
                    <a:latin typeface="Helvetica Neue Light" charset="0"/>
                    <a:ea typeface="Helvetica Neue Light" charset="0"/>
                    <a:cs typeface="Helvetica Neue Light" charset="0"/>
                  </a:rPr>
                  <a:t>gigas</a:t>
                </a:r>
                <a:r>
                  <a:rPr lang="en-US" sz="2000" dirty="0">
                    <a:solidFill>
                      <a:schemeClr val="bg1"/>
                    </a:solidFill>
                    <a:latin typeface="Helvetica Neue Light" charset="0"/>
                    <a:ea typeface="Helvetica Neue Light" charset="0"/>
                    <a:cs typeface="Helvetica Neue Light" charset="0"/>
                  </a:rPr>
                  <a:t>-</a:t>
                </a:r>
                <a:r>
                  <a:rPr lang="en-US" sz="2000" dirty="0" err="1">
                    <a:solidFill>
                      <a:schemeClr val="bg1"/>
                    </a:solidFill>
                    <a:latin typeface="Helvetica Neue Light" charset="0"/>
                    <a:ea typeface="Helvetica Neue Light" charset="0"/>
                    <a:cs typeface="Helvetica Neue Light" charset="0"/>
                  </a:rPr>
                  <a:t>oa</a:t>
                </a:r>
                <a:r>
                  <a:rPr lang="en-US" sz="2000" dirty="0">
                    <a:solidFill>
                      <a:schemeClr val="bg1"/>
                    </a:solidFill>
                    <a:latin typeface="Helvetica Neue Light" charset="0"/>
                    <a:ea typeface="Helvetica Neue Light" charset="0"/>
                    <a:cs typeface="Helvetica Neue Light" charset="0"/>
                  </a:rPr>
                  <a:t>-meth</a:t>
                </a:r>
              </a:p>
            </p:txBody>
          </p:sp>
        </p:grpSp>
      </p:grpSp>
    </p:spTree>
    <p:extLst>
      <p:ext uri="{BB962C8B-B14F-4D97-AF65-F5344CB8AC3E}">
        <p14:creationId xmlns:p14="http://schemas.microsoft.com/office/powerpoint/2010/main" val="551047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72A6703B-1958-FF4D-8751-E2B3BE8CE6DB}"/>
              </a:ext>
            </a:extLst>
          </p:cNvPr>
          <p:cNvSpPr txBox="1">
            <a:spLocks/>
          </p:cNvSpPr>
          <p:nvPr/>
        </p:nvSpPr>
        <p:spPr>
          <a:xfrm>
            <a:off x="442913" y="152400"/>
            <a:ext cx="11722194"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628 DML </a:t>
            </a:r>
            <a:r>
              <a:rPr lang="en-US" sz="4800" u="sng" dirty="0">
                <a:solidFill>
                  <a:schemeClr val="accent2">
                    <a:lumMod val="50000"/>
                  </a:schemeClr>
                </a:solidFill>
                <a:latin typeface="Helvetica Neue Medium" charset="0"/>
                <a:ea typeface="Helvetica Neue Medium" charset="0"/>
                <a:cs typeface="Helvetica Neue Medium" charset="0"/>
              </a:rPr>
              <a:t>primarily in genes</a:t>
            </a:r>
          </a:p>
        </p:txBody>
      </p:sp>
      <p:pic>
        <p:nvPicPr>
          <p:cNvPr id="4" name="Picture 3">
            <a:extLst>
              <a:ext uri="{FF2B5EF4-FFF2-40B4-BE49-F238E27FC236}">
                <a16:creationId xmlns:a16="http://schemas.microsoft.com/office/drawing/2014/main" id="{365871AB-1205-2843-8275-B2CF86AB33C6}"/>
              </a:ext>
            </a:extLst>
          </p:cNvPr>
          <p:cNvPicPr>
            <a:picLocks noChangeAspect="1"/>
          </p:cNvPicPr>
          <p:nvPr/>
        </p:nvPicPr>
        <p:blipFill rotWithShape="1">
          <a:blip r:embed="rId3"/>
          <a:srcRect l="12623" r="20035" b="6638"/>
          <a:stretch/>
        </p:blipFill>
        <p:spPr>
          <a:xfrm>
            <a:off x="3149845" y="769959"/>
            <a:ext cx="5682869" cy="6088041"/>
          </a:xfrm>
          <a:prstGeom prst="rect">
            <a:avLst/>
          </a:prstGeom>
        </p:spPr>
      </p:pic>
      <p:sp>
        <p:nvSpPr>
          <p:cNvPr id="33" name="Rectangle 32">
            <a:extLst>
              <a:ext uri="{FF2B5EF4-FFF2-40B4-BE49-F238E27FC236}">
                <a16:creationId xmlns:a16="http://schemas.microsoft.com/office/drawing/2014/main" id="{ED6EED8E-D76E-F548-9C07-6C80028C78E1}"/>
              </a:ext>
            </a:extLst>
          </p:cNvPr>
          <p:cNvSpPr/>
          <p:nvPr/>
        </p:nvSpPr>
        <p:spPr>
          <a:xfrm rot="16200000">
            <a:off x="-1044639" y="3583146"/>
            <a:ext cx="5927646" cy="461665"/>
          </a:xfrm>
          <a:prstGeom prst="rect">
            <a:avLst/>
          </a:prstGeom>
          <a:solidFill>
            <a:schemeClr val="bg1"/>
          </a:solidFill>
        </p:spPr>
        <p:txBody>
          <a:bodyPr wrap="square">
            <a:spAutoFit/>
          </a:bodyPr>
          <a:lstStyle/>
          <a:p>
            <a:pPr algn="ctr"/>
            <a:r>
              <a:rPr lang="en-US" sz="2400" dirty="0">
                <a:solidFill>
                  <a:schemeClr val="accent2">
                    <a:lumMod val="50000"/>
                  </a:schemeClr>
                </a:solidFill>
                <a:latin typeface="Helvetica Neue Light" charset="0"/>
                <a:ea typeface="Helvetica Neue Light" charset="0"/>
                <a:cs typeface="Helvetica Neue Light" charset="0"/>
              </a:rPr>
              <a:t>Proportion </a:t>
            </a:r>
            <a:r>
              <a:rPr lang="en-US" sz="2400" dirty="0" err="1">
                <a:solidFill>
                  <a:schemeClr val="accent2">
                    <a:lumMod val="50000"/>
                  </a:schemeClr>
                </a:solidFill>
                <a:latin typeface="Helvetica Neue Light" charset="0"/>
                <a:ea typeface="Helvetica Neue Light" charset="0"/>
                <a:cs typeface="Helvetica Neue Light" charset="0"/>
              </a:rPr>
              <a:t>CpGs</a:t>
            </a:r>
            <a:endParaRPr lang="en-US" sz="2400" dirty="0">
              <a:solidFill>
                <a:schemeClr val="accent2">
                  <a:lumMod val="50000"/>
                </a:schemeClr>
              </a:solidFill>
              <a:latin typeface="Helvetica Neue Light" charset="0"/>
              <a:ea typeface="Helvetica Neue Light" charset="0"/>
              <a:cs typeface="Helvetica Neue Light" charset="0"/>
            </a:endParaRPr>
          </a:p>
        </p:txBody>
      </p:sp>
      <p:grpSp>
        <p:nvGrpSpPr>
          <p:cNvPr id="35" name="Group 34">
            <a:extLst>
              <a:ext uri="{FF2B5EF4-FFF2-40B4-BE49-F238E27FC236}">
                <a16:creationId xmlns:a16="http://schemas.microsoft.com/office/drawing/2014/main" id="{B763F1B3-066E-D748-9FFC-BCF887C51F9A}"/>
              </a:ext>
            </a:extLst>
          </p:cNvPr>
          <p:cNvGrpSpPr/>
          <p:nvPr/>
        </p:nvGrpSpPr>
        <p:grpSpPr>
          <a:xfrm>
            <a:off x="2378906" y="5342642"/>
            <a:ext cx="618250" cy="400110"/>
            <a:chOff x="1463620" y="5699757"/>
            <a:chExt cx="618250" cy="400110"/>
          </a:xfrm>
        </p:grpSpPr>
        <p:cxnSp>
          <p:nvCxnSpPr>
            <p:cNvPr id="63" name="Straight Connector 62">
              <a:extLst>
                <a:ext uri="{FF2B5EF4-FFF2-40B4-BE49-F238E27FC236}">
                  <a16:creationId xmlns:a16="http://schemas.microsoft.com/office/drawing/2014/main" id="{DE5A5E57-06AE-A947-B71E-FB29C646623C}"/>
                </a:ext>
              </a:extLst>
            </p:cNvPr>
            <p:cNvCxnSpPr/>
            <p:nvPr/>
          </p:nvCxnSpPr>
          <p:spPr>
            <a:xfrm>
              <a:off x="1971645" y="5899813"/>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D4044103-5EB6-1841-8554-78F9476E8C39}"/>
                </a:ext>
              </a:extLst>
            </p:cNvPr>
            <p:cNvSpPr/>
            <p:nvPr/>
          </p:nvSpPr>
          <p:spPr>
            <a:xfrm>
              <a:off x="1463620" y="5699757"/>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0.2</a:t>
              </a:r>
            </a:p>
          </p:txBody>
        </p:sp>
      </p:grpSp>
      <p:grpSp>
        <p:nvGrpSpPr>
          <p:cNvPr id="36" name="Group 35">
            <a:extLst>
              <a:ext uri="{FF2B5EF4-FFF2-40B4-BE49-F238E27FC236}">
                <a16:creationId xmlns:a16="http://schemas.microsoft.com/office/drawing/2014/main" id="{32E6E226-6EC3-0B45-A28D-67FAE1CBB774}"/>
              </a:ext>
            </a:extLst>
          </p:cNvPr>
          <p:cNvGrpSpPr/>
          <p:nvPr/>
        </p:nvGrpSpPr>
        <p:grpSpPr>
          <a:xfrm>
            <a:off x="2386622" y="4238516"/>
            <a:ext cx="602819" cy="400110"/>
            <a:chOff x="1479051" y="4789518"/>
            <a:chExt cx="602819" cy="400110"/>
          </a:xfrm>
        </p:grpSpPr>
        <p:cxnSp>
          <p:nvCxnSpPr>
            <p:cNvPr id="54" name="Straight Connector 53">
              <a:extLst>
                <a:ext uri="{FF2B5EF4-FFF2-40B4-BE49-F238E27FC236}">
                  <a16:creationId xmlns:a16="http://schemas.microsoft.com/office/drawing/2014/main" id="{DB3C425E-5BDD-3444-9B38-27DFFBB852CC}"/>
                </a:ext>
              </a:extLst>
            </p:cNvPr>
            <p:cNvCxnSpPr/>
            <p:nvPr/>
          </p:nvCxnSpPr>
          <p:spPr>
            <a:xfrm>
              <a:off x="1971645" y="4991917"/>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5DF9BF-2441-594F-9A7C-90D05328332E}"/>
                </a:ext>
              </a:extLst>
            </p:cNvPr>
            <p:cNvSpPr/>
            <p:nvPr/>
          </p:nvSpPr>
          <p:spPr>
            <a:xfrm>
              <a:off x="1479051" y="4789518"/>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0.4</a:t>
              </a:r>
            </a:p>
          </p:txBody>
        </p:sp>
      </p:grpSp>
      <p:grpSp>
        <p:nvGrpSpPr>
          <p:cNvPr id="37" name="Group 36">
            <a:extLst>
              <a:ext uri="{FF2B5EF4-FFF2-40B4-BE49-F238E27FC236}">
                <a16:creationId xmlns:a16="http://schemas.microsoft.com/office/drawing/2014/main" id="{3D0E8D04-0EA1-2C43-B083-9D09EAAAC5D9}"/>
              </a:ext>
            </a:extLst>
          </p:cNvPr>
          <p:cNvGrpSpPr/>
          <p:nvPr/>
        </p:nvGrpSpPr>
        <p:grpSpPr>
          <a:xfrm>
            <a:off x="2378906" y="3126619"/>
            <a:ext cx="618250" cy="400110"/>
            <a:chOff x="1463620" y="3880318"/>
            <a:chExt cx="618250" cy="400110"/>
          </a:xfrm>
        </p:grpSpPr>
        <p:cxnSp>
          <p:nvCxnSpPr>
            <p:cNvPr id="51" name="Straight Connector 50">
              <a:extLst>
                <a:ext uri="{FF2B5EF4-FFF2-40B4-BE49-F238E27FC236}">
                  <a16:creationId xmlns:a16="http://schemas.microsoft.com/office/drawing/2014/main" id="{242D460F-B084-0743-990B-7A8A51A1CE47}"/>
                </a:ext>
              </a:extLst>
            </p:cNvPr>
            <p:cNvCxnSpPr/>
            <p:nvPr/>
          </p:nvCxnSpPr>
          <p:spPr>
            <a:xfrm>
              <a:off x="1971645" y="4084022"/>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60D3696-6BC2-664E-83FE-0E1341970BB9}"/>
                </a:ext>
              </a:extLst>
            </p:cNvPr>
            <p:cNvSpPr/>
            <p:nvPr/>
          </p:nvSpPr>
          <p:spPr>
            <a:xfrm>
              <a:off x="1463620" y="3880318"/>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0.6</a:t>
              </a:r>
            </a:p>
          </p:txBody>
        </p:sp>
      </p:grpSp>
      <p:grpSp>
        <p:nvGrpSpPr>
          <p:cNvPr id="38" name="Group 37">
            <a:extLst>
              <a:ext uri="{FF2B5EF4-FFF2-40B4-BE49-F238E27FC236}">
                <a16:creationId xmlns:a16="http://schemas.microsoft.com/office/drawing/2014/main" id="{0652003D-DFE0-734E-903D-36F121A1B3F4}"/>
              </a:ext>
            </a:extLst>
          </p:cNvPr>
          <p:cNvGrpSpPr/>
          <p:nvPr/>
        </p:nvGrpSpPr>
        <p:grpSpPr>
          <a:xfrm>
            <a:off x="2386256" y="1984241"/>
            <a:ext cx="603551" cy="400110"/>
            <a:chOff x="1478319" y="2972423"/>
            <a:chExt cx="603551" cy="400110"/>
          </a:xfrm>
        </p:grpSpPr>
        <p:cxnSp>
          <p:nvCxnSpPr>
            <p:cNvPr id="45" name="Straight Connector 44">
              <a:extLst>
                <a:ext uri="{FF2B5EF4-FFF2-40B4-BE49-F238E27FC236}">
                  <a16:creationId xmlns:a16="http://schemas.microsoft.com/office/drawing/2014/main" id="{143B7007-BFA6-B14C-BC82-490BBDB32B94}"/>
                </a:ext>
              </a:extLst>
            </p:cNvPr>
            <p:cNvCxnSpPr/>
            <p:nvPr/>
          </p:nvCxnSpPr>
          <p:spPr>
            <a:xfrm>
              <a:off x="1971645" y="3176127"/>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BAF6E0A2-C16E-DF41-A20D-FF2D8FE8B23C}"/>
                </a:ext>
              </a:extLst>
            </p:cNvPr>
            <p:cNvSpPr/>
            <p:nvPr/>
          </p:nvSpPr>
          <p:spPr>
            <a:xfrm>
              <a:off x="1478319" y="2972423"/>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0.8</a:t>
              </a:r>
            </a:p>
          </p:txBody>
        </p:sp>
      </p:grpSp>
      <p:grpSp>
        <p:nvGrpSpPr>
          <p:cNvPr id="39" name="Group 38">
            <a:extLst>
              <a:ext uri="{FF2B5EF4-FFF2-40B4-BE49-F238E27FC236}">
                <a16:creationId xmlns:a16="http://schemas.microsoft.com/office/drawing/2014/main" id="{B2A325AB-F8CB-0248-A7E4-9196805F669A}"/>
              </a:ext>
            </a:extLst>
          </p:cNvPr>
          <p:cNvGrpSpPr/>
          <p:nvPr/>
        </p:nvGrpSpPr>
        <p:grpSpPr>
          <a:xfrm>
            <a:off x="2386256" y="895875"/>
            <a:ext cx="603551" cy="400110"/>
            <a:chOff x="1478319" y="2062704"/>
            <a:chExt cx="603551" cy="400110"/>
          </a:xfrm>
        </p:grpSpPr>
        <p:cxnSp>
          <p:nvCxnSpPr>
            <p:cNvPr id="40" name="Straight Connector 39">
              <a:extLst>
                <a:ext uri="{FF2B5EF4-FFF2-40B4-BE49-F238E27FC236}">
                  <a16:creationId xmlns:a16="http://schemas.microsoft.com/office/drawing/2014/main" id="{BF96A6EE-0934-F840-873E-E008F1974FCF}"/>
                </a:ext>
              </a:extLst>
            </p:cNvPr>
            <p:cNvCxnSpPr/>
            <p:nvPr/>
          </p:nvCxnSpPr>
          <p:spPr>
            <a:xfrm>
              <a:off x="1971645" y="2268232"/>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3A3C86AF-DFEE-6541-8283-C50A54A3362D}"/>
                </a:ext>
              </a:extLst>
            </p:cNvPr>
            <p:cNvSpPr/>
            <p:nvPr/>
          </p:nvSpPr>
          <p:spPr>
            <a:xfrm>
              <a:off x="1478319" y="2062704"/>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1.0</a:t>
              </a:r>
            </a:p>
          </p:txBody>
        </p:sp>
      </p:grpSp>
      <p:grpSp>
        <p:nvGrpSpPr>
          <p:cNvPr id="91" name="Group 90">
            <a:extLst>
              <a:ext uri="{FF2B5EF4-FFF2-40B4-BE49-F238E27FC236}">
                <a16:creationId xmlns:a16="http://schemas.microsoft.com/office/drawing/2014/main" id="{BB03EC46-8EEF-274C-A704-DCC971D7A017}"/>
              </a:ext>
            </a:extLst>
          </p:cNvPr>
          <p:cNvGrpSpPr/>
          <p:nvPr/>
        </p:nvGrpSpPr>
        <p:grpSpPr>
          <a:xfrm>
            <a:off x="2378906" y="6469780"/>
            <a:ext cx="643694" cy="400110"/>
            <a:chOff x="1463620" y="5699757"/>
            <a:chExt cx="643694" cy="400110"/>
          </a:xfrm>
        </p:grpSpPr>
        <p:cxnSp>
          <p:nvCxnSpPr>
            <p:cNvPr id="92" name="Straight Connector 91">
              <a:extLst>
                <a:ext uri="{FF2B5EF4-FFF2-40B4-BE49-F238E27FC236}">
                  <a16:creationId xmlns:a16="http://schemas.microsoft.com/office/drawing/2014/main" id="{52520EFC-1647-DB45-AFE7-5A0E91150005}"/>
                </a:ext>
              </a:extLst>
            </p:cNvPr>
            <p:cNvCxnSpPr>
              <a:cxnSpLocks/>
            </p:cNvCxnSpPr>
            <p:nvPr/>
          </p:nvCxnSpPr>
          <p:spPr>
            <a:xfrm>
              <a:off x="1971645" y="5899813"/>
              <a:ext cx="1356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3FEE61D9-F411-6041-925C-AEBA4D002408}"/>
                </a:ext>
              </a:extLst>
            </p:cNvPr>
            <p:cNvSpPr/>
            <p:nvPr/>
          </p:nvSpPr>
          <p:spPr>
            <a:xfrm>
              <a:off x="1463620" y="5699757"/>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0.0</a:t>
              </a:r>
            </a:p>
          </p:txBody>
        </p:sp>
      </p:grpSp>
      <p:cxnSp>
        <p:nvCxnSpPr>
          <p:cNvPr id="95" name="Straight Connector 94">
            <a:extLst>
              <a:ext uri="{FF2B5EF4-FFF2-40B4-BE49-F238E27FC236}">
                <a16:creationId xmlns:a16="http://schemas.microsoft.com/office/drawing/2014/main" id="{4AFC4094-23FC-614E-A0CC-D141E8191C2D}"/>
              </a:ext>
            </a:extLst>
          </p:cNvPr>
          <p:cNvCxnSpPr>
            <a:cxnSpLocks/>
          </p:cNvCxnSpPr>
          <p:nvPr/>
        </p:nvCxnSpPr>
        <p:spPr>
          <a:xfrm>
            <a:off x="3002110" y="1081084"/>
            <a:ext cx="0" cy="55887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FD3F6578-4F33-5646-9FE0-A2FA155571EC}"/>
              </a:ext>
            </a:extLst>
          </p:cNvPr>
          <p:cNvSpPr/>
          <p:nvPr/>
        </p:nvSpPr>
        <p:spPr>
          <a:xfrm>
            <a:off x="3213508" y="1081286"/>
            <a:ext cx="2439224" cy="461665"/>
          </a:xfrm>
          <a:prstGeom prst="rect">
            <a:avLst/>
          </a:prstGeom>
          <a:noFill/>
        </p:spPr>
        <p:txBody>
          <a:bodyPr wrap="square">
            <a:spAutoFit/>
          </a:bodyPr>
          <a:lstStyle/>
          <a:p>
            <a:pPr algn="ctr"/>
            <a:r>
              <a:rPr lang="en-US" sz="2400" dirty="0">
                <a:solidFill>
                  <a:schemeClr val="accent2">
                    <a:lumMod val="50000"/>
                  </a:schemeClr>
                </a:solidFill>
                <a:latin typeface="Helvetica Neue Light" charset="0"/>
                <a:ea typeface="Helvetica Neue Light" charset="0"/>
                <a:cs typeface="Helvetica Neue Light" charset="0"/>
              </a:rPr>
              <a:t>All </a:t>
            </a:r>
            <a:r>
              <a:rPr lang="en-US" sz="2400" dirty="0" err="1">
                <a:solidFill>
                  <a:schemeClr val="accent2">
                    <a:lumMod val="50000"/>
                  </a:schemeClr>
                </a:solidFill>
                <a:latin typeface="Helvetica Neue Light" charset="0"/>
                <a:ea typeface="Helvetica Neue Light" charset="0"/>
                <a:cs typeface="Helvetica Neue Light" charset="0"/>
              </a:rPr>
              <a:t>CpGs</a:t>
            </a:r>
            <a:endParaRPr lang="en-US" sz="2400" dirty="0">
              <a:solidFill>
                <a:schemeClr val="accent2">
                  <a:lumMod val="50000"/>
                </a:schemeClr>
              </a:solidFill>
              <a:latin typeface="Helvetica Neue Light" charset="0"/>
              <a:ea typeface="Helvetica Neue Light" charset="0"/>
              <a:cs typeface="Helvetica Neue Light" charset="0"/>
            </a:endParaRPr>
          </a:p>
        </p:txBody>
      </p:sp>
      <p:sp>
        <p:nvSpPr>
          <p:cNvPr id="98" name="Rectangle 97">
            <a:extLst>
              <a:ext uri="{FF2B5EF4-FFF2-40B4-BE49-F238E27FC236}">
                <a16:creationId xmlns:a16="http://schemas.microsoft.com/office/drawing/2014/main" id="{A7C75AFE-22AC-1B4C-BAC7-8C1BB8957227}"/>
              </a:ext>
            </a:extLst>
          </p:cNvPr>
          <p:cNvSpPr/>
          <p:nvPr/>
        </p:nvSpPr>
        <p:spPr>
          <a:xfrm>
            <a:off x="6105104" y="1065152"/>
            <a:ext cx="2439224" cy="461665"/>
          </a:xfrm>
          <a:prstGeom prst="rect">
            <a:avLst/>
          </a:prstGeom>
          <a:noFill/>
        </p:spPr>
        <p:txBody>
          <a:bodyPr wrap="square">
            <a:spAutoFit/>
          </a:bodyPr>
          <a:lstStyle/>
          <a:p>
            <a:pPr algn="ctr"/>
            <a:r>
              <a:rPr lang="en-US" sz="2400" dirty="0">
                <a:solidFill>
                  <a:schemeClr val="accent2">
                    <a:lumMod val="50000"/>
                  </a:schemeClr>
                </a:solidFill>
                <a:latin typeface="Helvetica Neue Light" charset="0"/>
                <a:ea typeface="Helvetica Neue Light" charset="0"/>
                <a:cs typeface="Helvetica Neue Light" charset="0"/>
              </a:rPr>
              <a:t>DML</a:t>
            </a:r>
          </a:p>
        </p:txBody>
      </p:sp>
      <p:sp>
        <p:nvSpPr>
          <p:cNvPr id="2" name="Rectangle 1">
            <a:extLst>
              <a:ext uri="{FF2B5EF4-FFF2-40B4-BE49-F238E27FC236}">
                <a16:creationId xmlns:a16="http://schemas.microsoft.com/office/drawing/2014/main" id="{B7817E7E-D14E-9E4E-89C9-013680AF2ACF}"/>
              </a:ext>
            </a:extLst>
          </p:cNvPr>
          <p:cNvSpPr/>
          <p:nvPr/>
        </p:nvSpPr>
        <p:spPr>
          <a:xfrm>
            <a:off x="3224659" y="6345044"/>
            <a:ext cx="2439224" cy="32479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E8E2B3B-83A2-554F-A41D-04D2C6E797DB}"/>
              </a:ext>
            </a:extLst>
          </p:cNvPr>
          <p:cNvSpPr/>
          <p:nvPr/>
        </p:nvSpPr>
        <p:spPr>
          <a:xfrm>
            <a:off x="6160072" y="2812747"/>
            <a:ext cx="2426513" cy="385708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93899766-6471-1840-817C-EAAA3362E8BE}"/>
              </a:ext>
            </a:extLst>
          </p:cNvPr>
          <p:cNvCxnSpPr/>
          <p:nvPr/>
        </p:nvCxnSpPr>
        <p:spPr>
          <a:xfrm flipV="1">
            <a:off x="5415954" y="4741291"/>
            <a:ext cx="1908762" cy="1766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0EA777EE-8DED-2247-9BF0-6E25239640E6}"/>
              </a:ext>
            </a:extLst>
          </p:cNvPr>
          <p:cNvSpPr/>
          <p:nvPr/>
        </p:nvSpPr>
        <p:spPr>
          <a:xfrm>
            <a:off x="8832714" y="1070849"/>
            <a:ext cx="1929873" cy="830997"/>
          </a:xfrm>
          <a:prstGeom prst="rect">
            <a:avLst/>
          </a:prstGeom>
        </p:spPr>
        <p:txBody>
          <a:bodyPr wrap="square">
            <a:spAutoFit/>
          </a:bodyPr>
          <a:lstStyle/>
          <a:p>
            <a:pPr algn="ctr"/>
            <a:r>
              <a:rPr lang="en-US" sz="2400" dirty="0">
                <a:solidFill>
                  <a:schemeClr val="accent2">
                    <a:lumMod val="50000"/>
                  </a:schemeClr>
                </a:solidFill>
                <a:latin typeface="Helvetica Neue Light" charset="0"/>
                <a:ea typeface="Helvetica Neue Light" charset="0"/>
                <a:cs typeface="Helvetica Neue Light" charset="0"/>
              </a:rPr>
              <a:t>X</a:t>
            </a:r>
            <a:r>
              <a:rPr lang="en-US" sz="2400" baseline="30000" dirty="0">
                <a:solidFill>
                  <a:schemeClr val="accent2">
                    <a:lumMod val="50000"/>
                  </a:schemeClr>
                </a:solidFill>
                <a:latin typeface="Helvetica Neue Light" charset="0"/>
                <a:ea typeface="Helvetica Neue Light" charset="0"/>
                <a:cs typeface="Helvetica Neue Light" charset="0"/>
              </a:rPr>
              <a:t>2</a:t>
            </a:r>
            <a:r>
              <a:rPr lang="en-US" sz="2400" baseline="-25000" dirty="0">
                <a:solidFill>
                  <a:schemeClr val="accent2">
                    <a:lumMod val="50000"/>
                  </a:schemeClr>
                </a:solidFill>
                <a:latin typeface="Helvetica Neue Light" charset="0"/>
                <a:ea typeface="Helvetica Neue Light" charset="0"/>
                <a:cs typeface="Helvetica Neue Light" charset="0"/>
              </a:rPr>
              <a:t>4</a:t>
            </a:r>
            <a:r>
              <a:rPr lang="en-US" sz="2400" dirty="0">
                <a:solidFill>
                  <a:schemeClr val="accent2">
                    <a:lumMod val="50000"/>
                  </a:schemeClr>
                </a:solidFill>
                <a:latin typeface="Helvetica Neue Light" charset="0"/>
                <a:ea typeface="Helvetica Neue Light" charset="0"/>
                <a:cs typeface="Helvetica Neue Light" charset="0"/>
              </a:rPr>
              <a:t> = 94.784</a:t>
            </a:r>
          </a:p>
          <a:p>
            <a:pPr algn="ctr"/>
            <a:r>
              <a:rPr lang="en-US" sz="2400" dirty="0">
                <a:solidFill>
                  <a:schemeClr val="accent2">
                    <a:lumMod val="50000"/>
                  </a:schemeClr>
                </a:solidFill>
                <a:latin typeface="Helvetica Neue Light" charset="0"/>
                <a:ea typeface="Helvetica Neue Light" charset="0"/>
                <a:cs typeface="Helvetica Neue Light" charset="0"/>
              </a:rPr>
              <a:t>p &lt; 0.001</a:t>
            </a:r>
          </a:p>
        </p:txBody>
      </p:sp>
      <p:grpSp>
        <p:nvGrpSpPr>
          <p:cNvPr id="44" name="Group 43">
            <a:extLst>
              <a:ext uri="{FF2B5EF4-FFF2-40B4-BE49-F238E27FC236}">
                <a16:creationId xmlns:a16="http://schemas.microsoft.com/office/drawing/2014/main" id="{778EF164-C74B-3C46-8379-A9608BE6B700}"/>
              </a:ext>
            </a:extLst>
          </p:cNvPr>
          <p:cNvGrpSpPr/>
          <p:nvPr/>
        </p:nvGrpSpPr>
        <p:grpSpPr>
          <a:xfrm>
            <a:off x="8604873" y="2610829"/>
            <a:ext cx="3641643" cy="2272277"/>
            <a:chOff x="8604873" y="798535"/>
            <a:chExt cx="3641643" cy="2272277"/>
          </a:xfrm>
        </p:grpSpPr>
        <p:pic>
          <p:nvPicPr>
            <p:cNvPr id="46" name="Picture 45">
              <a:extLst>
                <a:ext uri="{FF2B5EF4-FFF2-40B4-BE49-F238E27FC236}">
                  <a16:creationId xmlns:a16="http://schemas.microsoft.com/office/drawing/2014/main" id="{C6DA840B-7D21-5B46-A713-1D0EFC44380A}"/>
                </a:ext>
              </a:extLst>
            </p:cNvPr>
            <p:cNvPicPr>
              <a:picLocks noChangeAspect="1"/>
            </p:cNvPicPr>
            <p:nvPr/>
          </p:nvPicPr>
          <p:blipFill rotWithShape="1">
            <a:blip r:embed="rId3"/>
            <a:srcRect l="80695" r="16305" b="84919"/>
            <a:stretch/>
          </p:blipFill>
          <p:spPr>
            <a:xfrm>
              <a:off x="8604873" y="798535"/>
              <a:ext cx="585017" cy="2272277"/>
            </a:xfrm>
            <a:prstGeom prst="rect">
              <a:avLst/>
            </a:prstGeom>
          </p:spPr>
        </p:pic>
        <p:sp>
          <p:nvSpPr>
            <p:cNvPr id="47" name="Rectangle 46">
              <a:extLst>
                <a:ext uri="{FF2B5EF4-FFF2-40B4-BE49-F238E27FC236}">
                  <a16:creationId xmlns:a16="http://schemas.microsoft.com/office/drawing/2014/main" id="{75ACE6CC-EFE1-BB4C-ABBC-8302C8588CA9}"/>
                </a:ext>
              </a:extLst>
            </p:cNvPr>
            <p:cNvSpPr/>
            <p:nvPr/>
          </p:nvSpPr>
          <p:spPr>
            <a:xfrm>
              <a:off x="8968021" y="876690"/>
              <a:ext cx="3278495" cy="1938992"/>
            </a:xfrm>
            <a:prstGeom prst="rect">
              <a:avLst/>
            </a:prstGeom>
            <a:noFill/>
          </p:spPr>
          <p:txBody>
            <a:bodyPr wrap="square">
              <a:spAutoFit/>
            </a:bodyPr>
            <a:lstStyle/>
            <a:p>
              <a:r>
                <a:rPr lang="en-US" sz="2400" dirty="0">
                  <a:solidFill>
                    <a:schemeClr val="accent2">
                      <a:lumMod val="50000"/>
                    </a:schemeClr>
                  </a:solidFill>
                  <a:latin typeface="Helvetica Neue Light" charset="0"/>
                  <a:ea typeface="Helvetica Neue Light" charset="0"/>
                  <a:cs typeface="Helvetica Neue Light" charset="0"/>
                </a:rPr>
                <a:t>Exons</a:t>
              </a:r>
            </a:p>
            <a:p>
              <a:r>
                <a:rPr lang="en-US" sz="2400" dirty="0">
                  <a:solidFill>
                    <a:schemeClr val="accent2">
                      <a:lumMod val="50000"/>
                    </a:schemeClr>
                  </a:solidFill>
                  <a:latin typeface="Helvetica Neue Light" charset="0"/>
                  <a:ea typeface="Helvetica Neue Light" charset="0"/>
                  <a:cs typeface="Helvetica Neue Light" charset="0"/>
                </a:rPr>
                <a:t>Introns</a:t>
              </a:r>
            </a:p>
            <a:p>
              <a:r>
                <a:rPr lang="en-US" sz="2400" dirty="0">
                  <a:solidFill>
                    <a:schemeClr val="accent2">
                      <a:lumMod val="50000"/>
                    </a:schemeClr>
                  </a:solidFill>
                  <a:latin typeface="Helvetica Neue Light" charset="0"/>
                  <a:ea typeface="Helvetica Neue Light" charset="0"/>
                  <a:cs typeface="Helvetica Neue Light" charset="0"/>
                </a:rPr>
                <a:t>Transposable Elements</a:t>
              </a:r>
            </a:p>
            <a:p>
              <a:r>
                <a:rPr lang="en-US" sz="2400" dirty="0">
                  <a:solidFill>
                    <a:schemeClr val="accent2">
                      <a:lumMod val="50000"/>
                    </a:schemeClr>
                  </a:solidFill>
                  <a:latin typeface="Helvetica Neue Light" charset="0"/>
                  <a:ea typeface="Helvetica Neue Light" charset="0"/>
                  <a:cs typeface="Helvetica Neue Light" charset="0"/>
                </a:rPr>
                <a:t>Putative Promoters</a:t>
              </a:r>
            </a:p>
            <a:p>
              <a:r>
                <a:rPr lang="en-US" sz="2400" dirty="0">
                  <a:solidFill>
                    <a:schemeClr val="accent2">
                      <a:lumMod val="50000"/>
                    </a:schemeClr>
                  </a:solidFill>
                  <a:latin typeface="Helvetica Neue Light" charset="0"/>
                  <a:ea typeface="Helvetica Neue Light" charset="0"/>
                  <a:cs typeface="Helvetica Neue Light" charset="0"/>
                </a:rPr>
                <a:t>Other</a:t>
              </a:r>
            </a:p>
          </p:txBody>
        </p:sp>
      </p:grpSp>
    </p:spTree>
    <p:extLst>
      <p:ext uri="{BB962C8B-B14F-4D97-AF65-F5344CB8AC3E}">
        <p14:creationId xmlns:p14="http://schemas.microsoft.com/office/powerpoint/2010/main" val="1865593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0D9A5B-3380-BD42-9BD3-5D28B1A3E07E}"/>
              </a:ext>
            </a:extLst>
          </p:cNvPr>
          <p:cNvSpPr/>
          <p:nvPr/>
        </p:nvSpPr>
        <p:spPr>
          <a:xfrm>
            <a:off x="442913" y="725301"/>
            <a:ext cx="11366466" cy="947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EBCAA1-683B-914F-82CF-3FFF3063304B}"/>
              </a:ext>
            </a:extLst>
          </p:cNvPr>
          <p:cNvSpPr txBox="1">
            <a:spLocks/>
          </p:cNvSpPr>
          <p:nvPr/>
        </p:nvSpPr>
        <p:spPr>
          <a:xfrm>
            <a:off x="442913" y="152400"/>
            <a:ext cx="11722194" cy="76200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Various biological processes affected</a:t>
            </a:r>
          </a:p>
        </p:txBody>
      </p:sp>
      <p:pic>
        <p:nvPicPr>
          <p:cNvPr id="6" name="Picture 5">
            <a:extLst>
              <a:ext uri="{FF2B5EF4-FFF2-40B4-BE49-F238E27FC236}">
                <a16:creationId xmlns:a16="http://schemas.microsoft.com/office/drawing/2014/main" id="{7910AC53-9DD3-104C-ACD5-1A55E50CBBF7}"/>
              </a:ext>
            </a:extLst>
          </p:cNvPr>
          <p:cNvPicPr>
            <a:picLocks noChangeAspect="1"/>
          </p:cNvPicPr>
          <p:nvPr/>
        </p:nvPicPr>
        <p:blipFill rotWithShape="1">
          <a:blip r:embed="rId3"/>
          <a:srcRect l="34796" b="13551"/>
          <a:stretch/>
        </p:blipFill>
        <p:spPr>
          <a:xfrm>
            <a:off x="6304546" y="533400"/>
            <a:ext cx="5465453" cy="5599299"/>
          </a:xfrm>
          <a:prstGeom prst="rect">
            <a:avLst/>
          </a:prstGeom>
        </p:spPr>
      </p:pic>
      <p:sp>
        <p:nvSpPr>
          <p:cNvPr id="43" name="Rectangle 42">
            <a:extLst>
              <a:ext uri="{FF2B5EF4-FFF2-40B4-BE49-F238E27FC236}">
                <a16:creationId xmlns:a16="http://schemas.microsoft.com/office/drawing/2014/main" id="{29DE2CAE-DBAD-B247-9797-1D7E9EC7988E}"/>
              </a:ext>
            </a:extLst>
          </p:cNvPr>
          <p:cNvSpPr/>
          <p:nvPr/>
        </p:nvSpPr>
        <p:spPr>
          <a:xfrm>
            <a:off x="11335953" y="6269888"/>
            <a:ext cx="559543" cy="400110"/>
          </a:xfrm>
          <a:prstGeom prst="rect">
            <a:avLst/>
          </a:prstGeom>
        </p:spPr>
        <p:txBody>
          <a:bodyPr wrap="square">
            <a:spAutoFit/>
          </a:bodyPr>
          <a:lstStyle/>
          <a:p>
            <a:pPr algn="ctr"/>
            <a:endParaRPr lang="en-US" sz="2000" dirty="0">
              <a:solidFill>
                <a:schemeClr val="accent2">
                  <a:lumMod val="50000"/>
                </a:schemeClr>
              </a:solidFill>
              <a:latin typeface="Helvetica Neue Light" charset="0"/>
              <a:ea typeface="Helvetica Neue Light" charset="0"/>
              <a:cs typeface="Helvetica Neue Light" charset="0"/>
            </a:endParaRPr>
          </a:p>
        </p:txBody>
      </p:sp>
      <p:grpSp>
        <p:nvGrpSpPr>
          <p:cNvPr id="48" name="Group 47">
            <a:extLst>
              <a:ext uri="{FF2B5EF4-FFF2-40B4-BE49-F238E27FC236}">
                <a16:creationId xmlns:a16="http://schemas.microsoft.com/office/drawing/2014/main" id="{AAA0D692-23B9-AC41-9F66-A8E431E0FEA2}"/>
              </a:ext>
            </a:extLst>
          </p:cNvPr>
          <p:cNvGrpSpPr/>
          <p:nvPr/>
        </p:nvGrpSpPr>
        <p:grpSpPr>
          <a:xfrm>
            <a:off x="6155086" y="6137394"/>
            <a:ext cx="5748681" cy="418431"/>
            <a:chOff x="6155086" y="6219215"/>
            <a:chExt cx="5748681" cy="418431"/>
          </a:xfrm>
        </p:grpSpPr>
        <p:cxnSp>
          <p:nvCxnSpPr>
            <p:cNvPr id="8" name="Straight Connector 7">
              <a:extLst>
                <a:ext uri="{FF2B5EF4-FFF2-40B4-BE49-F238E27FC236}">
                  <a16:creationId xmlns:a16="http://schemas.microsoft.com/office/drawing/2014/main" id="{1AA37C76-FF46-5544-9FAA-2E9468CE1D3C}"/>
                </a:ext>
              </a:extLst>
            </p:cNvPr>
            <p:cNvCxnSpPr>
              <a:cxnSpLocks/>
            </p:cNvCxnSpPr>
            <p:nvPr/>
          </p:nvCxnSpPr>
          <p:spPr>
            <a:xfrm flipH="1">
              <a:off x="6431110" y="6239529"/>
              <a:ext cx="51900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F0DE5FD-EB01-3747-A6F9-8927600EEC61}"/>
                </a:ext>
              </a:extLst>
            </p:cNvPr>
            <p:cNvGrpSpPr/>
            <p:nvPr/>
          </p:nvGrpSpPr>
          <p:grpSpPr>
            <a:xfrm>
              <a:off x="6155086" y="6219215"/>
              <a:ext cx="5748681" cy="418431"/>
              <a:chOff x="6155086" y="6219215"/>
              <a:chExt cx="5748681" cy="418431"/>
            </a:xfrm>
          </p:grpSpPr>
          <p:grpSp>
            <p:nvGrpSpPr>
              <p:cNvPr id="14" name="Group 13">
                <a:extLst>
                  <a:ext uri="{FF2B5EF4-FFF2-40B4-BE49-F238E27FC236}">
                    <a16:creationId xmlns:a16="http://schemas.microsoft.com/office/drawing/2014/main" id="{3677A142-74FF-FC4C-8E1C-2A2141470A1F}"/>
                  </a:ext>
                </a:extLst>
              </p:cNvPr>
              <p:cNvGrpSpPr/>
              <p:nvPr/>
            </p:nvGrpSpPr>
            <p:grpSpPr>
              <a:xfrm>
                <a:off x="6155086" y="6219215"/>
                <a:ext cx="559543" cy="387653"/>
                <a:chOff x="5239800" y="6577904"/>
                <a:chExt cx="559543" cy="387653"/>
              </a:xfrm>
            </p:grpSpPr>
            <p:cxnSp>
              <p:nvCxnSpPr>
                <p:cNvPr id="15" name="Straight Connector 14">
                  <a:extLst>
                    <a:ext uri="{FF2B5EF4-FFF2-40B4-BE49-F238E27FC236}">
                      <a16:creationId xmlns:a16="http://schemas.microsoft.com/office/drawing/2014/main" id="{A87B98D2-02E2-3949-848F-AC13878604A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33BDD7B-0CC8-6549-87A8-101CA645CD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0</a:t>
                  </a:r>
                </a:p>
              </p:txBody>
            </p:sp>
          </p:grpSp>
          <p:grpSp>
            <p:nvGrpSpPr>
              <p:cNvPr id="19" name="Group 18">
                <a:extLst>
                  <a:ext uri="{FF2B5EF4-FFF2-40B4-BE49-F238E27FC236}">
                    <a16:creationId xmlns:a16="http://schemas.microsoft.com/office/drawing/2014/main" id="{77B2B8CF-A4D4-CF4C-8CAB-3C6CA8C67878}"/>
                  </a:ext>
                </a:extLst>
              </p:cNvPr>
              <p:cNvGrpSpPr/>
              <p:nvPr/>
            </p:nvGrpSpPr>
            <p:grpSpPr>
              <a:xfrm>
                <a:off x="6899597" y="6219215"/>
                <a:ext cx="559543" cy="387653"/>
                <a:chOff x="5239800" y="6577904"/>
                <a:chExt cx="559543" cy="387653"/>
              </a:xfrm>
            </p:grpSpPr>
            <p:cxnSp>
              <p:nvCxnSpPr>
                <p:cNvPr id="20" name="Straight Connector 19">
                  <a:extLst>
                    <a:ext uri="{FF2B5EF4-FFF2-40B4-BE49-F238E27FC236}">
                      <a16:creationId xmlns:a16="http://schemas.microsoft.com/office/drawing/2014/main" id="{495E7645-660B-2B41-8F28-B4F1306C574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78971D8-5E1D-434C-B86E-7F5028E11DB3}"/>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2</a:t>
                  </a:r>
                </a:p>
              </p:txBody>
            </p:sp>
          </p:grpSp>
          <p:grpSp>
            <p:nvGrpSpPr>
              <p:cNvPr id="26" name="Group 25">
                <a:extLst>
                  <a:ext uri="{FF2B5EF4-FFF2-40B4-BE49-F238E27FC236}">
                    <a16:creationId xmlns:a16="http://schemas.microsoft.com/office/drawing/2014/main" id="{D20F84F4-6DFD-6440-BAD0-86FBDE0EF23E}"/>
                  </a:ext>
                </a:extLst>
              </p:cNvPr>
              <p:cNvGrpSpPr/>
              <p:nvPr/>
            </p:nvGrpSpPr>
            <p:grpSpPr>
              <a:xfrm>
                <a:off x="7644107" y="6219215"/>
                <a:ext cx="559543" cy="387653"/>
                <a:chOff x="5239800" y="6577904"/>
                <a:chExt cx="559543" cy="387653"/>
              </a:xfrm>
            </p:grpSpPr>
            <p:cxnSp>
              <p:nvCxnSpPr>
                <p:cNvPr id="27" name="Straight Connector 26">
                  <a:extLst>
                    <a:ext uri="{FF2B5EF4-FFF2-40B4-BE49-F238E27FC236}">
                      <a16:creationId xmlns:a16="http://schemas.microsoft.com/office/drawing/2014/main" id="{16992C7D-9E14-434C-AF71-57D7EA98B577}"/>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EAAC0FA-7A2A-DB44-B1E4-1AB2684C970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4</a:t>
                  </a:r>
                </a:p>
              </p:txBody>
            </p:sp>
          </p:grpSp>
          <p:grpSp>
            <p:nvGrpSpPr>
              <p:cNvPr id="29" name="Group 28">
                <a:extLst>
                  <a:ext uri="{FF2B5EF4-FFF2-40B4-BE49-F238E27FC236}">
                    <a16:creationId xmlns:a16="http://schemas.microsoft.com/office/drawing/2014/main" id="{D97AFC44-92DA-114C-BFEA-04E06BBD89E4}"/>
                  </a:ext>
                </a:extLst>
              </p:cNvPr>
              <p:cNvGrpSpPr/>
              <p:nvPr/>
            </p:nvGrpSpPr>
            <p:grpSpPr>
              <a:xfrm>
                <a:off x="8386865" y="6219215"/>
                <a:ext cx="559543" cy="387653"/>
                <a:chOff x="5239800" y="6577904"/>
                <a:chExt cx="559543" cy="387653"/>
              </a:xfrm>
            </p:grpSpPr>
            <p:cxnSp>
              <p:nvCxnSpPr>
                <p:cNvPr id="30" name="Straight Connector 29">
                  <a:extLst>
                    <a:ext uri="{FF2B5EF4-FFF2-40B4-BE49-F238E27FC236}">
                      <a16:creationId xmlns:a16="http://schemas.microsoft.com/office/drawing/2014/main" id="{BEB852E8-2BEC-A941-8943-2645DC0781C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4CD1D10-2B25-674E-9CD7-06FE9692892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6</a:t>
                  </a:r>
                </a:p>
              </p:txBody>
            </p:sp>
          </p:grpSp>
          <p:grpSp>
            <p:nvGrpSpPr>
              <p:cNvPr id="32" name="Group 31">
                <a:extLst>
                  <a:ext uri="{FF2B5EF4-FFF2-40B4-BE49-F238E27FC236}">
                    <a16:creationId xmlns:a16="http://schemas.microsoft.com/office/drawing/2014/main" id="{4376B4C2-5F4E-C34F-AC6B-6B082EC6E7A3}"/>
                  </a:ext>
                </a:extLst>
              </p:cNvPr>
              <p:cNvGrpSpPr/>
              <p:nvPr/>
            </p:nvGrpSpPr>
            <p:grpSpPr>
              <a:xfrm>
                <a:off x="9120037" y="6219215"/>
                <a:ext cx="559543" cy="387653"/>
                <a:chOff x="5239800" y="6577904"/>
                <a:chExt cx="559543" cy="387653"/>
              </a:xfrm>
            </p:grpSpPr>
            <p:cxnSp>
              <p:nvCxnSpPr>
                <p:cNvPr id="33" name="Straight Connector 32">
                  <a:extLst>
                    <a:ext uri="{FF2B5EF4-FFF2-40B4-BE49-F238E27FC236}">
                      <a16:creationId xmlns:a16="http://schemas.microsoft.com/office/drawing/2014/main" id="{D524121E-44AC-A147-9EE1-3863127A468F}"/>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CFFC40D-5548-D747-B59C-B78F964DD7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8</a:t>
                  </a:r>
                </a:p>
              </p:txBody>
            </p:sp>
          </p:grpSp>
          <p:grpSp>
            <p:nvGrpSpPr>
              <p:cNvPr id="35" name="Group 34">
                <a:extLst>
                  <a:ext uri="{FF2B5EF4-FFF2-40B4-BE49-F238E27FC236}">
                    <a16:creationId xmlns:a16="http://schemas.microsoft.com/office/drawing/2014/main" id="{E1F716BC-00DC-114A-A0BF-3178AA7A94E1}"/>
                  </a:ext>
                </a:extLst>
              </p:cNvPr>
              <p:cNvGrpSpPr/>
              <p:nvPr/>
            </p:nvGrpSpPr>
            <p:grpSpPr>
              <a:xfrm>
                <a:off x="9874133" y="6219215"/>
                <a:ext cx="559543" cy="418431"/>
                <a:chOff x="5239800" y="6577904"/>
                <a:chExt cx="559543" cy="418431"/>
              </a:xfrm>
            </p:grpSpPr>
            <p:cxnSp>
              <p:nvCxnSpPr>
                <p:cNvPr id="36" name="Straight Connector 35">
                  <a:extLst>
                    <a:ext uri="{FF2B5EF4-FFF2-40B4-BE49-F238E27FC236}">
                      <a16:creationId xmlns:a16="http://schemas.microsoft.com/office/drawing/2014/main" id="{AEFA89CA-F713-B048-8ABB-D1BE3AB844A0}"/>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4E02873-172E-8B46-85F2-4A7E47A73B25}"/>
                    </a:ext>
                  </a:extLst>
                </p:cNvPr>
                <p:cNvSpPr/>
                <p:nvPr/>
              </p:nvSpPr>
              <p:spPr>
                <a:xfrm>
                  <a:off x="5239800" y="6627003"/>
                  <a:ext cx="559543" cy="369332"/>
                </a:xfrm>
                <a:prstGeom prst="rect">
                  <a:avLst/>
                </a:prstGeom>
              </p:spPr>
              <p:txBody>
                <a:bodyPr wrap="square">
                  <a:spAutoFit/>
                </a:bodyPr>
                <a:lstStyle/>
                <a:p>
                  <a:pPr algn="ctr"/>
                  <a:r>
                    <a:rPr lang="en-US" dirty="0">
                      <a:solidFill>
                        <a:schemeClr val="accent2">
                          <a:lumMod val="50000"/>
                        </a:schemeClr>
                      </a:solidFill>
                      <a:latin typeface="Helvetica Neue Light" charset="0"/>
                      <a:ea typeface="Helvetica Neue Light" charset="0"/>
                      <a:cs typeface="Helvetica Neue Light" charset="0"/>
                    </a:rPr>
                    <a:t>10</a:t>
                  </a:r>
                </a:p>
              </p:txBody>
            </p:sp>
          </p:grpSp>
          <p:grpSp>
            <p:nvGrpSpPr>
              <p:cNvPr id="38" name="Group 37">
                <a:extLst>
                  <a:ext uri="{FF2B5EF4-FFF2-40B4-BE49-F238E27FC236}">
                    <a16:creationId xmlns:a16="http://schemas.microsoft.com/office/drawing/2014/main" id="{6748DE9B-D630-3945-945F-4F3231316424}"/>
                  </a:ext>
                </a:extLst>
              </p:cNvPr>
              <p:cNvGrpSpPr/>
              <p:nvPr/>
            </p:nvGrpSpPr>
            <p:grpSpPr>
              <a:xfrm>
                <a:off x="10606428" y="6219215"/>
                <a:ext cx="559543" cy="387653"/>
                <a:chOff x="5239800" y="6577904"/>
                <a:chExt cx="559543" cy="387653"/>
              </a:xfrm>
            </p:grpSpPr>
            <p:cxnSp>
              <p:nvCxnSpPr>
                <p:cNvPr id="39" name="Straight Connector 38">
                  <a:extLst>
                    <a:ext uri="{FF2B5EF4-FFF2-40B4-BE49-F238E27FC236}">
                      <a16:creationId xmlns:a16="http://schemas.microsoft.com/office/drawing/2014/main" id="{7580FEC6-FF75-7C4F-9D91-F151DF57EC5B}"/>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44AED3E-5E5D-6D4C-9F19-593268BDCE62}"/>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12</a:t>
                  </a:r>
                </a:p>
              </p:txBody>
            </p:sp>
          </p:grpSp>
          <p:grpSp>
            <p:nvGrpSpPr>
              <p:cNvPr id="44" name="Group 43">
                <a:extLst>
                  <a:ext uri="{FF2B5EF4-FFF2-40B4-BE49-F238E27FC236}">
                    <a16:creationId xmlns:a16="http://schemas.microsoft.com/office/drawing/2014/main" id="{45F16859-40ED-8B4E-A2E7-978428049CAC}"/>
                  </a:ext>
                </a:extLst>
              </p:cNvPr>
              <p:cNvGrpSpPr/>
              <p:nvPr/>
            </p:nvGrpSpPr>
            <p:grpSpPr>
              <a:xfrm>
                <a:off x="11344224" y="6219215"/>
                <a:ext cx="559543" cy="356876"/>
                <a:chOff x="5239800" y="6577904"/>
                <a:chExt cx="559543" cy="356876"/>
              </a:xfrm>
            </p:grpSpPr>
            <p:cxnSp>
              <p:nvCxnSpPr>
                <p:cNvPr id="45" name="Straight Connector 44">
                  <a:extLst>
                    <a:ext uri="{FF2B5EF4-FFF2-40B4-BE49-F238E27FC236}">
                      <a16:creationId xmlns:a16="http://schemas.microsoft.com/office/drawing/2014/main" id="{EC3BAC33-5228-9840-AA5D-78FD39C1063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8270D61-3BDF-8C47-AB35-E8938FDF8F4D}"/>
                    </a:ext>
                  </a:extLst>
                </p:cNvPr>
                <p:cNvSpPr/>
                <p:nvPr/>
              </p:nvSpPr>
              <p:spPr>
                <a:xfrm>
                  <a:off x="5239800" y="6627003"/>
                  <a:ext cx="559543" cy="307777"/>
                </a:xfrm>
                <a:prstGeom prst="rect">
                  <a:avLst/>
                </a:prstGeom>
              </p:spPr>
              <p:txBody>
                <a:bodyPr wrap="square">
                  <a:spAutoFit/>
                </a:bodyPr>
                <a:lstStyle/>
                <a:p>
                  <a:pPr algn="ctr"/>
                  <a:r>
                    <a:rPr lang="en-US" sz="1400" dirty="0">
                      <a:solidFill>
                        <a:schemeClr val="accent2">
                          <a:lumMod val="50000"/>
                        </a:schemeClr>
                      </a:solidFill>
                      <a:latin typeface="Helvetica Neue Light" charset="0"/>
                      <a:ea typeface="Helvetica Neue Light" charset="0"/>
                      <a:cs typeface="Helvetica Neue Light" charset="0"/>
                    </a:rPr>
                    <a:t>14</a:t>
                  </a:r>
                </a:p>
              </p:txBody>
            </p:sp>
          </p:grpSp>
        </p:grpSp>
      </p:grpSp>
      <p:sp>
        <p:nvSpPr>
          <p:cNvPr id="52" name="Rectangle 51">
            <a:extLst>
              <a:ext uri="{FF2B5EF4-FFF2-40B4-BE49-F238E27FC236}">
                <a16:creationId xmlns:a16="http://schemas.microsoft.com/office/drawing/2014/main" id="{9A9CCCE3-2ACF-0C4E-B123-8D04868D28DB}"/>
              </a:ext>
            </a:extLst>
          </p:cNvPr>
          <p:cNvSpPr/>
          <p:nvPr/>
        </p:nvSpPr>
        <p:spPr>
          <a:xfrm>
            <a:off x="6431110" y="6384581"/>
            <a:ext cx="5190016" cy="400110"/>
          </a:xfrm>
          <a:prstGeom prst="rect">
            <a:avLst/>
          </a:prstGeom>
          <a:noFill/>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Percent of Genes with DML</a:t>
            </a:r>
          </a:p>
        </p:txBody>
      </p:sp>
      <p:sp>
        <p:nvSpPr>
          <p:cNvPr id="53" name="Rectangle 52">
            <a:extLst>
              <a:ext uri="{FF2B5EF4-FFF2-40B4-BE49-F238E27FC236}">
                <a16:creationId xmlns:a16="http://schemas.microsoft.com/office/drawing/2014/main" id="{931040C3-F9B9-F44B-9B4B-16EE41469497}"/>
              </a:ext>
            </a:extLst>
          </p:cNvPr>
          <p:cNvSpPr/>
          <p:nvPr/>
        </p:nvSpPr>
        <p:spPr>
          <a:xfrm>
            <a:off x="3105375" y="143733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Metabolism</a:t>
            </a:r>
          </a:p>
        </p:txBody>
      </p:sp>
      <p:sp>
        <p:nvSpPr>
          <p:cNvPr id="54" name="Rectangle 53">
            <a:extLst>
              <a:ext uri="{FF2B5EF4-FFF2-40B4-BE49-F238E27FC236}">
                <a16:creationId xmlns:a16="http://schemas.microsoft.com/office/drawing/2014/main" id="{FC84EFEB-CC4C-5846-B888-D0E71301E6F3}"/>
              </a:ext>
            </a:extLst>
          </p:cNvPr>
          <p:cNvSpPr/>
          <p:nvPr/>
        </p:nvSpPr>
        <p:spPr>
          <a:xfrm>
            <a:off x="6463194" y="867233"/>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Other</a:t>
            </a:r>
          </a:p>
        </p:txBody>
      </p:sp>
      <p:sp>
        <p:nvSpPr>
          <p:cNvPr id="55" name="Rectangle 54">
            <a:extLst>
              <a:ext uri="{FF2B5EF4-FFF2-40B4-BE49-F238E27FC236}">
                <a16:creationId xmlns:a16="http://schemas.microsoft.com/office/drawing/2014/main" id="{DBD5A89B-352A-1244-9AC8-1EB939E5F757}"/>
              </a:ext>
            </a:extLst>
          </p:cNvPr>
          <p:cNvSpPr/>
          <p:nvPr/>
        </p:nvSpPr>
        <p:spPr>
          <a:xfrm>
            <a:off x="6463194" y="1267701"/>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Protein</a:t>
            </a:r>
          </a:p>
        </p:txBody>
      </p:sp>
      <p:sp>
        <p:nvSpPr>
          <p:cNvPr id="56" name="Rectangle 55">
            <a:extLst>
              <a:ext uri="{FF2B5EF4-FFF2-40B4-BE49-F238E27FC236}">
                <a16:creationId xmlns:a16="http://schemas.microsoft.com/office/drawing/2014/main" id="{0748C59E-CE8E-B140-9301-61278446DC37}"/>
              </a:ext>
            </a:extLst>
          </p:cNvPr>
          <p:cNvSpPr/>
          <p:nvPr/>
        </p:nvSpPr>
        <p:spPr>
          <a:xfrm>
            <a:off x="6463194" y="1668169"/>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RNA</a:t>
            </a:r>
          </a:p>
        </p:txBody>
      </p:sp>
      <p:sp>
        <p:nvSpPr>
          <p:cNvPr id="57" name="Rectangle 56">
            <a:extLst>
              <a:ext uri="{FF2B5EF4-FFF2-40B4-BE49-F238E27FC236}">
                <a16:creationId xmlns:a16="http://schemas.microsoft.com/office/drawing/2014/main" id="{278F0252-FBE4-1E4D-A6DF-E18B20053A48}"/>
              </a:ext>
            </a:extLst>
          </p:cNvPr>
          <p:cNvSpPr/>
          <p:nvPr/>
        </p:nvSpPr>
        <p:spPr>
          <a:xfrm>
            <a:off x="6463194" y="2068637"/>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DNA</a:t>
            </a:r>
          </a:p>
        </p:txBody>
      </p:sp>
      <p:sp>
        <p:nvSpPr>
          <p:cNvPr id="58" name="Rectangle 57">
            <a:extLst>
              <a:ext uri="{FF2B5EF4-FFF2-40B4-BE49-F238E27FC236}">
                <a16:creationId xmlns:a16="http://schemas.microsoft.com/office/drawing/2014/main" id="{BB981DE0-2938-4E4C-92E3-E4E391F9E199}"/>
              </a:ext>
            </a:extLst>
          </p:cNvPr>
          <p:cNvSpPr/>
          <p:nvPr/>
        </p:nvSpPr>
        <p:spPr>
          <a:xfrm>
            <a:off x="6463194" y="2469105"/>
            <a:ext cx="3278495"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Stress Response</a:t>
            </a:r>
          </a:p>
        </p:txBody>
      </p:sp>
      <p:sp>
        <p:nvSpPr>
          <p:cNvPr id="59" name="Rectangle 58">
            <a:extLst>
              <a:ext uri="{FF2B5EF4-FFF2-40B4-BE49-F238E27FC236}">
                <a16:creationId xmlns:a16="http://schemas.microsoft.com/office/drawing/2014/main" id="{9E856F6F-3B7D-1B4E-8026-55693E39C5A8}"/>
              </a:ext>
            </a:extLst>
          </p:cNvPr>
          <p:cNvSpPr/>
          <p:nvPr/>
        </p:nvSpPr>
        <p:spPr>
          <a:xfrm>
            <a:off x="6463194" y="2869573"/>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Organization and Biogenesis</a:t>
            </a:r>
          </a:p>
        </p:txBody>
      </p:sp>
      <p:sp>
        <p:nvSpPr>
          <p:cNvPr id="60" name="Rectangle 59">
            <a:extLst>
              <a:ext uri="{FF2B5EF4-FFF2-40B4-BE49-F238E27FC236}">
                <a16:creationId xmlns:a16="http://schemas.microsoft.com/office/drawing/2014/main" id="{B4748299-470E-3B4A-A73C-02AF64A6BF00}"/>
              </a:ext>
            </a:extLst>
          </p:cNvPr>
          <p:cNvSpPr/>
          <p:nvPr/>
        </p:nvSpPr>
        <p:spPr>
          <a:xfrm>
            <a:off x="6463194" y="3270041"/>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Other</a:t>
            </a:r>
          </a:p>
        </p:txBody>
      </p:sp>
      <p:sp>
        <p:nvSpPr>
          <p:cNvPr id="61" name="Rectangle 60">
            <a:extLst>
              <a:ext uri="{FF2B5EF4-FFF2-40B4-BE49-F238E27FC236}">
                <a16:creationId xmlns:a16="http://schemas.microsoft.com/office/drawing/2014/main" id="{4DD2DA41-A1E8-7441-8CE5-03D055455A37}"/>
              </a:ext>
            </a:extLst>
          </p:cNvPr>
          <p:cNvSpPr/>
          <p:nvPr/>
        </p:nvSpPr>
        <p:spPr>
          <a:xfrm>
            <a:off x="6463194" y="3670509"/>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Cycle</a:t>
            </a:r>
          </a:p>
        </p:txBody>
      </p:sp>
      <p:sp>
        <p:nvSpPr>
          <p:cNvPr id="62" name="Rectangle 61">
            <a:extLst>
              <a:ext uri="{FF2B5EF4-FFF2-40B4-BE49-F238E27FC236}">
                <a16:creationId xmlns:a16="http://schemas.microsoft.com/office/drawing/2014/main" id="{F251560F-7769-C746-9D2A-24D739D9F7F3}"/>
              </a:ext>
            </a:extLst>
          </p:cNvPr>
          <p:cNvSpPr/>
          <p:nvPr/>
        </p:nvSpPr>
        <p:spPr>
          <a:xfrm>
            <a:off x="6463194" y="4070977"/>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Transport</a:t>
            </a:r>
          </a:p>
        </p:txBody>
      </p:sp>
      <p:sp>
        <p:nvSpPr>
          <p:cNvPr id="63" name="Rectangle 62">
            <a:extLst>
              <a:ext uri="{FF2B5EF4-FFF2-40B4-BE49-F238E27FC236}">
                <a16:creationId xmlns:a16="http://schemas.microsoft.com/office/drawing/2014/main" id="{7E9E9271-2E71-5041-A27D-25BCEC57BAE2}"/>
              </a:ext>
            </a:extLst>
          </p:cNvPr>
          <p:cNvSpPr/>
          <p:nvPr/>
        </p:nvSpPr>
        <p:spPr>
          <a:xfrm>
            <a:off x="6463194" y="4471445"/>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 Transduction</a:t>
            </a:r>
          </a:p>
        </p:txBody>
      </p:sp>
      <p:sp>
        <p:nvSpPr>
          <p:cNvPr id="64" name="Rectangle 63">
            <a:extLst>
              <a:ext uri="{FF2B5EF4-FFF2-40B4-BE49-F238E27FC236}">
                <a16:creationId xmlns:a16="http://schemas.microsoft.com/office/drawing/2014/main" id="{BAB3C1B2-13D4-CF4B-8EC3-E05023EF2CD0}"/>
              </a:ext>
            </a:extLst>
          </p:cNvPr>
          <p:cNvSpPr/>
          <p:nvPr/>
        </p:nvSpPr>
        <p:spPr>
          <a:xfrm>
            <a:off x="6463194" y="4871913"/>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Death</a:t>
            </a:r>
          </a:p>
        </p:txBody>
      </p:sp>
      <p:sp>
        <p:nvSpPr>
          <p:cNvPr id="65" name="Rectangle 64">
            <a:extLst>
              <a:ext uri="{FF2B5EF4-FFF2-40B4-BE49-F238E27FC236}">
                <a16:creationId xmlns:a16="http://schemas.microsoft.com/office/drawing/2014/main" id="{87A9FADA-C48F-FA44-9409-790A688EA483}"/>
              </a:ext>
            </a:extLst>
          </p:cNvPr>
          <p:cNvSpPr/>
          <p:nvPr/>
        </p:nvSpPr>
        <p:spPr>
          <a:xfrm>
            <a:off x="6463194" y="5272381"/>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Adhesion</a:t>
            </a:r>
          </a:p>
        </p:txBody>
      </p:sp>
      <p:sp>
        <p:nvSpPr>
          <p:cNvPr id="66" name="Rectangle 65">
            <a:extLst>
              <a:ext uri="{FF2B5EF4-FFF2-40B4-BE49-F238E27FC236}">
                <a16:creationId xmlns:a16="http://schemas.microsoft.com/office/drawing/2014/main" id="{66B4FCB3-6DE0-8448-8E8B-8FBF9524B79B}"/>
              </a:ext>
            </a:extLst>
          </p:cNvPr>
          <p:cNvSpPr/>
          <p:nvPr/>
        </p:nvSpPr>
        <p:spPr>
          <a:xfrm>
            <a:off x="6463194" y="5672848"/>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a:t>
            </a:r>
          </a:p>
        </p:txBody>
      </p:sp>
      <p:sp>
        <p:nvSpPr>
          <p:cNvPr id="68" name="Rectangle 67">
            <a:extLst>
              <a:ext uri="{FF2B5EF4-FFF2-40B4-BE49-F238E27FC236}">
                <a16:creationId xmlns:a16="http://schemas.microsoft.com/office/drawing/2014/main" id="{3845B30A-B8B4-D342-A36A-E9F656634BEC}"/>
              </a:ext>
            </a:extLst>
          </p:cNvPr>
          <p:cNvSpPr/>
          <p:nvPr/>
        </p:nvSpPr>
        <p:spPr>
          <a:xfrm>
            <a:off x="3105375" y="2407908"/>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Stress Response</a:t>
            </a:r>
          </a:p>
        </p:txBody>
      </p:sp>
      <p:sp>
        <p:nvSpPr>
          <p:cNvPr id="69" name="Rectangle 68">
            <a:extLst>
              <a:ext uri="{FF2B5EF4-FFF2-40B4-BE49-F238E27FC236}">
                <a16:creationId xmlns:a16="http://schemas.microsoft.com/office/drawing/2014/main" id="{FEAEDB51-E369-7845-B4A9-BE9B94B4EF73}"/>
              </a:ext>
            </a:extLst>
          </p:cNvPr>
          <p:cNvSpPr/>
          <p:nvPr/>
        </p:nvSpPr>
        <p:spPr>
          <a:xfrm>
            <a:off x="3105375" y="3198167"/>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Development</a:t>
            </a:r>
          </a:p>
        </p:txBody>
      </p:sp>
      <p:sp>
        <p:nvSpPr>
          <p:cNvPr id="70" name="Rectangle 69">
            <a:extLst>
              <a:ext uri="{FF2B5EF4-FFF2-40B4-BE49-F238E27FC236}">
                <a16:creationId xmlns:a16="http://schemas.microsoft.com/office/drawing/2014/main" id="{08B0DC57-F004-B04A-9FAF-2466330ADA5A}"/>
              </a:ext>
            </a:extLst>
          </p:cNvPr>
          <p:cNvSpPr/>
          <p:nvPr/>
        </p:nvSpPr>
        <p:spPr>
          <a:xfrm>
            <a:off x="3105375" y="482574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Cellular Activity</a:t>
            </a:r>
          </a:p>
        </p:txBody>
      </p:sp>
    </p:spTree>
    <p:extLst>
      <p:ext uri="{BB962C8B-B14F-4D97-AF65-F5344CB8AC3E}">
        <p14:creationId xmlns:p14="http://schemas.microsoft.com/office/powerpoint/2010/main" val="1229738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0D9A5B-3380-BD42-9BD3-5D28B1A3E07E}"/>
              </a:ext>
            </a:extLst>
          </p:cNvPr>
          <p:cNvSpPr/>
          <p:nvPr/>
        </p:nvSpPr>
        <p:spPr>
          <a:xfrm>
            <a:off x="442913" y="725301"/>
            <a:ext cx="11366466" cy="947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EBCAA1-683B-914F-82CF-3FFF3063304B}"/>
              </a:ext>
            </a:extLst>
          </p:cNvPr>
          <p:cNvSpPr txBox="1">
            <a:spLocks/>
          </p:cNvSpPr>
          <p:nvPr/>
        </p:nvSpPr>
        <p:spPr>
          <a:xfrm>
            <a:off x="442913" y="152400"/>
            <a:ext cx="11722194" cy="76200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How could larvae be affected?</a:t>
            </a:r>
          </a:p>
        </p:txBody>
      </p:sp>
      <p:pic>
        <p:nvPicPr>
          <p:cNvPr id="6" name="Picture 5">
            <a:extLst>
              <a:ext uri="{FF2B5EF4-FFF2-40B4-BE49-F238E27FC236}">
                <a16:creationId xmlns:a16="http://schemas.microsoft.com/office/drawing/2014/main" id="{7910AC53-9DD3-104C-ACD5-1A55E50CBBF7}"/>
              </a:ext>
            </a:extLst>
          </p:cNvPr>
          <p:cNvPicPr>
            <a:picLocks noChangeAspect="1"/>
          </p:cNvPicPr>
          <p:nvPr/>
        </p:nvPicPr>
        <p:blipFill rotWithShape="1">
          <a:blip r:embed="rId3"/>
          <a:srcRect l="34796" b="13551"/>
          <a:stretch/>
        </p:blipFill>
        <p:spPr>
          <a:xfrm>
            <a:off x="6304546" y="533400"/>
            <a:ext cx="5465453" cy="5599299"/>
          </a:xfrm>
          <a:prstGeom prst="rect">
            <a:avLst/>
          </a:prstGeom>
        </p:spPr>
      </p:pic>
      <p:sp>
        <p:nvSpPr>
          <p:cNvPr id="43" name="Rectangle 42">
            <a:extLst>
              <a:ext uri="{FF2B5EF4-FFF2-40B4-BE49-F238E27FC236}">
                <a16:creationId xmlns:a16="http://schemas.microsoft.com/office/drawing/2014/main" id="{29DE2CAE-DBAD-B247-9797-1D7E9EC7988E}"/>
              </a:ext>
            </a:extLst>
          </p:cNvPr>
          <p:cNvSpPr/>
          <p:nvPr/>
        </p:nvSpPr>
        <p:spPr>
          <a:xfrm>
            <a:off x="11335953" y="6269888"/>
            <a:ext cx="559543" cy="400110"/>
          </a:xfrm>
          <a:prstGeom prst="rect">
            <a:avLst/>
          </a:prstGeom>
        </p:spPr>
        <p:txBody>
          <a:bodyPr wrap="square">
            <a:spAutoFit/>
          </a:bodyPr>
          <a:lstStyle/>
          <a:p>
            <a:pPr algn="ctr"/>
            <a:endParaRPr lang="en-US" sz="2000" dirty="0">
              <a:solidFill>
                <a:schemeClr val="accent2">
                  <a:lumMod val="50000"/>
                </a:schemeClr>
              </a:solidFill>
              <a:latin typeface="Helvetica Neue Light" charset="0"/>
              <a:ea typeface="Helvetica Neue Light" charset="0"/>
              <a:cs typeface="Helvetica Neue Light" charset="0"/>
            </a:endParaRPr>
          </a:p>
        </p:txBody>
      </p:sp>
      <p:grpSp>
        <p:nvGrpSpPr>
          <p:cNvPr id="48" name="Group 47">
            <a:extLst>
              <a:ext uri="{FF2B5EF4-FFF2-40B4-BE49-F238E27FC236}">
                <a16:creationId xmlns:a16="http://schemas.microsoft.com/office/drawing/2014/main" id="{AAA0D692-23B9-AC41-9F66-A8E431E0FEA2}"/>
              </a:ext>
            </a:extLst>
          </p:cNvPr>
          <p:cNvGrpSpPr/>
          <p:nvPr/>
        </p:nvGrpSpPr>
        <p:grpSpPr>
          <a:xfrm>
            <a:off x="6155086" y="6137394"/>
            <a:ext cx="5748681" cy="418431"/>
            <a:chOff x="6155086" y="6219215"/>
            <a:chExt cx="5748681" cy="418431"/>
          </a:xfrm>
        </p:grpSpPr>
        <p:cxnSp>
          <p:nvCxnSpPr>
            <p:cNvPr id="8" name="Straight Connector 7">
              <a:extLst>
                <a:ext uri="{FF2B5EF4-FFF2-40B4-BE49-F238E27FC236}">
                  <a16:creationId xmlns:a16="http://schemas.microsoft.com/office/drawing/2014/main" id="{1AA37C76-FF46-5544-9FAA-2E9468CE1D3C}"/>
                </a:ext>
              </a:extLst>
            </p:cNvPr>
            <p:cNvCxnSpPr>
              <a:cxnSpLocks/>
            </p:cNvCxnSpPr>
            <p:nvPr/>
          </p:nvCxnSpPr>
          <p:spPr>
            <a:xfrm flipH="1">
              <a:off x="6431110" y="6239529"/>
              <a:ext cx="51900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F0DE5FD-EB01-3747-A6F9-8927600EEC61}"/>
                </a:ext>
              </a:extLst>
            </p:cNvPr>
            <p:cNvGrpSpPr/>
            <p:nvPr/>
          </p:nvGrpSpPr>
          <p:grpSpPr>
            <a:xfrm>
              <a:off x="6155086" y="6219215"/>
              <a:ext cx="5748681" cy="418431"/>
              <a:chOff x="6155086" y="6219215"/>
              <a:chExt cx="5748681" cy="418431"/>
            </a:xfrm>
          </p:grpSpPr>
          <p:grpSp>
            <p:nvGrpSpPr>
              <p:cNvPr id="14" name="Group 13">
                <a:extLst>
                  <a:ext uri="{FF2B5EF4-FFF2-40B4-BE49-F238E27FC236}">
                    <a16:creationId xmlns:a16="http://schemas.microsoft.com/office/drawing/2014/main" id="{3677A142-74FF-FC4C-8E1C-2A2141470A1F}"/>
                  </a:ext>
                </a:extLst>
              </p:cNvPr>
              <p:cNvGrpSpPr/>
              <p:nvPr/>
            </p:nvGrpSpPr>
            <p:grpSpPr>
              <a:xfrm>
                <a:off x="6155086" y="6219215"/>
                <a:ext cx="559543" cy="387653"/>
                <a:chOff x="5239800" y="6577904"/>
                <a:chExt cx="559543" cy="387653"/>
              </a:xfrm>
            </p:grpSpPr>
            <p:cxnSp>
              <p:nvCxnSpPr>
                <p:cNvPr id="15" name="Straight Connector 14">
                  <a:extLst>
                    <a:ext uri="{FF2B5EF4-FFF2-40B4-BE49-F238E27FC236}">
                      <a16:creationId xmlns:a16="http://schemas.microsoft.com/office/drawing/2014/main" id="{A87B98D2-02E2-3949-848F-AC13878604A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33BDD7B-0CC8-6549-87A8-101CA645CD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0</a:t>
                  </a:r>
                </a:p>
              </p:txBody>
            </p:sp>
          </p:grpSp>
          <p:grpSp>
            <p:nvGrpSpPr>
              <p:cNvPr id="19" name="Group 18">
                <a:extLst>
                  <a:ext uri="{FF2B5EF4-FFF2-40B4-BE49-F238E27FC236}">
                    <a16:creationId xmlns:a16="http://schemas.microsoft.com/office/drawing/2014/main" id="{77B2B8CF-A4D4-CF4C-8CAB-3C6CA8C67878}"/>
                  </a:ext>
                </a:extLst>
              </p:cNvPr>
              <p:cNvGrpSpPr/>
              <p:nvPr/>
            </p:nvGrpSpPr>
            <p:grpSpPr>
              <a:xfrm>
                <a:off x="6899597" y="6219215"/>
                <a:ext cx="559543" cy="387653"/>
                <a:chOff x="5239800" y="6577904"/>
                <a:chExt cx="559543" cy="387653"/>
              </a:xfrm>
            </p:grpSpPr>
            <p:cxnSp>
              <p:nvCxnSpPr>
                <p:cNvPr id="20" name="Straight Connector 19">
                  <a:extLst>
                    <a:ext uri="{FF2B5EF4-FFF2-40B4-BE49-F238E27FC236}">
                      <a16:creationId xmlns:a16="http://schemas.microsoft.com/office/drawing/2014/main" id="{495E7645-660B-2B41-8F28-B4F1306C574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78971D8-5E1D-434C-B86E-7F5028E11DB3}"/>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2</a:t>
                  </a:r>
                </a:p>
              </p:txBody>
            </p:sp>
          </p:grpSp>
          <p:grpSp>
            <p:nvGrpSpPr>
              <p:cNvPr id="26" name="Group 25">
                <a:extLst>
                  <a:ext uri="{FF2B5EF4-FFF2-40B4-BE49-F238E27FC236}">
                    <a16:creationId xmlns:a16="http://schemas.microsoft.com/office/drawing/2014/main" id="{D20F84F4-6DFD-6440-BAD0-86FBDE0EF23E}"/>
                  </a:ext>
                </a:extLst>
              </p:cNvPr>
              <p:cNvGrpSpPr/>
              <p:nvPr/>
            </p:nvGrpSpPr>
            <p:grpSpPr>
              <a:xfrm>
                <a:off x="7644107" y="6219215"/>
                <a:ext cx="559543" cy="387653"/>
                <a:chOff x="5239800" y="6577904"/>
                <a:chExt cx="559543" cy="387653"/>
              </a:xfrm>
            </p:grpSpPr>
            <p:cxnSp>
              <p:nvCxnSpPr>
                <p:cNvPr id="27" name="Straight Connector 26">
                  <a:extLst>
                    <a:ext uri="{FF2B5EF4-FFF2-40B4-BE49-F238E27FC236}">
                      <a16:creationId xmlns:a16="http://schemas.microsoft.com/office/drawing/2014/main" id="{16992C7D-9E14-434C-AF71-57D7EA98B577}"/>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EAAC0FA-7A2A-DB44-B1E4-1AB2684C970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4</a:t>
                  </a:r>
                </a:p>
              </p:txBody>
            </p:sp>
          </p:grpSp>
          <p:grpSp>
            <p:nvGrpSpPr>
              <p:cNvPr id="29" name="Group 28">
                <a:extLst>
                  <a:ext uri="{FF2B5EF4-FFF2-40B4-BE49-F238E27FC236}">
                    <a16:creationId xmlns:a16="http://schemas.microsoft.com/office/drawing/2014/main" id="{D97AFC44-92DA-114C-BFEA-04E06BBD89E4}"/>
                  </a:ext>
                </a:extLst>
              </p:cNvPr>
              <p:cNvGrpSpPr/>
              <p:nvPr/>
            </p:nvGrpSpPr>
            <p:grpSpPr>
              <a:xfrm>
                <a:off x="8386865" y="6219215"/>
                <a:ext cx="559543" cy="387653"/>
                <a:chOff x="5239800" y="6577904"/>
                <a:chExt cx="559543" cy="387653"/>
              </a:xfrm>
            </p:grpSpPr>
            <p:cxnSp>
              <p:nvCxnSpPr>
                <p:cNvPr id="30" name="Straight Connector 29">
                  <a:extLst>
                    <a:ext uri="{FF2B5EF4-FFF2-40B4-BE49-F238E27FC236}">
                      <a16:creationId xmlns:a16="http://schemas.microsoft.com/office/drawing/2014/main" id="{BEB852E8-2BEC-A941-8943-2645DC0781C1}"/>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4CD1D10-2B25-674E-9CD7-06FE9692892D}"/>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6</a:t>
                  </a:r>
                </a:p>
              </p:txBody>
            </p:sp>
          </p:grpSp>
          <p:grpSp>
            <p:nvGrpSpPr>
              <p:cNvPr id="32" name="Group 31">
                <a:extLst>
                  <a:ext uri="{FF2B5EF4-FFF2-40B4-BE49-F238E27FC236}">
                    <a16:creationId xmlns:a16="http://schemas.microsoft.com/office/drawing/2014/main" id="{4376B4C2-5F4E-C34F-AC6B-6B082EC6E7A3}"/>
                  </a:ext>
                </a:extLst>
              </p:cNvPr>
              <p:cNvGrpSpPr/>
              <p:nvPr/>
            </p:nvGrpSpPr>
            <p:grpSpPr>
              <a:xfrm>
                <a:off x="9120037" y="6219215"/>
                <a:ext cx="559543" cy="387653"/>
                <a:chOff x="5239800" y="6577904"/>
                <a:chExt cx="559543" cy="387653"/>
              </a:xfrm>
            </p:grpSpPr>
            <p:cxnSp>
              <p:nvCxnSpPr>
                <p:cNvPr id="33" name="Straight Connector 32">
                  <a:extLst>
                    <a:ext uri="{FF2B5EF4-FFF2-40B4-BE49-F238E27FC236}">
                      <a16:creationId xmlns:a16="http://schemas.microsoft.com/office/drawing/2014/main" id="{D524121E-44AC-A147-9EE1-3863127A468F}"/>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CFFC40D-5548-D747-B59C-B78F964DD7A8}"/>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8</a:t>
                  </a:r>
                </a:p>
              </p:txBody>
            </p:sp>
          </p:grpSp>
          <p:grpSp>
            <p:nvGrpSpPr>
              <p:cNvPr id="35" name="Group 34">
                <a:extLst>
                  <a:ext uri="{FF2B5EF4-FFF2-40B4-BE49-F238E27FC236}">
                    <a16:creationId xmlns:a16="http://schemas.microsoft.com/office/drawing/2014/main" id="{E1F716BC-00DC-114A-A0BF-3178AA7A94E1}"/>
                  </a:ext>
                </a:extLst>
              </p:cNvPr>
              <p:cNvGrpSpPr/>
              <p:nvPr/>
            </p:nvGrpSpPr>
            <p:grpSpPr>
              <a:xfrm>
                <a:off x="9874133" y="6219215"/>
                <a:ext cx="559543" cy="418431"/>
                <a:chOff x="5239800" y="6577904"/>
                <a:chExt cx="559543" cy="418431"/>
              </a:xfrm>
            </p:grpSpPr>
            <p:cxnSp>
              <p:nvCxnSpPr>
                <p:cNvPr id="36" name="Straight Connector 35">
                  <a:extLst>
                    <a:ext uri="{FF2B5EF4-FFF2-40B4-BE49-F238E27FC236}">
                      <a16:creationId xmlns:a16="http://schemas.microsoft.com/office/drawing/2014/main" id="{AEFA89CA-F713-B048-8ABB-D1BE3AB844A0}"/>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4E02873-172E-8B46-85F2-4A7E47A73B25}"/>
                    </a:ext>
                  </a:extLst>
                </p:cNvPr>
                <p:cNvSpPr/>
                <p:nvPr/>
              </p:nvSpPr>
              <p:spPr>
                <a:xfrm>
                  <a:off x="5239800" y="6627003"/>
                  <a:ext cx="559543" cy="369332"/>
                </a:xfrm>
                <a:prstGeom prst="rect">
                  <a:avLst/>
                </a:prstGeom>
              </p:spPr>
              <p:txBody>
                <a:bodyPr wrap="square">
                  <a:spAutoFit/>
                </a:bodyPr>
                <a:lstStyle/>
                <a:p>
                  <a:pPr algn="ctr"/>
                  <a:r>
                    <a:rPr lang="en-US" dirty="0">
                      <a:solidFill>
                        <a:schemeClr val="accent2">
                          <a:lumMod val="50000"/>
                        </a:schemeClr>
                      </a:solidFill>
                      <a:latin typeface="Helvetica Neue Light" charset="0"/>
                      <a:ea typeface="Helvetica Neue Light" charset="0"/>
                      <a:cs typeface="Helvetica Neue Light" charset="0"/>
                    </a:rPr>
                    <a:t>10</a:t>
                  </a:r>
                </a:p>
              </p:txBody>
            </p:sp>
          </p:grpSp>
          <p:grpSp>
            <p:nvGrpSpPr>
              <p:cNvPr id="38" name="Group 37">
                <a:extLst>
                  <a:ext uri="{FF2B5EF4-FFF2-40B4-BE49-F238E27FC236}">
                    <a16:creationId xmlns:a16="http://schemas.microsoft.com/office/drawing/2014/main" id="{6748DE9B-D630-3945-945F-4F3231316424}"/>
                  </a:ext>
                </a:extLst>
              </p:cNvPr>
              <p:cNvGrpSpPr/>
              <p:nvPr/>
            </p:nvGrpSpPr>
            <p:grpSpPr>
              <a:xfrm>
                <a:off x="10606428" y="6219215"/>
                <a:ext cx="559543" cy="387653"/>
                <a:chOff x="5239800" y="6577904"/>
                <a:chExt cx="559543" cy="387653"/>
              </a:xfrm>
            </p:grpSpPr>
            <p:cxnSp>
              <p:nvCxnSpPr>
                <p:cNvPr id="39" name="Straight Connector 38">
                  <a:extLst>
                    <a:ext uri="{FF2B5EF4-FFF2-40B4-BE49-F238E27FC236}">
                      <a16:creationId xmlns:a16="http://schemas.microsoft.com/office/drawing/2014/main" id="{7580FEC6-FF75-7C4F-9D91-F151DF57EC5B}"/>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44AED3E-5E5D-6D4C-9F19-593268BDCE62}"/>
                    </a:ext>
                  </a:extLst>
                </p:cNvPr>
                <p:cNvSpPr/>
                <p:nvPr/>
              </p:nvSpPr>
              <p:spPr>
                <a:xfrm>
                  <a:off x="5239800" y="6627003"/>
                  <a:ext cx="559543" cy="338554"/>
                </a:xfrm>
                <a:prstGeom prst="rect">
                  <a:avLst/>
                </a:prstGeom>
              </p:spPr>
              <p:txBody>
                <a:bodyPr wrap="square">
                  <a:spAutoFit/>
                </a:bodyPr>
                <a:lstStyle/>
                <a:p>
                  <a:pPr algn="ctr"/>
                  <a:r>
                    <a:rPr lang="en-US" sz="1600" dirty="0">
                      <a:solidFill>
                        <a:schemeClr val="accent2">
                          <a:lumMod val="50000"/>
                        </a:schemeClr>
                      </a:solidFill>
                      <a:latin typeface="Helvetica Neue Light" charset="0"/>
                      <a:ea typeface="Helvetica Neue Light" charset="0"/>
                      <a:cs typeface="Helvetica Neue Light" charset="0"/>
                    </a:rPr>
                    <a:t>12</a:t>
                  </a:r>
                </a:p>
              </p:txBody>
            </p:sp>
          </p:grpSp>
          <p:grpSp>
            <p:nvGrpSpPr>
              <p:cNvPr id="44" name="Group 43">
                <a:extLst>
                  <a:ext uri="{FF2B5EF4-FFF2-40B4-BE49-F238E27FC236}">
                    <a16:creationId xmlns:a16="http://schemas.microsoft.com/office/drawing/2014/main" id="{45F16859-40ED-8B4E-A2E7-978428049CAC}"/>
                  </a:ext>
                </a:extLst>
              </p:cNvPr>
              <p:cNvGrpSpPr/>
              <p:nvPr/>
            </p:nvGrpSpPr>
            <p:grpSpPr>
              <a:xfrm>
                <a:off x="11344224" y="6219215"/>
                <a:ext cx="559543" cy="356876"/>
                <a:chOff x="5239800" y="6577904"/>
                <a:chExt cx="559543" cy="356876"/>
              </a:xfrm>
            </p:grpSpPr>
            <p:cxnSp>
              <p:nvCxnSpPr>
                <p:cNvPr id="45" name="Straight Connector 44">
                  <a:extLst>
                    <a:ext uri="{FF2B5EF4-FFF2-40B4-BE49-F238E27FC236}">
                      <a16:creationId xmlns:a16="http://schemas.microsoft.com/office/drawing/2014/main" id="{EC3BAC33-5228-9840-AA5D-78FD39C1063D}"/>
                    </a:ext>
                  </a:extLst>
                </p:cNvPr>
                <p:cNvCxnSpPr>
                  <a:cxnSpLocks/>
                </p:cNvCxnSpPr>
                <p:nvPr/>
              </p:nvCxnSpPr>
              <p:spPr>
                <a:xfrm>
                  <a:off x="5518695" y="6577904"/>
                  <a:ext cx="0" cy="108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8270D61-3BDF-8C47-AB35-E8938FDF8F4D}"/>
                    </a:ext>
                  </a:extLst>
                </p:cNvPr>
                <p:cNvSpPr/>
                <p:nvPr/>
              </p:nvSpPr>
              <p:spPr>
                <a:xfrm>
                  <a:off x="5239800" y="6627003"/>
                  <a:ext cx="559543" cy="307777"/>
                </a:xfrm>
                <a:prstGeom prst="rect">
                  <a:avLst/>
                </a:prstGeom>
              </p:spPr>
              <p:txBody>
                <a:bodyPr wrap="square">
                  <a:spAutoFit/>
                </a:bodyPr>
                <a:lstStyle/>
                <a:p>
                  <a:pPr algn="ctr"/>
                  <a:r>
                    <a:rPr lang="en-US" sz="1400" dirty="0">
                      <a:solidFill>
                        <a:schemeClr val="accent2">
                          <a:lumMod val="50000"/>
                        </a:schemeClr>
                      </a:solidFill>
                      <a:latin typeface="Helvetica Neue Light" charset="0"/>
                      <a:ea typeface="Helvetica Neue Light" charset="0"/>
                      <a:cs typeface="Helvetica Neue Light" charset="0"/>
                    </a:rPr>
                    <a:t>14</a:t>
                  </a:r>
                </a:p>
              </p:txBody>
            </p:sp>
          </p:grpSp>
        </p:grpSp>
      </p:grpSp>
      <p:sp>
        <p:nvSpPr>
          <p:cNvPr id="52" name="Rectangle 51">
            <a:extLst>
              <a:ext uri="{FF2B5EF4-FFF2-40B4-BE49-F238E27FC236}">
                <a16:creationId xmlns:a16="http://schemas.microsoft.com/office/drawing/2014/main" id="{9A9CCCE3-2ACF-0C4E-B123-8D04868D28DB}"/>
              </a:ext>
            </a:extLst>
          </p:cNvPr>
          <p:cNvSpPr/>
          <p:nvPr/>
        </p:nvSpPr>
        <p:spPr>
          <a:xfrm>
            <a:off x="6431110" y="6384581"/>
            <a:ext cx="5190016" cy="400110"/>
          </a:xfrm>
          <a:prstGeom prst="rect">
            <a:avLst/>
          </a:prstGeom>
          <a:noFill/>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Percent of Genes with DML</a:t>
            </a:r>
          </a:p>
        </p:txBody>
      </p:sp>
      <p:sp>
        <p:nvSpPr>
          <p:cNvPr id="53" name="Rectangle 52">
            <a:extLst>
              <a:ext uri="{FF2B5EF4-FFF2-40B4-BE49-F238E27FC236}">
                <a16:creationId xmlns:a16="http://schemas.microsoft.com/office/drawing/2014/main" id="{931040C3-F9B9-F44B-9B4B-16EE41469497}"/>
              </a:ext>
            </a:extLst>
          </p:cNvPr>
          <p:cNvSpPr/>
          <p:nvPr/>
        </p:nvSpPr>
        <p:spPr>
          <a:xfrm>
            <a:off x="3105375" y="143733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Metabolism</a:t>
            </a:r>
          </a:p>
        </p:txBody>
      </p:sp>
      <p:sp>
        <p:nvSpPr>
          <p:cNvPr id="54" name="Rectangle 53">
            <a:extLst>
              <a:ext uri="{FF2B5EF4-FFF2-40B4-BE49-F238E27FC236}">
                <a16:creationId xmlns:a16="http://schemas.microsoft.com/office/drawing/2014/main" id="{FC84EFEB-CC4C-5846-B888-D0E71301E6F3}"/>
              </a:ext>
            </a:extLst>
          </p:cNvPr>
          <p:cNvSpPr/>
          <p:nvPr/>
        </p:nvSpPr>
        <p:spPr>
          <a:xfrm>
            <a:off x="6463194" y="867233"/>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Other</a:t>
            </a:r>
          </a:p>
        </p:txBody>
      </p:sp>
      <p:sp>
        <p:nvSpPr>
          <p:cNvPr id="55" name="Rectangle 54">
            <a:extLst>
              <a:ext uri="{FF2B5EF4-FFF2-40B4-BE49-F238E27FC236}">
                <a16:creationId xmlns:a16="http://schemas.microsoft.com/office/drawing/2014/main" id="{DBD5A89B-352A-1244-9AC8-1EB939E5F757}"/>
              </a:ext>
            </a:extLst>
          </p:cNvPr>
          <p:cNvSpPr/>
          <p:nvPr/>
        </p:nvSpPr>
        <p:spPr>
          <a:xfrm>
            <a:off x="6463194" y="1267701"/>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Protein</a:t>
            </a:r>
          </a:p>
        </p:txBody>
      </p:sp>
      <p:sp>
        <p:nvSpPr>
          <p:cNvPr id="56" name="Rectangle 55">
            <a:extLst>
              <a:ext uri="{FF2B5EF4-FFF2-40B4-BE49-F238E27FC236}">
                <a16:creationId xmlns:a16="http://schemas.microsoft.com/office/drawing/2014/main" id="{0748C59E-CE8E-B140-9301-61278446DC37}"/>
              </a:ext>
            </a:extLst>
          </p:cNvPr>
          <p:cNvSpPr/>
          <p:nvPr/>
        </p:nvSpPr>
        <p:spPr>
          <a:xfrm>
            <a:off x="6463194" y="1668169"/>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RNA</a:t>
            </a:r>
          </a:p>
        </p:txBody>
      </p:sp>
      <p:sp>
        <p:nvSpPr>
          <p:cNvPr id="57" name="Rectangle 56">
            <a:extLst>
              <a:ext uri="{FF2B5EF4-FFF2-40B4-BE49-F238E27FC236}">
                <a16:creationId xmlns:a16="http://schemas.microsoft.com/office/drawing/2014/main" id="{278F0252-FBE4-1E4D-A6DF-E18B20053A48}"/>
              </a:ext>
            </a:extLst>
          </p:cNvPr>
          <p:cNvSpPr/>
          <p:nvPr/>
        </p:nvSpPr>
        <p:spPr>
          <a:xfrm>
            <a:off x="6463194" y="2068637"/>
            <a:ext cx="3278495"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DNA</a:t>
            </a:r>
          </a:p>
        </p:txBody>
      </p:sp>
      <p:sp>
        <p:nvSpPr>
          <p:cNvPr id="58" name="Rectangle 57">
            <a:extLst>
              <a:ext uri="{FF2B5EF4-FFF2-40B4-BE49-F238E27FC236}">
                <a16:creationId xmlns:a16="http://schemas.microsoft.com/office/drawing/2014/main" id="{BB981DE0-2938-4E4C-92E3-E4E391F9E199}"/>
              </a:ext>
            </a:extLst>
          </p:cNvPr>
          <p:cNvSpPr/>
          <p:nvPr/>
        </p:nvSpPr>
        <p:spPr>
          <a:xfrm>
            <a:off x="6463194" y="2469105"/>
            <a:ext cx="3278495" cy="369332"/>
          </a:xfrm>
          <a:prstGeom prst="rect">
            <a:avLst/>
          </a:prstGeom>
          <a:noFill/>
        </p:spPr>
        <p:txBody>
          <a:bodyPr wrap="square">
            <a:spAutoFit/>
          </a:bodyPr>
          <a:lstStyle/>
          <a:p>
            <a:r>
              <a:rPr lang="en-US" dirty="0">
                <a:solidFill>
                  <a:schemeClr val="tx2"/>
                </a:solidFill>
                <a:latin typeface="Helvetica Neue Light" panose="02000403000000020004" pitchFamily="2" charset="0"/>
                <a:ea typeface="Helvetica Neue Light" panose="02000403000000020004" pitchFamily="2" charset="0"/>
                <a:cs typeface="Helvetica Neue" panose="02000503000000020004" pitchFamily="2" charset="0"/>
              </a:rPr>
              <a:t>Stress Response</a:t>
            </a:r>
          </a:p>
        </p:txBody>
      </p:sp>
      <p:sp>
        <p:nvSpPr>
          <p:cNvPr id="59" name="Rectangle 58">
            <a:extLst>
              <a:ext uri="{FF2B5EF4-FFF2-40B4-BE49-F238E27FC236}">
                <a16:creationId xmlns:a16="http://schemas.microsoft.com/office/drawing/2014/main" id="{9E856F6F-3B7D-1B4E-8026-55693E39C5A8}"/>
              </a:ext>
            </a:extLst>
          </p:cNvPr>
          <p:cNvSpPr/>
          <p:nvPr/>
        </p:nvSpPr>
        <p:spPr>
          <a:xfrm>
            <a:off x="6463194" y="2869573"/>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Organization and Biogenesis</a:t>
            </a:r>
          </a:p>
        </p:txBody>
      </p:sp>
      <p:sp>
        <p:nvSpPr>
          <p:cNvPr id="60" name="Rectangle 59">
            <a:extLst>
              <a:ext uri="{FF2B5EF4-FFF2-40B4-BE49-F238E27FC236}">
                <a16:creationId xmlns:a16="http://schemas.microsoft.com/office/drawing/2014/main" id="{B4748299-470E-3B4A-A73C-02AF64A6BF00}"/>
              </a:ext>
            </a:extLst>
          </p:cNvPr>
          <p:cNvSpPr/>
          <p:nvPr/>
        </p:nvSpPr>
        <p:spPr>
          <a:xfrm>
            <a:off x="6463194" y="3270041"/>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Other</a:t>
            </a:r>
          </a:p>
        </p:txBody>
      </p:sp>
      <p:sp>
        <p:nvSpPr>
          <p:cNvPr id="61" name="Rectangle 60">
            <a:extLst>
              <a:ext uri="{FF2B5EF4-FFF2-40B4-BE49-F238E27FC236}">
                <a16:creationId xmlns:a16="http://schemas.microsoft.com/office/drawing/2014/main" id="{4DD2DA41-A1E8-7441-8CE5-03D055455A37}"/>
              </a:ext>
            </a:extLst>
          </p:cNvPr>
          <p:cNvSpPr/>
          <p:nvPr/>
        </p:nvSpPr>
        <p:spPr>
          <a:xfrm>
            <a:off x="6463194" y="3670509"/>
            <a:ext cx="4764889" cy="369332"/>
          </a:xfrm>
          <a:prstGeom prst="rect">
            <a:avLst/>
          </a:prstGeom>
          <a:noFill/>
        </p:spPr>
        <p:txBody>
          <a:bodyPr wrap="square">
            <a:spAutoFit/>
          </a:bodyPr>
          <a:lstStyle/>
          <a:p>
            <a:r>
              <a:rPr lang="en-US" dirty="0">
                <a:solidFill>
                  <a:schemeClr val="tx2"/>
                </a:solidFill>
                <a:latin typeface="Helvetica Neue Light" charset="0"/>
                <a:ea typeface="Helvetica Neue Light" charset="0"/>
                <a:cs typeface="Helvetica Neue Light" charset="0"/>
              </a:rPr>
              <a:t>Cell Cycle</a:t>
            </a:r>
          </a:p>
        </p:txBody>
      </p:sp>
      <p:sp>
        <p:nvSpPr>
          <p:cNvPr id="62" name="Rectangle 61">
            <a:extLst>
              <a:ext uri="{FF2B5EF4-FFF2-40B4-BE49-F238E27FC236}">
                <a16:creationId xmlns:a16="http://schemas.microsoft.com/office/drawing/2014/main" id="{F251560F-7769-C746-9D2A-24D739D9F7F3}"/>
              </a:ext>
            </a:extLst>
          </p:cNvPr>
          <p:cNvSpPr/>
          <p:nvPr/>
        </p:nvSpPr>
        <p:spPr>
          <a:xfrm>
            <a:off x="6463194" y="4070977"/>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Transport</a:t>
            </a:r>
          </a:p>
        </p:txBody>
      </p:sp>
      <p:sp>
        <p:nvSpPr>
          <p:cNvPr id="63" name="Rectangle 62">
            <a:extLst>
              <a:ext uri="{FF2B5EF4-FFF2-40B4-BE49-F238E27FC236}">
                <a16:creationId xmlns:a16="http://schemas.microsoft.com/office/drawing/2014/main" id="{7E9E9271-2E71-5041-A27D-25BCEC57BAE2}"/>
              </a:ext>
            </a:extLst>
          </p:cNvPr>
          <p:cNvSpPr/>
          <p:nvPr/>
        </p:nvSpPr>
        <p:spPr>
          <a:xfrm>
            <a:off x="6463194" y="4471445"/>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 Transduction</a:t>
            </a:r>
          </a:p>
        </p:txBody>
      </p:sp>
      <p:sp>
        <p:nvSpPr>
          <p:cNvPr id="64" name="Rectangle 63">
            <a:extLst>
              <a:ext uri="{FF2B5EF4-FFF2-40B4-BE49-F238E27FC236}">
                <a16:creationId xmlns:a16="http://schemas.microsoft.com/office/drawing/2014/main" id="{BAB3C1B2-13D4-CF4B-8EC3-E05023EF2CD0}"/>
              </a:ext>
            </a:extLst>
          </p:cNvPr>
          <p:cNvSpPr/>
          <p:nvPr/>
        </p:nvSpPr>
        <p:spPr>
          <a:xfrm>
            <a:off x="6463194" y="4871913"/>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Death</a:t>
            </a:r>
          </a:p>
        </p:txBody>
      </p:sp>
      <p:sp>
        <p:nvSpPr>
          <p:cNvPr id="65" name="Rectangle 64">
            <a:extLst>
              <a:ext uri="{FF2B5EF4-FFF2-40B4-BE49-F238E27FC236}">
                <a16:creationId xmlns:a16="http://schemas.microsoft.com/office/drawing/2014/main" id="{87A9FADA-C48F-FA44-9409-790A688EA483}"/>
              </a:ext>
            </a:extLst>
          </p:cNvPr>
          <p:cNvSpPr/>
          <p:nvPr/>
        </p:nvSpPr>
        <p:spPr>
          <a:xfrm>
            <a:off x="6463194" y="5272381"/>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Adhesion</a:t>
            </a:r>
          </a:p>
        </p:txBody>
      </p:sp>
      <p:sp>
        <p:nvSpPr>
          <p:cNvPr id="66" name="Rectangle 65">
            <a:extLst>
              <a:ext uri="{FF2B5EF4-FFF2-40B4-BE49-F238E27FC236}">
                <a16:creationId xmlns:a16="http://schemas.microsoft.com/office/drawing/2014/main" id="{66B4FCB3-6DE0-8448-8E8B-8FBF9524B79B}"/>
              </a:ext>
            </a:extLst>
          </p:cNvPr>
          <p:cNvSpPr/>
          <p:nvPr/>
        </p:nvSpPr>
        <p:spPr>
          <a:xfrm>
            <a:off x="6463194" y="5672848"/>
            <a:ext cx="4764889" cy="369332"/>
          </a:xfrm>
          <a:prstGeom prst="rect">
            <a:avLst/>
          </a:prstGeom>
          <a:noFill/>
        </p:spPr>
        <p:txBody>
          <a:bodyPr wrap="square">
            <a:spAutoFit/>
          </a:bodyPr>
          <a:lstStyle/>
          <a:p>
            <a:r>
              <a:rPr lang="en-US" dirty="0">
                <a:solidFill>
                  <a:schemeClr val="bg1"/>
                </a:solidFill>
                <a:latin typeface="Helvetica Neue Light" charset="0"/>
                <a:ea typeface="Helvetica Neue Light" charset="0"/>
                <a:cs typeface="Helvetica Neue Light" charset="0"/>
              </a:rPr>
              <a:t>Signal</a:t>
            </a:r>
          </a:p>
        </p:txBody>
      </p:sp>
      <p:sp>
        <p:nvSpPr>
          <p:cNvPr id="68" name="Rectangle 67">
            <a:extLst>
              <a:ext uri="{FF2B5EF4-FFF2-40B4-BE49-F238E27FC236}">
                <a16:creationId xmlns:a16="http://schemas.microsoft.com/office/drawing/2014/main" id="{3845B30A-B8B4-D342-A36A-E9F656634BEC}"/>
              </a:ext>
            </a:extLst>
          </p:cNvPr>
          <p:cNvSpPr/>
          <p:nvPr/>
        </p:nvSpPr>
        <p:spPr>
          <a:xfrm>
            <a:off x="3105375" y="2407908"/>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panose="02000403000000020004" pitchFamily="2" charset="0"/>
                <a:ea typeface="Helvetica Neue Light" panose="02000403000000020004" pitchFamily="2" charset="0"/>
                <a:cs typeface="Helvetica Neue" panose="02000503000000020004" pitchFamily="2" charset="0"/>
              </a:rPr>
              <a:t>Stress Response</a:t>
            </a:r>
          </a:p>
        </p:txBody>
      </p:sp>
      <p:sp>
        <p:nvSpPr>
          <p:cNvPr id="69" name="Rectangle 68">
            <a:extLst>
              <a:ext uri="{FF2B5EF4-FFF2-40B4-BE49-F238E27FC236}">
                <a16:creationId xmlns:a16="http://schemas.microsoft.com/office/drawing/2014/main" id="{FEAEDB51-E369-7845-B4A9-BE9B94B4EF73}"/>
              </a:ext>
            </a:extLst>
          </p:cNvPr>
          <p:cNvSpPr/>
          <p:nvPr/>
        </p:nvSpPr>
        <p:spPr>
          <a:xfrm>
            <a:off x="3105375" y="3198167"/>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Development</a:t>
            </a:r>
          </a:p>
        </p:txBody>
      </p:sp>
      <p:sp>
        <p:nvSpPr>
          <p:cNvPr id="70" name="Rectangle 69">
            <a:extLst>
              <a:ext uri="{FF2B5EF4-FFF2-40B4-BE49-F238E27FC236}">
                <a16:creationId xmlns:a16="http://schemas.microsoft.com/office/drawing/2014/main" id="{08B0DC57-F004-B04A-9FAF-2466330ADA5A}"/>
              </a:ext>
            </a:extLst>
          </p:cNvPr>
          <p:cNvSpPr/>
          <p:nvPr/>
        </p:nvSpPr>
        <p:spPr>
          <a:xfrm>
            <a:off x="3105375" y="4825746"/>
            <a:ext cx="3278495" cy="461665"/>
          </a:xfrm>
          <a:prstGeom prst="rect">
            <a:avLst/>
          </a:prstGeom>
          <a:noFill/>
        </p:spPr>
        <p:txBody>
          <a:bodyPr wrap="square">
            <a:spAutoFit/>
          </a:bodyPr>
          <a:lstStyle/>
          <a:p>
            <a:pPr algn="r"/>
            <a:r>
              <a:rPr lang="en-US" sz="2400" dirty="0">
                <a:solidFill>
                  <a:schemeClr val="accent2">
                    <a:lumMod val="50000"/>
                  </a:schemeClr>
                </a:solidFill>
                <a:latin typeface="Helvetica Neue Light" charset="0"/>
                <a:ea typeface="Helvetica Neue Light" charset="0"/>
                <a:cs typeface="Helvetica Neue Light" charset="0"/>
              </a:rPr>
              <a:t>Cellular Activity</a:t>
            </a:r>
          </a:p>
        </p:txBody>
      </p:sp>
      <p:sp>
        <p:nvSpPr>
          <p:cNvPr id="51" name="Rectangle 50">
            <a:extLst>
              <a:ext uri="{FF2B5EF4-FFF2-40B4-BE49-F238E27FC236}">
                <a16:creationId xmlns:a16="http://schemas.microsoft.com/office/drawing/2014/main" id="{6276B061-3806-F547-91D5-ABA0C4CBB1F2}"/>
              </a:ext>
            </a:extLst>
          </p:cNvPr>
          <p:cNvSpPr/>
          <p:nvPr/>
        </p:nvSpPr>
        <p:spPr>
          <a:xfrm>
            <a:off x="80210" y="1353232"/>
            <a:ext cx="4054177" cy="3198568"/>
          </a:xfrm>
          <a:prstGeom prst="rect">
            <a:avLst/>
          </a:prstGeom>
          <a:noFill/>
        </p:spPr>
        <p:txBody>
          <a:bodyPr wrap="square">
            <a:spAutoFit/>
          </a:bodyPr>
          <a:lstStyle/>
          <a:p>
            <a:pPr algn="ctr"/>
            <a:r>
              <a:rPr lang="en-US" sz="3200" dirty="0">
                <a:solidFill>
                  <a:schemeClr val="accent2">
                    <a:lumMod val="50000"/>
                  </a:schemeClr>
                </a:solidFill>
                <a:latin typeface="Helvetica Neue" panose="02000503000000020004" pitchFamily="2" charset="0"/>
                <a:ea typeface="Helvetica Neue" panose="02000503000000020004" pitchFamily="2" charset="0"/>
                <a:cs typeface="Helvetica Neue" panose="02000503000000020004" pitchFamily="2" charset="0"/>
              </a:rPr>
              <a:t>Multidrug Resistance Protein</a:t>
            </a:r>
          </a:p>
          <a:p>
            <a:pPr algn="ctr">
              <a:lnSpc>
                <a:spcPct val="150000"/>
              </a:lnSpc>
            </a:pPr>
            <a:r>
              <a:rPr lang="en-US" sz="3200" dirty="0">
                <a:solidFill>
                  <a:schemeClr val="accent2">
                    <a:lumMod val="50000"/>
                  </a:schemeClr>
                </a:solidFill>
                <a:latin typeface="Helvetica Neue" panose="02000503000000020004" pitchFamily="2" charset="0"/>
                <a:ea typeface="Helvetica Neue" panose="02000503000000020004" pitchFamily="2" charset="0"/>
                <a:cs typeface="Helvetica Neue" panose="02000503000000020004" pitchFamily="2" charset="0"/>
              </a:rPr>
              <a:t>Ubiquitination</a:t>
            </a:r>
          </a:p>
          <a:p>
            <a:pPr algn="ctr">
              <a:lnSpc>
                <a:spcPct val="150000"/>
              </a:lnSpc>
            </a:pPr>
            <a:r>
              <a:rPr lang="en-US" sz="3200" dirty="0">
                <a:solidFill>
                  <a:schemeClr val="accent2">
                    <a:lumMod val="50000"/>
                  </a:schemeClr>
                </a:solidFill>
                <a:latin typeface="Helvetica Neue" panose="02000503000000020004" pitchFamily="2" charset="0"/>
                <a:ea typeface="Helvetica Neue" panose="02000503000000020004" pitchFamily="2" charset="0"/>
                <a:cs typeface="Helvetica Neue" panose="02000503000000020004" pitchFamily="2" charset="0"/>
              </a:rPr>
              <a:t>Lipid Metabolism</a:t>
            </a:r>
          </a:p>
          <a:p>
            <a:pPr algn="ctr">
              <a:lnSpc>
                <a:spcPct val="150000"/>
              </a:lnSpc>
            </a:pPr>
            <a:r>
              <a:rPr lang="en-US" sz="3200" dirty="0" err="1">
                <a:solidFill>
                  <a:schemeClr val="accent2">
                    <a:lumMod val="50000"/>
                  </a:schemeClr>
                </a:solidFill>
                <a:latin typeface="Helvetica Neue" panose="02000503000000020004" pitchFamily="2" charset="0"/>
                <a:ea typeface="Helvetica Neue" panose="02000503000000020004" pitchFamily="2" charset="0"/>
                <a:cs typeface="Helvetica Neue" panose="02000503000000020004" pitchFamily="2" charset="0"/>
              </a:rPr>
              <a:t>DMTase</a:t>
            </a:r>
            <a:endParaRPr lang="en-US" sz="3200" dirty="0">
              <a:solidFill>
                <a:schemeClr val="accent2">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61858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09" t="2380" r="7686"/>
          <a:stretch/>
        </p:blipFill>
        <p:spPr>
          <a:xfrm rot="16200000">
            <a:off x="4236474" y="737712"/>
            <a:ext cx="3288892" cy="1976954"/>
          </a:xfrm>
          <a:prstGeom prst="rect">
            <a:avLst/>
          </a:prstGeom>
        </p:spPr>
      </p:pic>
      <p:grpSp>
        <p:nvGrpSpPr>
          <p:cNvPr id="25" name="Group 24"/>
          <p:cNvGrpSpPr/>
          <p:nvPr/>
        </p:nvGrpSpPr>
        <p:grpSpPr>
          <a:xfrm>
            <a:off x="937255" y="2551795"/>
            <a:ext cx="3660256" cy="3634755"/>
            <a:chOff x="789775" y="2720648"/>
            <a:chExt cx="4143446" cy="4055513"/>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562" t="52176" r="48759" b="11305"/>
            <a:stretch/>
          </p:blipFill>
          <p:spPr>
            <a:xfrm rot="7687279">
              <a:off x="3230680" y="5347952"/>
              <a:ext cx="1367182" cy="148923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8562" t="52531" r="49181" b="11305"/>
            <a:stretch/>
          </p:blipFill>
          <p:spPr>
            <a:xfrm rot="15372382">
              <a:off x="856263" y="3384444"/>
              <a:ext cx="1341745" cy="147472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1975208">
              <a:off x="2316214" y="2720648"/>
              <a:ext cx="1402678" cy="156816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8563" t="51993" r="49205" b="12015"/>
            <a:stretch/>
          </p:blipFill>
          <p:spPr>
            <a:xfrm rot="1419722">
              <a:off x="2163079" y="4329056"/>
              <a:ext cx="1340252" cy="146774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562" t="51918" r="48170" b="11305"/>
            <a:stretch/>
          </p:blipFill>
          <p:spPr>
            <a:xfrm>
              <a:off x="3530543" y="3718295"/>
              <a:ext cx="1402678" cy="1499755"/>
            </a:xfrm>
            <a:prstGeom prst="rect">
              <a:avLst/>
            </a:prstGeom>
          </p:spPr>
        </p:pic>
      </p:gr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a:off x="8759539" y="3269805"/>
            <a:ext cx="564478" cy="631074"/>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5210542">
            <a:off x="8268761" y="3848033"/>
            <a:ext cx="564478" cy="631074"/>
          </a:xfrm>
          <a:prstGeom prst="rect">
            <a:avLst/>
          </a:prstGeom>
        </p:spPr>
      </p:pic>
      <p:cxnSp>
        <p:nvCxnSpPr>
          <p:cNvPr id="12" name="Straight Arrow Connector 11"/>
          <p:cNvCxnSpPr>
            <a:cxnSpLocks/>
          </p:cNvCxnSpPr>
          <p:nvPr/>
        </p:nvCxnSpPr>
        <p:spPr>
          <a:xfrm flipH="1">
            <a:off x="3744852" y="2172178"/>
            <a:ext cx="1147591" cy="105788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7140102" y="2172178"/>
            <a:ext cx="1080294" cy="105788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35317" y="1845998"/>
            <a:ext cx="422787" cy="923330"/>
          </a:xfrm>
          <a:prstGeom prst="rect">
            <a:avLst/>
          </a:prstGeom>
          <a:noFill/>
        </p:spPr>
        <p:txBody>
          <a:bodyPr wrap="square" rtlCol="0">
            <a:spAutoFit/>
          </a:bodyPr>
          <a:lstStyle/>
          <a:p>
            <a:pPr algn="ctr"/>
            <a:r>
              <a:rPr lang="en-US" sz="5400" dirty="0">
                <a:solidFill>
                  <a:schemeClr val="tx2"/>
                </a:solidFill>
                <a:latin typeface="Helvetica Neue Light" panose="02000403000000020004" pitchFamily="2" charset="0"/>
                <a:ea typeface="Helvetica Neue Light" panose="02000403000000020004" pitchFamily="2" charset="0"/>
                <a:cs typeface="Avenir Light" charset="0"/>
              </a:rPr>
              <a:t>+</a:t>
            </a:r>
          </a:p>
        </p:txBody>
      </p:sp>
      <p:sp>
        <p:nvSpPr>
          <p:cNvPr id="22" name="TextBox 21"/>
          <p:cNvSpPr txBox="1"/>
          <p:nvPr/>
        </p:nvSpPr>
        <p:spPr>
          <a:xfrm>
            <a:off x="7618072" y="1845998"/>
            <a:ext cx="422787" cy="923330"/>
          </a:xfrm>
          <a:prstGeom prst="rect">
            <a:avLst/>
          </a:prstGeom>
          <a:noFill/>
        </p:spPr>
        <p:txBody>
          <a:bodyPr wrap="square" rtlCol="0">
            <a:spAutoFit/>
          </a:bodyPr>
          <a:lstStyle/>
          <a:p>
            <a:pPr algn="ctr"/>
            <a:r>
              <a:rPr lang="en-US" sz="5400" dirty="0">
                <a:solidFill>
                  <a:schemeClr val="tx2"/>
                </a:solidFill>
                <a:latin typeface="Helvetica Neue Light" panose="02000403000000020004" pitchFamily="2" charset="0"/>
                <a:ea typeface="Helvetica Neue Light" panose="02000403000000020004" pitchFamily="2" charset="0"/>
                <a:cs typeface="Avenir Light" charset="0"/>
              </a:rPr>
              <a:t>-</a:t>
            </a:r>
          </a:p>
        </p:txBody>
      </p:sp>
      <p:sp>
        <p:nvSpPr>
          <p:cNvPr id="23" name="TextBox 22"/>
          <p:cNvSpPr txBox="1"/>
          <p:nvPr/>
        </p:nvSpPr>
        <p:spPr>
          <a:xfrm>
            <a:off x="802113" y="667236"/>
            <a:ext cx="2798865" cy="1569660"/>
          </a:xfrm>
          <a:prstGeom prst="rect">
            <a:avLst/>
          </a:prstGeom>
          <a:noFill/>
        </p:spPr>
        <p:txBody>
          <a:bodyPr wrap="square" rtlCol="0">
            <a:spAutoFit/>
          </a:bodyPr>
          <a:lstStyle/>
          <a:p>
            <a:r>
              <a:rPr lang="en-US" sz="3200" dirty="0">
                <a:solidFill>
                  <a:schemeClr val="tx2"/>
                </a:solidFill>
                <a:latin typeface="Helvetica Neue Light" panose="02000403000000020004" pitchFamily="2" charset="0"/>
                <a:ea typeface="Helvetica Neue Light" panose="02000403000000020004" pitchFamily="2" charset="0"/>
                <a:cs typeface="Corbel" charset="0"/>
              </a:rPr>
              <a:t>Higher survival</a:t>
            </a:r>
          </a:p>
          <a:p>
            <a:r>
              <a:rPr lang="en-US" sz="3200" dirty="0">
                <a:solidFill>
                  <a:schemeClr val="tx2"/>
                </a:solidFill>
                <a:latin typeface="Helvetica Neue Light" panose="02000403000000020004" pitchFamily="2" charset="0"/>
                <a:ea typeface="Helvetica Neue Light" panose="02000403000000020004" pitchFamily="2" charset="0"/>
                <a:cs typeface="Corbel" charset="0"/>
              </a:rPr>
              <a:t>Bigger larvae</a:t>
            </a:r>
          </a:p>
          <a:p>
            <a:r>
              <a:rPr lang="en-US" sz="3200" dirty="0">
                <a:solidFill>
                  <a:schemeClr val="tx2"/>
                </a:solidFill>
                <a:latin typeface="Helvetica Neue Light" panose="02000403000000020004" pitchFamily="2" charset="0"/>
                <a:ea typeface="Helvetica Neue Light" panose="02000403000000020004" pitchFamily="2" charset="0"/>
                <a:cs typeface="Corbel" charset="0"/>
              </a:rPr>
              <a:t>Fast-growing</a:t>
            </a:r>
          </a:p>
        </p:txBody>
      </p:sp>
      <p:sp>
        <p:nvSpPr>
          <p:cNvPr id="24" name="TextBox 23"/>
          <p:cNvSpPr txBox="1"/>
          <p:nvPr/>
        </p:nvSpPr>
        <p:spPr>
          <a:xfrm>
            <a:off x="8040859" y="667236"/>
            <a:ext cx="3393329" cy="1569660"/>
          </a:xfrm>
          <a:prstGeom prst="rect">
            <a:avLst/>
          </a:prstGeom>
          <a:noFill/>
        </p:spPr>
        <p:txBody>
          <a:bodyPr wrap="square" rtlCol="0">
            <a:spAutoFit/>
          </a:bodyPr>
          <a:lstStyle/>
          <a:p>
            <a:pPr algn="r"/>
            <a:r>
              <a:rPr lang="en-US" sz="3200" dirty="0">
                <a:solidFill>
                  <a:schemeClr val="tx2"/>
                </a:solidFill>
                <a:latin typeface="Helvetica Neue Light" panose="02000403000000020004" pitchFamily="2" charset="0"/>
                <a:ea typeface="Helvetica Neue Light" panose="02000403000000020004" pitchFamily="2" charset="0"/>
                <a:cs typeface="Corbel" charset="0"/>
              </a:rPr>
              <a:t>Lower survival</a:t>
            </a:r>
          </a:p>
          <a:p>
            <a:pPr algn="r"/>
            <a:r>
              <a:rPr lang="en-US" sz="3200" dirty="0">
                <a:solidFill>
                  <a:schemeClr val="tx2"/>
                </a:solidFill>
                <a:latin typeface="Helvetica Neue Light" panose="02000403000000020004" pitchFamily="2" charset="0"/>
                <a:ea typeface="Helvetica Neue Light" panose="02000403000000020004" pitchFamily="2" charset="0"/>
                <a:cs typeface="Corbel" charset="0"/>
              </a:rPr>
              <a:t>Smaller larvae</a:t>
            </a:r>
          </a:p>
          <a:p>
            <a:pPr algn="r"/>
            <a:r>
              <a:rPr lang="en-US" sz="3200" dirty="0">
                <a:solidFill>
                  <a:schemeClr val="tx2"/>
                </a:solidFill>
                <a:latin typeface="Helvetica Neue Light" panose="02000403000000020004" pitchFamily="2" charset="0"/>
                <a:ea typeface="Helvetica Neue Light" panose="02000403000000020004" pitchFamily="2" charset="0"/>
                <a:cs typeface="Corbel" charset="0"/>
              </a:rPr>
              <a:t>Slow-growing</a:t>
            </a:r>
          </a:p>
        </p:txBody>
      </p:sp>
      <p:sp>
        <p:nvSpPr>
          <p:cNvPr id="17" name="Rectangle 16">
            <a:extLst>
              <a:ext uri="{FF2B5EF4-FFF2-40B4-BE49-F238E27FC236}">
                <a16:creationId xmlns:a16="http://schemas.microsoft.com/office/drawing/2014/main" id="{3FDAD27D-818F-9549-83A3-1B39758C6EA5}"/>
              </a:ext>
            </a:extLst>
          </p:cNvPr>
          <p:cNvSpPr/>
          <p:nvPr/>
        </p:nvSpPr>
        <p:spPr>
          <a:xfrm>
            <a:off x="75300" y="6153861"/>
            <a:ext cx="3960017" cy="656590"/>
          </a:xfrm>
          <a:prstGeom prst="rect">
            <a:avLst/>
          </a:prstGeom>
        </p:spPr>
        <p:txBody>
          <a:bodyPr wrap="square">
            <a:spAutoFit/>
          </a:bodyPr>
          <a:lstStyle/>
          <a:p>
            <a:pPr>
              <a:lnSpc>
                <a:spcPts val="2240"/>
              </a:lnSpc>
            </a:pPr>
            <a:r>
              <a:rPr lang="en-US" sz="2200" dirty="0">
                <a:solidFill>
                  <a:schemeClr val="accent1"/>
                </a:solidFill>
                <a:latin typeface="Helvetica Neue Light" panose="02000403000000020004" pitchFamily="2" charset="0"/>
                <a:ea typeface="Helvetica Neue Light" panose="02000403000000020004" pitchFamily="2" charset="0"/>
              </a:rPr>
              <a:t>Sydney rock oyster (Parker et al. 2012, 2015, 2017)</a:t>
            </a:r>
          </a:p>
        </p:txBody>
      </p:sp>
      <p:sp>
        <p:nvSpPr>
          <p:cNvPr id="20" name="Rectangle 19">
            <a:extLst>
              <a:ext uri="{FF2B5EF4-FFF2-40B4-BE49-F238E27FC236}">
                <a16:creationId xmlns:a16="http://schemas.microsoft.com/office/drawing/2014/main" id="{A02A2E72-3B30-824F-8358-4D600F48CB82}"/>
              </a:ext>
            </a:extLst>
          </p:cNvPr>
          <p:cNvSpPr/>
          <p:nvPr/>
        </p:nvSpPr>
        <p:spPr>
          <a:xfrm>
            <a:off x="7618073" y="6153861"/>
            <a:ext cx="4573928" cy="656590"/>
          </a:xfrm>
          <a:prstGeom prst="rect">
            <a:avLst/>
          </a:prstGeom>
        </p:spPr>
        <p:txBody>
          <a:bodyPr wrap="square">
            <a:spAutoFit/>
          </a:bodyPr>
          <a:lstStyle/>
          <a:p>
            <a:pPr algn="r">
              <a:lnSpc>
                <a:spcPts val="2240"/>
              </a:lnSpc>
            </a:pPr>
            <a:r>
              <a:rPr lang="en-US" sz="2200" dirty="0">
                <a:solidFill>
                  <a:schemeClr val="accent1"/>
                </a:solidFill>
                <a:latin typeface="Helvetica Neue Light" panose="02000403000000020004" pitchFamily="2" charset="0"/>
                <a:ea typeface="Helvetica Neue Light" panose="02000403000000020004" pitchFamily="2" charset="0"/>
              </a:rPr>
              <a:t>Northern quahog and Bay scallops (Griffith and </a:t>
            </a:r>
            <a:r>
              <a:rPr lang="en-US" sz="2200" dirty="0" err="1">
                <a:solidFill>
                  <a:schemeClr val="accent1"/>
                </a:solidFill>
                <a:latin typeface="Helvetica Neue Light" panose="02000403000000020004" pitchFamily="2" charset="0"/>
                <a:ea typeface="Helvetica Neue Light" panose="02000403000000020004" pitchFamily="2" charset="0"/>
              </a:rPr>
              <a:t>Gobler</a:t>
            </a:r>
            <a:r>
              <a:rPr lang="en-US" sz="2200" dirty="0">
                <a:solidFill>
                  <a:schemeClr val="accent1"/>
                </a:solidFill>
                <a:latin typeface="Helvetica Neue Light" panose="02000403000000020004" pitchFamily="2" charset="0"/>
                <a:ea typeface="Helvetica Neue Light" panose="02000403000000020004" pitchFamily="2" charset="0"/>
              </a:rPr>
              <a:t> 2017)</a:t>
            </a:r>
          </a:p>
        </p:txBody>
      </p:sp>
    </p:spTree>
    <p:extLst>
      <p:ext uri="{BB962C8B-B14F-4D97-AF65-F5344CB8AC3E}">
        <p14:creationId xmlns:p14="http://schemas.microsoft.com/office/powerpoint/2010/main" val="179147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5529"/>
            <a:ext cx="12192000" cy="769441"/>
          </a:xfrm>
          <a:prstGeom prst="rect">
            <a:avLst/>
          </a:prstGeom>
          <a:noFill/>
        </p:spPr>
        <p:txBody>
          <a:bodyPr wrap="square" rtlCol="0">
            <a:spAutoFit/>
          </a:bodyPr>
          <a:lstStyle/>
          <a:p>
            <a:pPr algn="ctr"/>
            <a:r>
              <a:rPr lang="en-US" sz="4400" dirty="0">
                <a:solidFill>
                  <a:schemeClr val="tx2"/>
                </a:solidFill>
                <a:latin typeface="Helvetica Neue Light" panose="02000403000000020004" pitchFamily="2" charset="0"/>
                <a:ea typeface="Helvetica Neue Light" panose="02000403000000020004" pitchFamily="2" charset="0"/>
                <a:cs typeface="Avenir Light" charset="0"/>
              </a:rPr>
              <a:t>7 Week Exposure</a:t>
            </a:r>
          </a:p>
        </p:txBody>
      </p:sp>
      <p:sp>
        <p:nvSpPr>
          <p:cNvPr id="6" name="TextBox 5"/>
          <p:cNvSpPr txBox="1"/>
          <p:nvPr/>
        </p:nvSpPr>
        <p:spPr>
          <a:xfrm>
            <a:off x="0" y="5443828"/>
            <a:ext cx="12192000" cy="733534"/>
          </a:xfrm>
          <a:prstGeom prst="rect">
            <a:avLst/>
          </a:prstGeom>
          <a:noFill/>
        </p:spPr>
        <p:txBody>
          <a:bodyPr wrap="square" rtlCol="0">
            <a:spAutoFit/>
          </a:bodyPr>
          <a:lstStyle/>
          <a:p>
            <a:pPr algn="ctr">
              <a:lnSpc>
                <a:spcPts val="4980"/>
              </a:lnSpc>
            </a:pPr>
            <a:r>
              <a:rPr lang="en-US" sz="4400" dirty="0">
                <a:solidFill>
                  <a:schemeClr val="tx2"/>
                </a:solidFill>
                <a:latin typeface="Helvetica Neue Light" panose="02000403000000020004" pitchFamily="2" charset="0"/>
                <a:ea typeface="Helvetica Neue Light" panose="02000403000000020004" pitchFamily="2" charset="0"/>
                <a:cs typeface="Avenir Light" charset="0"/>
              </a:rPr>
              <a:t>Spawn</a:t>
            </a:r>
          </a:p>
        </p:txBody>
      </p:sp>
      <p:grpSp>
        <p:nvGrpSpPr>
          <p:cNvPr id="7" name="Group 6"/>
          <p:cNvGrpSpPr/>
          <p:nvPr/>
        </p:nvGrpSpPr>
        <p:grpSpPr>
          <a:xfrm>
            <a:off x="2743200" y="1563393"/>
            <a:ext cx="2891135" cy="1023155"/>
            <a:chOff x="2743200" y="1002033"/>
            <a:chExt cx="2891135" cy="1023155"/>
          </a:xfrm>
        </p:grpSpPr>
        <p:sp>
          <p:nvSpPr>
            <p:cNvPr id="5" name="Rectangle 4"/>
            <p:cNvSpPr/>
            <p:nvPr/>
          </p:nvSpPr>
          <p:spPr>
            <a:xfrm>
              <a:off x="2743200" y="1002033"/>
              <a:ext cx="2891135" cy="102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11" name="Rectangle 10"/>
            <p:cNvSpPr/>
            <p:nvPr/>
          </p:nvSpPr>
          <p:spPr>
            <a:xfrm>
              <a:off x="2903621" y="1127850"/>
              <a:ext cx="2550695" cy="769441"/>
            </a:xfrm>
            <a:prstGeom prst="rect">
              <a:avLst/>
            </a:prstGeom>
          </p:spPr>
          <p:txBody>
            <a:bodyPr wrap="square">
              <a:spAutoFit/>
            </a:bodyPr>
            <a:lstStyle/>
            <a:p>
              <a:pPr algn="ctr"/>
              <a:r>
                <a:rPr lang="en-US" sz="2200" dirty="0">
                  <a:solidFill>
                    <a:schemeClr val="bg1"/>
                  </a:solidFill>
                  <a:latin typeface="Helvetica Neue Light" panose="02000403000000020004" pitchFamily="2" charset="0"/>
                  <a:ea typeface="Helvetica Neue Light" panose="02000403000000020004" pitchFamily="2" charset="0"/>
                </a:rPr>
                <a:t>Low pH</a:t>
              </a:r>
            </a:p>
            <a:p>
              <a:pPr algn="ctr"/>
              <a:r>
                <a:rPr lang="en-US" sz="2200" dirty="0">
                  <a:solidFill>
                    <a:schemeClr val="bg1"/>
                  </a:solidFill>
                  <a:latin typeface="Helvetica Neue Light" panose="02000403000000020004" pitchFamily="2" charset="0"/>
                  <a:ea typeface="Helvetica Neue Light" panose="02000403000000020004" pitchFamily="2" charset="0"/>
                </a:rPr>
                <a:t>(7.3)</a:t>
              </a:r>
            </a:p>
          </p:txBody>
        </p:sp>
      </p:grpSp>
      <p:grpSp>
        <p:nvGrpSpPr>
          <p:cNvPr id="13" name="Group 12"/>
          <p:cNvGrpSpPr/>
          <p:nvPr/>
        </p:nvGrpSpPr>
        <p:grpSpPr>
          <a:xfrm>
            <a:off x="6557665" y="1563393"/>
            <a:ext cx="2891135" cy="1023155"/>
            <a:chOff x="6557665" y="979431"/>
            <a:chExt cx="2891135" cy="1023155"/>
          </a:xfrm>
        </p:grpSpPr>
        <p:sp>
          <p:nvSpPr>
            <p:cNvPr id="10" name="Rectangle 9"/>
            <p:cNvSpPr/>
            <p:nvPr/>
          </p:nvSpPr>
          <p:spPr>
            <a:xfrm>
              <a:off x="6557665" y="979431"/>
              <a:ext cx="2891135" cy="10231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12" name="Rectangle 11"/>
            <p:cNvSpPr/>
            <p:nvPr/>
          </p:nvSpPr>
          <p:spPr>
            <a:xfrm>
              <a:off x="6727884" y="1127850"/>
              <a:ext cx="2550695" cy="769441"/>
            </a:xfrm>
            <a:prstGeom prst="rect">
              <a:avLst/>
            </a:prstGeom>
          </p:spPr>
          <p:txBody>
            <a:bodyPr wrap="square">
              <a:spAutoFit/>
            </a:bodyPr>
            <a:lstStyle/>
            <a:p>
              <a:pPr algn="ctr"/>
              <a:r>
                <a:rPr lang="en-US" sz="2200" dirty="0">
                  <a:solidFill>
                    <a:schemeClr val="bg1"/>
                  </a:solidFill>
                  <a:latin typeface="Helvetica Neue Light" panose="02000403000000020004" pitchFamily="2" charset="0"/>
                  <a:ea typeface="Helvetica Neue Light" panose="02000403000000020004" pitchFamily="2" charset="0"/>
                </a:rPr>
                <a:t>Ambient pH</a:t>
              </a:r>
            </a:p>
            <a:p>
              <a:pPr algn="ctr"/>
              <a:r>
                <a:rPr lang="en-US" sz="2200" dirty="0">
                  <a:solidFill>
                    <a:schemeClr val="bg1"/>
                  </a:solidFill>
                  <a:latin typeface="Helvetica Neue Light" panose="02000403000000020004" pitchFamily="2" charset="0"/>
                  <a:ea typeface="Helvetica Neue Light" panose="02000403000000020004" pitchFamily="2" charset="0"/>
                </a:rPr>
                <a:t>(7.8)</a:t>
              </a:r>
            </a:p>
          </p:txBody>
        </p:sp>
      </p:grpSp>
      <p:cxnSp>
        <p:nvCxnSpPr>
          <p:cNvPr id="17" name="Straight Arrow Connector 16"/>
          <p:cNvCxnSpPr/>
          <p:nvPr/>
        </p:nvCxnSpPr>
        <p:spPr>
          <a:xfrm>
            <a:off x="6057900" y="2726185"/>
            <a:ext cx="0" cy="76613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57900" y="4549510"/>
            <a:ext cx="0" cy="76613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3572148"/>
            <a:ext cx="12192000" cy="757900"/>
          </a:xfrm>
          <a:prstGeom prst="rect">
            <a:avLst/>
          </a:prstGeom>
          <a:noFill/>
        </p:spPr>
        <p:txBody>
          <a:bodyPr wrap="square" rtlCol="0">
            <a:spAutoFit/>
          </a:bodyPr>
          <a:lstStyle/>
          <a:p>
            <a:pPr algn="ctr">
              <a:lnSpc>
                <a:spcPts val="4980"/>
              </a:lnSpc>
            </a:pPr>
            <a:r>
              <a:rPr lang="en-US" sz="4400" dirty="0">
                <a:solidFill>
                  <a:schemeClr val="tx2"/>
                </a:solidFill>
                <a:latin typeface="Helvetica Neue Light" panose="02000403000000020004" pitchFamily="2" charset="0"/>
                <a:ea typeface="Helvetica Neue Light" panose="02000403000000020004" pitchFamily="2" charset="0"/>
                <a:cs typeface="Avenir Light" charset="0"/>
              </a:rPr>
              <a:t>12 Weeks Ambient pH conditions</a:t>
            </a:r>
          </a:p>
        </p:txBody>
      </p:sp>
    </p:spTree>
    <p:extLst>
      <p:ext uri="{BB962C8B-B14F-4D97-AF65-F5344CB8AC3E}">
        <p14:creationId xmlns:p14="http://schemas.microsoft.com/office/powerpoint/2010/main" val="262179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42913" y="152400"/>
            <a:ext cx="11722194"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2">
                    <a:lumMod val="50000"/>
                  </a:schemeClr>
                </a:solidFill>
                <a:latin typeface="Helvetica Neue Medium" charset="0"/>
                <a:ea typeface="Helvetica Neue Medium" charset="0"/>
                <a:cs typeface="Helvetica Neue Medium" charset="0"/>
              </a:rPr>
              <a:t>Maternal effect on larval abundance</a:t>
            </a:r>
          </a:p>
        </p:txBody>
      </p:sp>
      <p:grpSp>
        <p:nvGrpSpPr>
          <p:cNvPr id="33" name="Group 32"/>
          <p:cNvGrpSpPr/>
          <p:nvPr/>
        </p:nvGrpSpPr>
        <p:grpSpPr>
          <a:xfrm>
            <a:off x="6587497" y="3916432"/>
            <a:ext cx="3796809" cy="2612805"/>
            <a:chOff x="7234518" y="3916432"/>
            <a:chExt cx="3796809" cy="2612805"/>
          </a:xfrm>
        </p:grpSpPr>
        <p:sp>
          <p:nvSpPr>
            <p:cNvPr id="10" name="TextBox 9"/>
            <p:cNvSpPr txBox="1"/>
            <p:nvPr/>
          </p:nvSpPr>
          <p:spPr>
            <a:xfrm>
              <a:off x="7234518" y="4869699"/>
              <a:ext cx="3796809" cy="845301"/>
            </a:xfrm>
            <a:prstGeom prst="rect">
              <a:avLst/>
            </a:prstGeom>
            <a:solidFill>
              <a:srgbClr val="632E62"/>
            </a:solidFill>
          </p:spPr>
          <p:txBody>
            <a:bodyPr wrap="square" rtlCol="0" anchor="ctr">
              <a:spAutoFit/>
            </a:bodyPr>
            <a:lstStyle/>
            <a:p>
              <a:pPr algn="ctr"/>
              <a:endParaRPr lang="en-US" sz="2400" dirty="0">
                <a:solidFill>
                  <a:schemeClr val="bg1"/>
                </a:solidFill>
                <a:latin typeface="Helvetica Neue Light" charset="0"/>
                <a:ea typeface="Helvetica Neue Light" charset="0"/>
                <a:cs typeface="Helvetica Neue Light" charset="0"/>
              </a:endParaRPr>
            </a:p>
          </p:txBody>
        </p:sp>
        <p:cxnSp>
          <p:nvCxnSpPr>
            <p:cNvPr id="12" name="Straight Connector 11"/>
            <p:cNvCxnSpPr/>
            <p:nvPr/>
          </p:nvCxnSpPr>
          <p:spPr>
            <a:xfrm>
              <a:off x="7234518" y="5219664"/>
              <a:ext cx="37968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675723" y="3916432"/>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681375" y="6529237"/>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32988" y="5715000"/>
              <a:ext cx="0" cy="81423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0"/>
            </p:cNvCxnSpPr>
            <p:nvPr/>
          </p:nvCxnSpPr>
          <p:spPr>
            <a:xfrm>
              <a:off x="9132923" y="3959269"/>
              <a:ext cx="0" cy="91043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rot="16200000">
            <a:off x="-2176970" y="3934527"/>
            <a:ext cx="5927646" cy="461665"/>
          </a:xfrm>
          <a:prstGeom prst="rect">
            <a:avLst/>
          </a:prstGeom>
        </p:spPr>
        <p:txBody>
          <a:bodyPr wrap="square">
            <a:spAutoFit/>
          </a:bodyPr>
          <a:lstStyle/>
          <a:p>
            <a:pPr algn="ctr"/>
            <a:r>
              <a:rPr lang="en-US" sz="2400" dirty="0">
                <a:solidFill>
                  <a:schemeClr val="accent2">
                    <a:lumMod val="50000"/>
                  </a:schemeClr>
                </a:solidFill>
                <a:latin typeface="Helvetica Neue Light" charset="0"/>
                <a:ea typeface="Helvetica Neue Light" charset="0"/>
                <a:cs typeface="Helvetica Neue Light" charset="0"/>
              </a:rPr>
              <a:t>Proportion live larvae 18hpf</a:t>
            </a:r>
          </a:p>
        </p:txBody>
      </p:sp>
      <p:sp>
        <p:nvSpPr>
          <p:cNvPr id="53" name="Rectangle 52"/>
          <p:cNvSpPr/>
          <p:nvPr/>
        </p:nvSpPr>
        <p:spPr>
          <a:xfrm>
            <a:off x="1962655" y="991410"/>
            <a:ext cx="4025110"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Ambient pH Females</a:t>
            </a:r>
          </a:p>
        </p:txBody>
      </p:sp>
      <p:sp>
        <p:nvSpPr>
          <p:cNvPr id="54" name="Rectangle 53"/>
          <p:cNvSpPr/>
          <p:nvPr/>
        </p:nvSpPr>
        <p:spPr>
          <a:xfrm>
            <a:off x="6465846" y="991410"/>
            <a:ext cx="4040111"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Low pH Females</a:t>
            </a:r>
          </a:p>
        </p:txBody>
      </p:sp>
      <p:grpSp>
        <p:nvGrpSpPr>
          <p:cNvPr id="76" name="Group 75"/>
          <p:cNvGrpSpPr/>
          <p:nvPr/>
        </p:nvGrpSpPr>
        <p:grpSpPr>
          <a:xfrm>
            <a:off x="1058760" y="1707419"/>
            <a:ext cx="618250" cy="4903809"/>
            <a:chOff x="773008" y="1707419"/>
            <a:chExt cx="618250" cy="4903809"/>
          </a:xfrm>
        </p:grpSpPr>
        <p:grpSp>
          <p:nvGrpSpPr>
            <p:cNvPr id="75" name="Group 74"/>
            <p:cNvGrpSpPr/>
            <p:nvPr/>
          </p:nvGrpSpPr>
          <p:grpSpPr>
            <a:xfrm>
              <a:off x="773008" y="6211118"/>
              <a:ext cx="618250" cy="400110"/>
              <a:chOff x="1463620" y="5699757"/>
              <a:chExt cx="618250" cy="400110"/>
            </a:xfrm>
          </p:grpSpPr>
          <p:cxnSp>
            <p:nvCxnSpPr>
              <p:cNvPr id="70" name="Straight Connector 69"/>
              <p:cNvCxnSpPr/>
              <p:nvPr/>
            </p:nvCxnSpPr>
            <p:spPr>
              <a:xfrm>
                <a:off x="1971645" y="5899813"/>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463620" y="5699757"/>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0.2</a:t>
                </a:r>
              </a:p>
            </p:txBody>
          </p:sp>
        </p:grpSp>
        <p:grpSp>
          <p:nvGrpSpPr>
            <p:cNvPr id="74" name="Group 73"/>
            <p:cNvGrpSpPr/>
            <p:nvPr/>
          </p:nvGrpSpPr>
          <p:grpSpPr>
            <a:xfrm>
              <a:off x="788439" y="5085194"/>
              <a:ext cx="602819" cy="400110"/>
              <a:chOff x="1479051" y="4789518"/>
              <a:chExt cx="602819" cy="400110"/>
            </a:xfrm>
          </p:grpSpPr>
          <p:cxnSp>
            <p:nvCxnSpPr>
              <p:cNvPr id="69" name="Straight Connector 68"/>
              <p:cNvCxnSpPr/>
              <p:nvPr/>
            </p:nvCxnSpPr>
            <p:spPr>
              <a:xfrm>
                <a:off x="1971645" y="4991917"/>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479051" y="4789518"/>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0.4</a:t>
                </a:r>
              </a:p>
            </p:txBody>
          </p:sp>
        </p:grpSp>
        <p:grpSp>
          <p:nvGrpSpPr>
            <p:cNvPr id="73" name="Group 72"/>
            <p:cNvGrpSpPr/>
            <p:nvPr/>
          </p:nvGrpSpPr>
          <p:grpSpPr>
            <a:xfrm>
              <a:off x="773008" y="3959269"/>
              <a:ext cx="618250" cy="400110"/>
              <a:chOff x="1463620" y="3880318"/>
              <a:chExt cx="618250" cy="400110"/>
            </a:xfrm>
          </p:grpSpPr>
          <p:cxnSp>
            <p:nvCxnSpPr>
              <p:cNvPr id="68" name="Straight Connector 67"/>
              <p:cNvCxnSpPr/>
              <p:nvPr/>
            </p:nvCxnSpPr>
            <p:spPr>
              <a:xfrm>
                <a:off x="1971645" y="4084022"/>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1463620" y="3880318"/>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0.6</a:t>
                </a:r>
              </a:p>
            </p:txBody>
          </p:sp>
        </p:grpSp>
        <p:grpSp>
          <p:nvGrpSpPr>
            <p:cNvPr id="72" name="Group 71"/>
            <p:cNvGrpSpPr/>
            <p:nvPr/>
          </p:nvGrpSpPr>
          <p:grpSpPr>
            <a:xfrm>
              <a:off x="787707" y="2833344"/>
              <a:ext cx="603551" cy="400110"/>
              <a:chOff x="1478319" y="2972423"/>
              <a:chExt cx="603551" cy="400110"/>
            </a:xfrm>
          </p:grpSpPr>
          <p:cxnSp>
            <p:nvCxnSpPr>
              <p:cNvPr id="67" name="Straight Connector 66"/>
              <p:cNvCxnSpPr/>
              <p:nvPr/>
            </p:nvCxnSpPr>
            <p:spPr>
              <a:xfrm>
                <a:off x="1971645" y="3176127"/>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478319" y="2972423"/>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0.8</a:t>
                </a:r>
              </a:p>
            </p:txBody>
          </p:sp>
        </p:grpSp>
        <p:grpSp>
          <p:nvGrpSpPr>
            <p:cNvPr id="71" name="Group 70"/>
            <p:cNvGrpSpPr/>
            <p:nvPr/>
          </p:nvGrpSpPr>
          <p:grpSpPr>
            <a:xfrm>
              <a:off x="787707" y="1707419"/>
              <a:ext cx="603551" cy="400110"/>
              <a:chOff x="1478319" y="2062704"/>
              <a:chExt cx="603551" cy="400110"/>
            </a:xfrm>
          </p:grpSpPr>
          <p:cxnSp>
            <p:nvCxnSpPr>
              <p:cNvPr id="66" name="Straight Connector 65"/>
              <p:cNvCxnSpPr/>
              <p:nvPr/>
            </p:nvCxnSpPr>
            <p:spPr>
              <a:xfrm>
                <a:off x="1971645" y="2268232"/>
                <a:ext cx="110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478319" y="2062704"/>
                <a:ext cx="559543"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1.0</a:t>
                </a:r>
              </a:p>
            </p:txBody>
          </p:sp>
        </p:grpSp>
      </p:grpSp>
      <p:sp>
        <p:nvSpPr>
          <p:cNvPr id="102" name="Rectangle 101"/>
          <p:cNvSpPr/>
          <p:nvPr/>
        </p:nvSpPr>
        <p:spPr>
          <a:xfrm>
            <a:off x="3428887" y="1329081"/>
            <a:ext cx="1092647"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n = 12</a:t>
            </a:r>
          </a:p>
        </p:txBody>
      </p:sp>
      <p:sp>
        <p:nvSpPr>
          <p:cNvPr id="104" name="Rectangle 103"/>
          <p:cNvSpPr/>
          <p:nvPr/>
        </p:nvSpPr>
        <p:spPr>
          <a:xfrm>
            <a:off x="7939578" y="1329081"/>
            <a:ext cx="1092647" cy="400110"/>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n = 12</a:t>
            </a:r>
          </a:p>
        </p:txBody>
      </p:sp>
      <p:grpSp>
        <p:nvGrpSpPr>
          <p:cNvPr id="23" name="Group 22"/>
          <p:cNvGrpSpPr/>
          <p:nvPr/>
        </p:nvGrpSpPr>
        <p:grpSpPr>
          <a:xfrm>
            <a:off x="2054970" y="3465575"/>
            <a:ext cx="3840480" cy="2126329"/>
            <a:chOff x="2496312" y="3465575"/>
            <a:chExt cx="3840480" cy="2126329"/>
          </a:xfrm>
        </p:grpSpPr>
        <p:sp>
          <p:nvSpPr>
            <p:cNvPr id="93" name="TextBox 92"/>
            <p:cNvSpPr txBox="1"/>
            <p:nvPr/>
          </p:nvSpPr>
          <p:spPr>
            <a:xfrm>
              <a:off x="2496312" y="3749535"/>
              <a:ext cx="3840480" cy="916155"/>
            </a:xfrm>
            <a:prstGeom prst="rect">
              <a:avLst/>
            </a:prstGeom>
            <a:solidFill>
              <a:srgbClr val="92278F"/>
            </a:solidFill>
          </p:spPr>
          <p:txBody>
            <a:bodyPr wrap="square" rtlCol="0" anchor="ctr">
              <a:spAutoFit/>
            </a:bodyPr>
            <a:lstStyle/>
            <a:p>
              <a:pPr algn="ctr"/>
              <a:endParaRPr lang="en-US" sz="2400" dirty="0">
                <a:solidFill>
                  <a:schemeClr val="bg1"/>
                </a:solidFill>
                <a:latin typeface="Helvetica Neue Light" charset="0"/>
                <a:ea typeface="Helvetica Neue Light" charset="0"/>
                <a:cs typeface="Helvetica Neue Light" charset="0"/>
              </a:endParaRPr>
            </a:p>
          </p:txBody>
        </p:sp>
        <p:cxnSp>
          <p:nvCxnSpPr>
            <p:cNvPr id="94" name="Straight Connector 93"/>
            <p:cNvCxnSpPr/>
            <p:nvPr/>
          </p:nvCxnSpPr>
          <p:spPr>
            <a:xfrm>
              <a:off x="2496312" y="4471695"/>
              <a:ext cx="38076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009530" y="3465575"/>
              <a:ext cx="8149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987632" y="5591904"/>
              <a:ext cx="8149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400161" y="4672900"/>
              <a:ext cx="0" cy="90631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407408" y="3493125"/>
              <a:ext cx="0" cy="25641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8310212" y="3497905"/>
            <a:ext cx="351378" cy="584775"/>
          </a:xfrm>
          <a:prstGeom prst="rect">
            <a:avLst/>
          </a:prstGeom>
        </p:spPr>
        <p:txBody>
          <a:bodyPr wrap="none">
            <a:spAutoFit/>
          </a:bodyPr>
          <a:lstStyle/>
          <a:p>
            <a:r>
              <a:rPr lang="en-US" sz="3200" b="1" dirty="0">
                <a:solidFill>
                  <a:schemeClr val="accent2">
                    <a:lumMod val="50000"/>
                  </a:schemeClr>
                </a:solidFill>
                <a:latin typeface="Helvetica Neue Light" charset="0"/>
                <a:ea typeface="Helvetica Neue Light" charset="0"/>
                <a:cs typeface="Helvetica Neue Light" charset="0"/>
              </a:rPr>
              <a:t>*</a:t>
            </a:r>
            <a:endParaRPr lang="en-US" sz="3200" b="1" dirty="0"/>
          </a:p>
        </p:txBody>
      </p:sp>
      <p:grpSp>
        <p:nvGrpSpPr>
          <p:cNvPr id="106" name="Group 105"/>
          <p:cNvGrpSpPr/>
          <p:nvPr/>
        </p:nvGrpSpPr>
        <p:grpSpPr>
          <a:xfrm>
            <a:off x="8225850" y="2014269"/>
            <a:ext cx="3500709" cy="830997"/>
            <a:chOff x="9028892" y="1612231"/>
            <a:chExt cx="2676421" cy="830997"/>
          </a:xfrm>
        </p:grpSpPr>
        <p:sp>
          <p:nvSpPr>
            <p:cNvPr id="107" name="Rectangle 106"/>
            <p:cNvSpPr/>
            <p:nvPr/>
          </p:nvSpPr>
          <p:spPr>
            <a:xfrm>
              <a:off x="10229854" y="1673786"/>
              <a:ext cx="1475459" cy="707886"/>
            </a:xfrm>
            <a:prstGeom prst="rect">
              <a:avLst/>
            </a:prstGeom>
          </p:spPr>
          <p:txBody>
            <a:bodyPr wrap="square">
              <a:spAutoFit/>
            </a:bodyPr>
            <a:lstStyle/>
            <a:p>
              <a:pPr algn="ctr"/>
              <a:r>
                <a:rPr lang="en-US" sz="2000" dirty="0">
                  <a:solidFill>
                    <a:schemeClr val="accent2">
                      <a:lumMod val="50000"/>
                    </a:schemeClr>
                  </a:solidFill>
                  <a:latin typeface="Helvetica Neue Light" charset="0"/>
                  <a:ea typeface="Helvetica Neue Light" charset="0"/>
                  <a:cs typeface="Helvetica Neue Light" charset="0"/>
                </a:rPr>
                <a:t>X</a:t>
              </a:r>
              <a:r>
                <a:rPr lang="en-US" sz="2000" baseline="30000" dirty="0">
                  <a:solidFill>
                    <a:schemeClr val="accent2">
                      <a:lumMod val="50000"/>
                    </a:schemeClr>
                  </a:solidFill>
                  <a:latin typeface="Helvetica Neue Light" charset="0"/>
                  <a:ea typeface="Helvetica Neue Light" charset="0"/>
                  <a:cs typeface="Helvetica Neue Light" charset="0"/>
                </a:rPr>
                <a:t>2</a:t>
              </a:r>
              <a:r>
                <a:rPr lang="en-US" sz="2000" baseline="-25000" dirty="0">
                  <a:solidFill>
                    <a:schemeClr val="accent2">
                      <a:lumMod val="50000"/>
                    </a:schemeClr>
                  </a:solidFill>
                  <a:latin typeface="Helvetica Neue Light" charset="0"/>
                  <a:ea typeface="Helvetica Neue Light" charset="0"/>
                  <a:cs typeface="Helvetica Neue Light" charset="0"/>
                </a:rPr>
                <a:t>1</a:t>
              </a:r>
              <a:r>
                <a:rPr lang="en-US" sz="2000" dirty="0">
                  <a:solidFill>
                    <a:schemeClr val="accent2">
                      <a:lumMod val="50000"/>
                    </a:schemeClr>
                  </a:solidFill>
                  <a:latin typeface="Helvetica Neue Light" charset="0"/>
                  <a:ea typeface="Helvetica Neue Light" charset="0"/>
                  <a:cs typeface="Helvetica Neue Light" charset="0"/>
                </a:rPr>
                <a:t> = 8.1781</a:t>
              </a:r>
            </a:p>
            <a:p>
              <a:pPr algn="ctr"/>
              <a:r>
                <a:rPr lang="en-US" sz="2000" dirty="0">
                  <a:solidFill>
                    <a:schemeClr val="accent2">
                      <a:lumMod val="50000"/>
                    </a:schemeClr>
                  </a:solidFill>
                  <a:latin typeface="Helvetica Neue Light" charset="0"/>
                  <a:ea typeface="Helvetica Neue Light" charset="0"/>
                  <a:cs typeface="Helvetica Neue Light" charset="0"/>
                </a:rPr>
                <a:t>p = 0.0042</a:t>
              </a:r>
            </a:p>
          </p:txBody>
        </p:sp>
        <p:sp>
          <p:nvSpPr>
            <p:cNvPr id="108" name="Rectangle 107"/>
            <p:cNvSpPr/>
            <p:nvPr/>
          </p:nvSpPr>
          <p:spPr>
            <a:xfrm>
              <a:off x="9028892" y="1612231"/>
              <a:ext cx="1374729" cy="830997"/>
            </a:xfrm>
            <a:prstGeom prst="rect">
              <a:avLst/>
            </a:prstGeom>
          </p:spPr>
          <p:txBody>
            <a:bodyPr wrap="square">
              <a:spAutoFit/>
            </a:bodyPr>
            <a:lstStyle/>
            <a:p>
              <a:pPr algn="ctr"/>
              <a:r>
                <a:rPr lang="en-US" sz="2400" dirty="0">
                  <a:solidFill>
                    <a:schemeClr val="accent2">
                      <a:lumMod val="50000"/>
                    </a:schemeClr>
                  </a:solidFill>
                  <a:latin typeface="Helvetica Neue Light" charset="0"/>
                  <a:ea typeface="Helvetica Neue Light" charset="0"/>
                  <a:cs typeface="Helvetica Neue Light" charset="0"/>
                </a:rPr>
                <a:t>Female treatment:</a:t>
              </a:r>
            </a:p>
          </p:txBody>
        </p:sp>
      </p:grpSp>
      <p:cxnSp>
        <p:nvCxnSpPr>
          <p:cNvPr id="46" name="Straight Connector 45">
            <a:extLst>
              <a:ext uri="{FF2B5EF4-FFF2-40B4-BE49-F238E27FC236}">
                <a16:creationId xmlns:a16="http://schemas.microsoft.com/office/drawing/2014/main" id="{AA22139C-E299-DA4A-B9C7-4F4A6B1D20DC}"/>
              </a:ext>
            </a:extLst>
          </p:cNvPr>
          <p:cNvCxnSpPr>
            <a:cxnSpLocks/>
          </p:cNvCxnSpPr>
          <p:nvPr/>
        </p:nvCxnSpPr>
        <p:spPr>
          <a:xfrm>
            <a:off x="1656989" y="1897707"/>
            <a:ext cx="0" cy="45134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68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39583" y="2764567"/>
            <a:ext cx="3816096" cy="931133"/>
          </a:xfrm>
          <a:prstGeom prst="rect">
            <a:avLst/>
          </a:prstGeom>
          <a:noFill/>
        </p:spPr>
        <p:txBody>
          <a:bodyPr wrap="square" rtlCol="0">
            <a:spAutoFit/>
          </a:bodyPr>
          <a:lstStyle/>
          <a:p>
            <a:pPr algn="r"/>
            <a:r>
              <a:rPr lang="en-US" sz="5400" dirty="0">
                <a:solidFill>
                  <a:schemeClr val="tx2"/>
                </a:solidFill>
                <a:latin typeface="Helvetica Neue Light" panose="02000403000000020004" pitchFamily="2" charset="0"/>
                <a:ea typeface="Helvetica Neue Light" panose="02000403000000020004" pitchFamily="2" charset="0"/>
                <a:cs typeface="Avenir Light" charset="0"/>
              </a:rPr>
              <a:t>Epigenome</a:t>
            </a:r>
          </a:p>
        </p:txBody>
      </p:sp>
      <p:sp>
        <p:nvSpPr>
          <p:cNvPr id="11" name="Rectangle 10"/>
          <p:cNvSpPr/>
          <p:nvPr/>
        </p:nvSpPr>
        <p:spPr>
          <a:xfrm>
            <a:off x="7267623" y="3596005"/>
            <a:ext cx="3960017" cy="670696"/>
          </a:xfrm>
          <a:prstGeom prst="rect">
            <a:avLst/>
          </a:prstGeom>
        </p:spPr>
        <p:txBody>
          <a:bodyPr wrap="square">
            <a:spAutoFit/>
          </a:bodyPr>
          <a:lstStyle/>
          <a:p>
            <a:pPr algn="ctr">
              <a:lnSpc>
                <a:spcPts val="2240"/>
              </a:lnSpc>
            </a:pPr>
            <a:r>
              <a:rPr lang="en-US" sz="2200" dirty="0">
                <a:solidFill>
                  <a:schemeClr val="accent1"/>
                </a:solidFill>
                <a:latin typeface="Helvetica Neue Light" panose="02000403000000020004" pitchFamily="2" charset="0"/>
                <a:ea typeface="Helvetica Neue Light" panose="02000403000000020004" pitchFamily="2" charset="0"/>
              </a:rPr>
              <a:t>Change gene regulation without altering DNA sequence</a:t>
            </a:r>
          </a:p>
        </p:txBody>
      </p:sp>
      <p:sp>
        <p:nvSpPr>
          <p:cNvPr id="18" name="TextBox 17"/>
          <p:cNvSpPr txBox="1"/>
          <p:nvPr/>
        </p:nvSpPr>
        <p:spPr>
          <a:xfrm>
            <a:off x="1024129" y="2768468"/>
            <a:ext cx="4066032" cy="923330"/>
          </a:xfrm>
          <a:prstGeom prst="rect">
            <a:avLst/>
          </a:prstGeom>
          <a:noFill/>
        </p:spPr>
        <p:txBody>
          <a:bodyPr wrap="square" rtlCol="0">
            <a:spAutoFit/>
          </a:bodyPr>
          <a:lstStyle/>
          <a:p>
            <a:r>
              <a:rPr lang="en-US" sz="5400" dirty="0">
                <a:solidFill>
                  <a:schemeClr val="tx2"/>
                </a:solidFill>
                <a:latin typeface="Helvetica Neue Light" panose="02000403000000020004" pitchFamily="2" charset="0"/>
                <a:ea typeface="Helvetica Neue Light" panose="02000403000000020004" pitchFamily="2" charset="0"/>
                <a:cs typeface="Avenir Light" charset="0"/>
              </a:rPr>
              <a:t>Environment</a:t>
            </a:r>
          </a:p>
        </p:txBody>
      </p:sp>
      <p:cxnSp>
        <p:nvCxnSpPr>
          <p:cNvPr id="17" name="Straight Arrow Connector 16"/>
          <p:cNvCxnSpPr/>
          <p:nvPr/>
        </p:nvCxnSpPr>
        <p:spPr>
          <a:xfrm>
            <a:off x="5236465" y="3218687"/>
            <a:ext cx="2103119" cy="11446"/>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077136" y="3604172"/>
            <a:ext cx="3960017" cy="378437"/>
          </a:xfrm>
          <a:prstGeom prst="rect">
            <a:avLst/>
          </a:prstGeom>
        </p:spPr>
        <p:txBody>
          <a:bodyPr wrap="square">
            <a:spAutoFit/>
          </a:bodyPr>
          <a:lstStyle/>
          <a:p>
            <a:pPr algn="ctr">
              <a:lnSpc>
                <a:spcPts val="2240"/>
              </a:lnSpc>
            </a:pPr>
            <a:r>
              <a:rPr lang="en-US" sz="2200" dirty="0">
                <a:solidFill>
                  <a:schemeClr val="accent1"/>
                </a:solidFill>
                <a:latin typeface="Helvetica Neue Light" panose="02000403000000020004" pitchFamily="2" charset="0"/>
                <a:ea typeface="Helvetica Neue Light" panose="02000403000000020004" pitchFamily="2" charset="0"/>
              </a:rPr>
              <a:t>Ocean acidification</a:t>
            </a:r>
          </a:p>
        </p:txBody>
      </p:sp>
    </p:spTree>
    <p:extLst>
      <p:ext uri="{BB962C8B-B14F-4D97-AF65-F5344CB8AC3E}">
        <p14:creationId xmlns:p14="http://schemas.microsoft.com/office/powerpoint/2010/main" val="98092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39584" y="2764567"/>
            <a:ext cx="3816096" cy="931133"/>
          </a:xfrm>
          <a:prstGeom prst="rect">
            <a:avLst/>
          </a:prstGeom>
          <a:noFill/>
        </p:spPr>
        <p:txBody>
          <a:bodyPr wrap="square" rtlCol="0">
            <a:spAutoFit/>
          </a:bodyPr>
          <a:lstStyle/>
          <a:p>
            <a:pPr algn="r"/>
            <a:r>
              <a:rPr lang="en-US" sz="5400" dirty="0">
                <a:solidFill>
                  <a:schemeClr val="tx2"/>
                </a:solidFill>
                <a:latin typeface="Helvetica Neue Light" panose="02000403000000020004" pitchFamily="2" charset="0"/>
                <a:ea typeface="Helvetica Neue Light" panose="02000403000000020004" pitchFamily="2" charset="0"/>
                <a:cs typeface="Avenir Light" charset="0"/>
              </a:rPr>
              <a:t>Epigenome</a:t>
            </a:r>
          </a:p>
        </p:txBody>
      </p:sp>
      <p:sp>
        <p:nvSpPr>
          <p:cNvPr id="11" name="Rectangle 10"/>
          <p:cNvSpPr/>
          <p:nvPr/>
        </p:nvSpPr>
        <p:spPr>
          <a:xfrm>
            <a:off x="7267623" y="3596005"/>
            <a:ext cx="3960017" cy="670696"/>
          </a:xfrm>
          <a:prstGeom prst="rect">
            <a:avLst/>
          </a:prstGeom>
        </p:spPr>
        <p:txBody>
          <a:bodyPr wrap="square">
            <a:spAutoFit/>
          </a:bodyPr>
          <a:lstStyle/>
          <a:p>
            <a:pPr algn="ctr">
              <a:lnSpc>
                <a:spcPts val="2240"/>
              </a:lnSpc>
            </a:pPr>
            <a:r>
              <a:rPr lang="en-US" sz="2200" dirty="0">
                <a:solidFill>
                  <a:schemeClr val="accent1"/>
                </a:solidFill>
                <a:latin typeface="Helvetica Neue Light" panose="02000403000000020004" pitchFamily="2" charset="0"/>
                <a:ea typeface="Helvetica Neue Light" panose="02000403000000020004" pitchFamily="2" charset="0"/>
              </a:rPr>
              <a:t>Change gene regulation without altering DNA sequence</a:t>
            </a:r>
          </a:p>
        </p:txBody>
      </p:sp>
      <p:sp>
        <p:nvSpPr>
          <p:cNvPr id="18" name="TextBox 17"/>
          <p:cNvSpPr txBox="1"/>
          <p:nvPr/>
        </p:nvSpPr>
        <p:spPr>
          <a:xfrm>
            <a:off x="1024129" y="2768468"/>
            <a:ext cx="4066032" cy="923330"/>
          </a:xfrm>
          <a:prstGeom prst="rect">
            <a:avLst/>
          </a:prstGeom>
          <a:noFill/>
        </p:spPr>
        <p:txBody>
          <a:bodyPr wrap="square" rtlCol="0">
            <a:spAutoFit/>
          </a:bodyPr>
          <a:lstStyle/>
          <a:p>
            <a:r>
              <a:rPr lang="en-US" sz="5400" dirty="0">
                <a:solidFill>
                  <a:schemeClr val="tx2"/>
                </a:solidFill>
                <a:latin typeface="Helvetica Neue Light" panose="02000403000000020004" pitchFamily="2" charset="0"/>
                <a:ea typeface="Helvetica Neue Light" panose="02000403000000020004" pitchFamily="2" charset="0"/>
                <a:cs typeface="Avenir Light" charset="0"/>
              </a:rPr>
              <a:t>Environment</a:t>
            </a:r>
          </a:p>
        </p:txBody>
      </p:sp>
      <p:cxnSp>
        <p:nvCxnSpPr>
          <p:cNvPr id="17" name="Straight Arrow Connector 16"/>
          <p:cNvCxnSpPr/>
          <p:nvPr/>
        </p:nvCxnSpPr>
        <p:spPr>
          <a:xfrm>
            <a:off x="5236465" y="3218687"/>
            <a:ext cx="2103119" cy="11446"/>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529779" y="1425824"/>
            <a:ext cx="5056243" cy="5133833"/>
            <a:chOff x="3529779" y="1425824"/>
            <a:chExt cx="5056243" cy="5133833"/>
          </a:xfrm>
        </p:grpSpPr>
        <p:sp>
          <p:nvSpPr>
            <p:cNvPr id="24" name="Arc 23"/>
            <p:cNvSpPr/>
            <p:nvPr/>
          </p:nvSpPr>
          <p:spPr>
            <a:xfrm rot="18900000">
              <a:off x="3529779" y="1425824"/>
              <a:ext cx="5056243" cy="5133833"/>
            </a:xfrm>
            <a:prstGeom prst="arc">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riangle 25"/>
            <p:cNvSpPr/>
            <p:nvPr/>
          </p:nvSpPr>
          <p:spPr>
            <a:xfrm rot="8175238">
              <a:off x="7785913" y="2141086"/>
              <a:ext cx="257309" cy="2632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1077136" y="3604172"/>
            <a:ext cx="3960017" cy="374461"/>
          </a:xfrm>
          <a:prstGeom prst="rect">
            <a:avLst/>
          </a:prstGeom>
        </p:spPr>
        <p:txBody>
          <a:bodyPr wrap="square">
            <a:spAutoFit/>
          </a:bodyPr>
          <a:lstStyle/>
          <a:p>
            <a:pPr algn="ctr">
              <a:lnSpc>
                <a:spcPts val="2240"/>
              </a:lnSpc>
            </a:pPr>
            <a:r>
              <a:rPr lang="en-US" sz="2200" dirty="0">
                <a:solidFill>
                  <a:schemeClr val="accent1"/>
                </a:solidFill>
                <a:latin typeface="Helvetica Neue Light" panose="02000403000000020004" pitchFamily="2" charset="0"/>
                <a:ea typeface="Helvetica Neue Light" panose="02000403000000020004" pitchFamily="2" charset="0"/>
              </a:rPr>
              <a:t>Ocean acidification</a:t>
            </a:r>
          </a:p>
        </p:txBody>
      </p:sp>
      <p:sp>
        <p:nvSpPr>
          <p:cNvPr id="32" name="Rectangle 31"/>
          <p:cNvSpPr/>
          <p:nvPr/>
        </p:nvSpPr>
        <p:spPr>
          <a:xfrm>
            <a:off x="3982065" y="624841"/>
            <a:ext cx="4150287" cy="656590"/>
          </a:xfrm>
          <a:prstGeom prst="rect">
            <a:avLst/>
          </a:prstGeom>
        </p:spPr>
        <p:txBody>
          <a:bodyPr wrap="square">
            <a:spAutoFit/>
          </a:bodyPr>
          <a:lstStyle/>
          <a:p>
            <a:pPr algn="ctr">
              <a:lnSpc>
                <a:spcPts val="2240"/>
              </a:lnSpc>
            </a:pPr>
            <a:r>
              <a:rPr lang="en-US" sz="2200" b="1" dirty="0">
                <a:solidFill>
                  <a:schemeClr val="accent1"/>
                </a:solidFill>
                <a:latin typeface="Helvetica Neue Light" panose="02000403000000020004" pitchFamily="2" charset="0"/>
                <a:ea typeface="Helvetica Neue Light" panose="02000403000000020004" pitchFamily="2" charset="0"/>
              </a:rPr>
              <a:t>Corals exhibit differential DNA methylation (Putnam et al. 2016)</a:t>
            </a:r>
          </a:p>
        </p:txBody>
      </p:sp>
    </p:spTree>
    <p:extLst>
      <p:ext uri="{BB962C8B-B14F-4D97-AF65-F5344CB8AC3E}">
        <p14:creationId xmlns:p14="http://schemas.microsoft.com/office/powerpoint/2010/main" val="382162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39584" y="2764567"/>
            <a:ext cx="3816096" cy="931133"/>
          </a:xfrm>
          <a:prstGeom prst="rect">
            <a:avLst/>
          </a:prstGeom>
          <a:noFill/>
        </p:spPr>
        <p:txBody>
          <a:bodyPr wrap="square" rtlCol="0">
            <a:spAutoFit/>
          </a:bodyPr>
          <a:lstStyle/>
          <a:p>
            <a:pPr algn="r"/>
            <a:r>
              <a:rPr lang="en-US" sz="5400" dirty="0">
                <a:solidFill>
                  <a:schemeClr val="tx2"/>
                </a:solidFill>
                <a:latin typeface="Helvetica Neue Light" panose="02000403000000020004" pitchFamily="2" charset="0"/>
                <a:ea typeface="Helvetica Neue Light" panose="02000403000000020004" pitchFamily="2" charset="0"/>
                <a:cs typeface="Avenir Light" charset="0"/>
              </a:rPr>
              <a:t>Epigenome</a:t>
            </a:r>
          </a:p>
        </p:txBody>
      </p:sp>
      <p:sp>
        <p:nvSpPr>
          <p:cNvPr id="11" name="Rectangle 10"/>
          <p:cNvSpPr/>
          <p:nvPr/>
        </p:nvSpPr>
        <p:spPr>
          <a:xfrm>
            <a:off x="7267623" y="3596005"/>
            <a:ext cx="3960017" cy="670696"/>
          </a:xfrm>
          <a:prstGeom prst="rect">
            <a:avLst/>
          </a:prstGeom>
        </p:spPr>
        <p:txBody>
          <a:bodyPr wrap="square">
            <a:spAutoFit/>
          </a:bodyPr>
          <a:lstStyle/>
          <a:p>
            <a:pPr algn="ctr">
              <a:lnSpc>
                <a:spcPts val="2240"/>
              </a:lnSpc>
            </a:pPr>
            <a:r>
              <a:rPr lang="en-US" sz="2200" dirty="0">
                <a:solidFill>
                  <a:schemeClr val="accent1"/>
                </a:solidFill>
                <a:latin typeface="Helvetica Neue Light" panose="02000403000000020004" pitchFamily="2" charset="0"/>
                <a:ea typeface="Helvetica Neue Light" panose="02000403000000020004" pitchFamily="2" charset="0"/>
              </a:rPr>
              <a:t>Change gene regulation without altering DNA sequence</a:t>
            </a:r>
          </a:p>
        </p:txBody>
      </p:sp>
      <p:sp>
        <p:nvSpPr>
          <p:cNvPr id="18" name="TextBox 17"/>
          <p:cNvSpPr txBox="1"/>
          <p:nvPr/>
        </p:nvSpPr>
        <p:spPr>
          <a:xfrm>
            <a:off x="1024129" y="2768468"/>
            <a:ext cx="4066032" cy="923330"/>
          </a:xfrm>
          <a:prstGeom prst="rect">
            <a:avLst/>
          </a:prstGeom>
          <a:noFill/>
        </p:spPr>
        <p:txBody>
          <a:bodyPr wrap="square" rtlCol="0">
            <a:spAutoFit/>
          </a:bodyPr>
          <a:lstStyle/>
          <a:p>
            <a:r>
              <a:rPr lang="en-US" sz="5400" dirty="0">
                <a:solidFill>
                  <a:schemeClr val="tx2"/>
                </a:solidFill>
                <a:latin typeface="Helvetica Neue Light" panose="02000403000000020004" pitchFamily="2" charset="0"/>
                <a:ea typeface="Helvetica Neue Light" panose="02000403000000020004" pitchFamily="2" charset="0"/>
                <a:cs typeface="Avenir Light" charset="0"/>
              </a:rPr>
              <a:t>Environment</a:t>
            </a:r>
          </a:p>
        </p:txBody>
      </p:sp>
      <p:cxnSp>
        <p:nvCxnSpPr>
          <p:cNvPr id="17" name="Straight Arrow Connector 16"/>
          <p:cNvCxnSpPr/>
          <p:nvPr/>
        </p:nvCxnSpPr>
        <p:spPr>
          <a:xfrm>
            <a:off x="5236465" y="3218687"/>
            <a:ext cx="2103119" cy="11446"/>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529779" y="1425824"/>
            <a:ext cx="5056243" cy="5133833"/>
            <a:chOff x="3529779" y="1425824"/>
            <a:chExt cx="5056243" cy="5133833"/>
          </a:xfrm>
        </p:grpSpPr>
        <p:sp>
          <p:nvSpPr>
            <p:cNvPr id="24" name="Arc 23"/>
            <p:cNvSpPr/>
            <p:nvPr/>
          </p:nvSpPr>
          <p:spPr>
            <a:xfrm rot="18900000">
              <a:off x="3529779" y="1425824"/>
              <a:ext cx="5056243" cy="5133833"/>
            </a:xfrm>
            <a:prstGeom prst="arc">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26" name="Triangle 25"/>
            <p:cNvSpPr/>
            <p:nvPr/>
          </p:nvSpPr>
          <p:spPr>
            <a:xfrm rot="8175238">
              <a:off x="7785913" y="2141086"/>
              <a:ext cx="257309" cy="2632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grpSp>
      <p:grpSp>
        <p:nvGrpSpPr>
          <p:cNvPr id="30" name="Group 29"/>
          <p:cNvGrpSpPr/>
          <p:nvPr/>
        </p:nvGrpSpPr>
        <p:grpSpPr>
          <a:xfrm>
            <a:off x="3529780" y="63506"/>
            <a:ext cx="5056243" cy="5133833"/>
            <a:chOff x="3529780" y="63506"/>
            <a:chExt cx="5056243" cy="5133833"/>
          </a:xfrm>
        </p:grpSpPr>
        <p:sp>
          <p:nvSpPr>
            <p:cNvPr id="25" name="Arc 24"/>
            <p:cNvSpPr/>
            <p:nvPr/>
          </p:nvSpPr>
          <p:spPr>
            <a:xfrm rot="8100000">
              <a:off x="3529780" y="63506"/>
              <a:ext cx="5056243" cy="5133833"/>
            </a:xfrm>
            <a:prstGeom prst="arc">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riangle 27"/>
            <p:cNvSpPr/>
            <p:nvPr/>
          </p:nvSpPr>
          <p:spPr>
            <a:xfrm rot="2612589">
              <a:off x="7819754" y="4231570"/>
              <a:ext cx="257309" cy="2632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1077136" y="3604172"/>
            <a:ext cx="3960017" cy="374461"/>
          </a:xfrm>
          <a:prstGeom prst="rect">
            <a:avLst/>
          </a:prstGeom>
        </p:spPr>
        <p:txBody>
          <a:bodyPr wrap="square">
            <a:spAutoFit/>
          </a:bodyPr>
          <a:lstStyle/>
          <a:p>
            <a:pPr algn="ctr">
              <a:lnSpc>
                <a:spcPts val="2240"/>
              </a:lnSpc>
            </a:pPr>
            <a:r>
              <a:rPr lang="en-US" sz="2200" dirty="0">
                <a:solidFill>
                  <a:schemeClr val="accent1"/>
                </a:solidFill>
                <a:latin typeface="Helvetica Neue Light" panose="02000403000000020004" pitchFamily="2" charset="0"/>
                <a:ea typeface="Helvetica Neue Light" panose="02000403000000020004" pitchFamily="2" charset="0"/>
              </a:rPr>
              <a:t>Ocean acidification</a:t>
            </a:r>
          </a:p>
        </p:txBody>
      </p:sp>
      <p:sp>
        <p:nvSpPr>
          <p:cNvPr id="32" name="Rectangle 31"/>
          <p:cNvSpPr/>
          <p:nvPr/>
        </p:nvSpPr>
        <p:spPr>
          <a:xfrm>
            <a:off x="3982065" y="624841"/>
            <a:ext cx="4150287" cy="656590"/>
          </a:xfrm>
          <a:prstGeom prst="rect">
            <a:avLst/>
          </a:prstGeom>
        </p:spPr>
        <p:txBody>
          <a:bodyPr wrap="square">
            <a:spAutoFit/>
          </a:bodyPr>
          <a:lstStyle/>
          <a:p>
            <a:pPr algn="ctr">
              <a:lnSpc>
                <a:spcPts val="2240"/>
              </a:lnSpc>
            </a:pPr>
            <a:r>
              <a:rPr lang="en-US" sz="2200" dirty="0">
                <a:solidFill>
                  <a:schemeClr val="accent1"/>
                </a:solidFill>
                <a:latin typeface="Helvetica Neue Light" panose="02000403000000020004" pitchFamily="2" charset="0"/>
                <a:ea typeface="Helvetica Neue Light" panose="02000403000000020004" pitchFamily="2" charset="0"/>
              </a:rPr>
              <a:t>Corals exhibit differential DNA methylation (Putnam et al. 2016)</a:t>
            </a:r>
          </a:p>
        </p:txBody>
      </p:sp>
      <p:sp>
        <p:nvSpPr>
          <p:cNvPr id="33" name="Rectangle 32"/>
          <p:cNvSpPr/>
          <p:nvPr/>
        </p:nvSpPr>
        <p:spPr>
          <a:xfrm>
            <a:off x="3982065" y="5469111"/>
            <a:ext cx="4150287" cy="942694"/>
          </a:xfrm>
          <a:prstGeom prst="rect">
            <a:avLst/>
          </a:prstGeom>
        </p:spPr>
        <p:txBody>
          <a:bodyPr wrap="square">
            <a:spAutoFit/>
          </a:bodyPr>
          <a:lstStyle/>
          <a:p>
            <a:pPr algn="ctr">
              <a:lnSpc>
                <a:spcPts val="2240"/>
              </a:lnSpc>
            </a:pPr>
            <a:r>
              <a:rPr lang="en-US" sz="2200" b="1" dirty="0">
                <a:solidFill>
                  <a:schemeClr val="accent1"/>
                </a:solidFill>
                <a:latin typeface="Helvetica Neue Light" panose="02000403000000020004" pitchFamily="2" charset="0"/>
                <a:ea typeface="Helvetica Neue Light" panose="02000403000000020004" pitchFamily="2" charset="0"/>
              </a:rPr>
              <a:t>Eastern oysters show differential methylation in gonad tissue (Venkataraman et al. </a:t>
            </a:r>
            <a:r>
              <a:rPr lang="en-US" sz="2200" b="1" i="1" dirty="0">
                <a:solidFill>
                  <a:schemeClr val="accent1"/>
                </a:solidFill>
                <a:latin typeface="Helvetica Neue Light" panose="02000403000000020004" pitchFamily="2" charset="0"/>
                <a:ea typeface="Helvetica Neue Light" panose="02000403000000020004" pitchFamily="2" charset="0"/>
              </a:rPr>
              <a:t>in prep</a:t>
            </a:r>
            <a:r>
              <a:rPr lang="en-US" sz="2200" b="1" dirty="0">
                <a:solidFill>
                  <a:schemeClr val="accent1"/>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443687369"/>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14057</TotalTime>
  <Words>2017</Words>
  <Application>Microsoft Macintosh PowerPoint</Application>
  <PresentationFormat>Widescreen</PresentationFormat>
  <Paragraphs>539</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Candara</vt:lpstr>
      <vt:lpstr>Helvetica Neue</vt:lpstr>
      <vt:lpstr>Helvetica Neue Light</vt:lpstr>
      <vt:lpstr>Helvetica Neue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Ocean Acidification on Pacific Oyster Reproduction </dc:title>
  <dc:creator>Microsoft Office User</dc:creator>
  <cp:lastModifiedBy>Microsoft Office User</cp:lastModifiedBy>
  <cp:revision>556</cp:revision>
  <dcterms:created xsi:type="dcterms:W3CDTF">2018-01-16T18:26:58Z</dcterms:created>
  <dcterms:modified xsi:type="dcterms:W3CDTF">2019-11-01T18:23:00Z</dcterms:modified>
</cp:coreProperties>
</file>