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2" r:id="rId3"/>
    <p:sldId id="290" r:id="rId4"/>
    <p:sldId id="280" r:id="rId5"/>
    <p:sldId id="281" r:id="rId6"/>
    <p:sldId id="283" r:id="rId7"/>
    <p:sldId id="295" r:id="rId8"/>
    <p:sldId id="274" r:id="rId9"/>
    <p:sldId id="264" r:id="rId10"/>
    <p:sldId id="266" r:id="rId11"/>
    <p:sldId id="267" r:id="rId12"/>
    <p:sldId id="268" r:id="rId13"/>
    <p:sldId id="269" r:id="rId14"/>
    <p:sldId id="270" r:id="rId15"/>
    <p:sldId id="271" r:id="rId16"/>
    <p:sldId id="284" r:id="rId17"/>
    <p:sldId id="293" r:id="rId18"/>
    <p:sldId id="276" r:id="rId19"/>
    <p:sldId id="292" r:id="rId20"/>
    <p:sldId id="296" r:id="rId21"/>
    <p:sldId id="297" r:id="rId22"/>
    <p:sldId id="298" r:id="rId23"/>
    <p:sldId id="299" r:id="rId24"/>
    <p:sldId id="300" r:id="rId25"/>
    <p:sldId id="260" r:id="rId26"/>
    <p:sldId id="279" r:id="rId27"/>
    <p:sldId id="286" r:id="rId28"/>
    <p:sldId id="287" r:id="rId29"/>
    <p:sldId id="288" r:id="rId30"/>
    <p:sldId id="262"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p:restoredTop sz="94712"/>
  </p:normalViewPr>
  <p:slideViewPr>
    <p:cSldViewPr snapToGrid="0" snapToObjects="1">
      <p:cViewPr varScale="1">
        <p:scale>
          <a:sx n="116" d="100"/>
          <a:sy n="116" d="100"/>
        </p:scale>
        <p:origin x="2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9AEB3-72F3-B749-B966-EE13F503495F}" type="datetimeFigureOut">
              <a:rPr lang="en-US" smtClean="0"/>
              <a:t>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D76F4-EAAE-B447-AAC9-FA5531782188}" type="slidenum">
              <a:rPr lang="en-US" smtClean="0"/>
              <a:t>‹#›</a:t>
            </a:fld>
            <a:endParaRPr lang="en-US"/>
          </a:p>
        </p:txBody>
      </p:sp>
    </p:spTree>
    <p:extLst>
      <p:ext uri="{BB962C8B-B14F-4D97-AF65-F5344CB8AC3E}">
        <p14:creationId xmlns:p14="http://schemas.microsoft.com/office/powerpoint/2010/main" val="304247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www.semtech.com/lora/what-is-lor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D76F4-EAAE-B447-AAC9-FA5531782188}" type="slidenum">
              <a:rPr lang="en-US" smtClean="0"/>
              <a:t>18</a:t>
            </a:fld>
            <a:endParaRPr lang="en-US"/>
          </a:p>
        </p:txBody>
      </p:sp>
    </p:spTree>
    <p:extLst>
      <p:ext uri="{BB962C8B-B14F-4D97-AF65-F5344CB8AC3E}">
        <p14:creationId xmlns:p14="http://schemas.microsoft.com/office/powerpoint/2010/main" val="86996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mn-lt"/>
                <a:ea typeface="+mn-ea"/>
                <a:cs typeface="+mn-cs"/>
              </a:rPr>
              <a:t>1</a:t>
            </a:r>
            <a:r>
              <a:rPr kumimoji="0" lang="en-US" sz="1200" b="0" i="0" u="none" strike="noStrike" kern="1200" cap="none" spc="0" normalizeH="0" baseline="0" noProof="0" dirty="0">
                <a:ln>
                  <a:noFill/>
                </a:ln>
                <a:solidFill>
                  <a:prstClr val="black"/>
                </a:solidFill>
                <a:effectLst/>
                <a:uLnTx/>
                <a:uFillTx/>
                <a:latin typeface="+mn-lt"/>
                <a:ea typeface="+mn-ea"/>
                <a:cs typeface="+mn-cs"/>
              </a:rPr>
              <a:t> By Unknown - eBay, Public Domain, https://</a:t>
            </a:r>
            <a:r>
              <a:rPr kumimoji="0" lang="en-US" sz="1200" b="0" i="0" u="none" strike="noStrike" kern="1200" cap="none" spc="0" normalizeH="0" baseline="0" noProof="0" dirty="0" err="1">
                <a:ln>
                  <a:noFill/>
                </a:ln>
                <a:solidFill>
                  <a:prstClr val="black"/>
                </a:solidFill>
                <a:effectLst/>
                <a:uLnTx/>
                <a:uFillTx/>
                <a:latin typeface="+mn-lt"/>
                <a:ea typeface="+mn-ea"/>
                <a:cs typeface="+mn-cs"/>
              </a:rPr>
              <a:t>commons.wikimedia.org</a:t>
            </a:r>
            <a:r>
              <a:rPr kumimoji="0" lang="en-US" sz="1200" b="0" i="0" u="none" strike="noStrike" kern="1200" cap="none" spc="0" normalizeH="0" baseline="0" noProof="0" dirty="0">
                <a:ln>
                  <a:noFill/>
                </a:ln>
                <a:solidFill>
                  <a:prstClr val="black"/>
                </a:solidFill>
                <a:effectLst/>
                <a:uLnTx/>
                <a:uFillTx/>
                <a:latin typeface="+mn-lt"/>
                <a:ea typeface="+mn-ea"/>
                <a:cs typeface="+mn-cs"/>
              </a:rPr>
              <a:t>/w/</a:t>
            </a:r>
            <a:r>
              <a:rPr kumimoji="0" lang="en-US" sz="1200" b="0" i="0" u="none" strike="noStrike" kern="1200" cap="none" spc="0" normalizeH="0" baseline="0" noProof="0" dirty="0" err="1">
                <a:ln>
                  <a:noFill/>
                </a:ln>
                <a:solidFill>
                  <a:prstClr val="black"/>
                </a:solidFill>
                <a:effectLst/>
                <a:uLnTx/>
                <a:uFillTx/>
                <a:latin typeface="+mn-lt"/>
                <a:ea typeface="+mn-ea"/>
                <a:cs typeface="+mn-cs"/>
              </a:rPr>
              <a:t>index.php?curid</a:t>
            </a:r>
            <a:r>
              <a:rPr kumimoji="0" lang="en-US" sz="1200" b="0" i="0" u="none" strike="noStrike" kern="1200" cap="none" spc="0" normalizeH="0" baseline="0" noProof="0" dirty="0">
                <a:ln>
                  <a:noFill/>
                </a:ln>
                <a:solidFill>
                  <a:prstClr val="black"/>
                </a:solidFill>
                <a:effectLst/>
                <a:uLnTx/>
                <a:uFillTx/>
                <a:latin typeface="+mn-lt"/>
                <a:ea typeface="+mn-ea"/>
                <a:cs typeface="+mn-cs"/>
              </a:rPr>
              <a:t>=47176716</a:t>
            </a:r>
          </a:p>
          <a:p>
            <a:r>
              <a:rPr lang="en-US" baseline="30000" dirty="0"/>
              <a:t>2</a:t>
            </a:r>
            <a:r>
              <a:rPr lang="en-US" dirty="0"/>
              <a:t> By unknown - picture found at http://</a:t>
            </a:r>
            <a:r>
              <a:rPr lang="en-US" dirty="0" err="1"/>
              <a:t>www.schirmer.com</a:t>
            </a:r>
            <a:r>
              <a:rPr lang="en-US" dirty="0"/>
              <a:t>/</a:t>
            </a:r>
            <a:r>
              <a:rPr lang="en-US" dirty="0" err="1"/>
              <a:t>default.aspx?TabId</a:t>
            </a:r>
            <a:r>
              <a:rPr lang="en-US" dirty="0"/>
              <a:t>=2419&amp;State_2872=2&amp;ComposerId_2872=35, Fair use, https://</a:t>
            </a:r>
            <a:r>
              <a:rPr lang="en-US" dirty="0" err="1"/>
              <a:t>en.wikipedia.org</a:t>
            </a:r>
            <a:r>
              <a:rPr lang="en-US" dirty="0"/>
              <a:t>/w/</a:t>
            </a:r>
            <a:r>
              <a:rPr lang="en-US" dirty="0" err="1"/>
              <a:t>index.php?curid</a:t>
            </a:r>
            <a:r>
              <a:rPr lang="en-US" dirty="0"/>
              <a:t>=23450183</a:t>
            </a:r>
          </a:p>
        </p:txBody>
      </p:sp>
      <p:sp>
        <p:nvSpPr>
          <p:cNvPr id="4" name="Slide Number Placeholder 3"/>
          <p:cNvSpPr>
            <a:spLocks noGrp="1"/>
          </p:cNvSpPr>
          <p:nvPr>
            <p:ph type="sldNum" sz="quarter" idx="5"/>
          </p:nvPr>
        </p:nvSpPr>
        <p:spPr/>
        <p:txBody>
          <a:bodyPr/>
          <a:lstStyle/>
          <a:p>
            <a:fld id="{21BD76F4-EAAE-B447-AAC9-FA5531782188}" type="slidenum">
              <a:rPr lang="en-US" smtClean="0"/>
              <a:t>23</a:t>
            </a:fld>
            <a:endParaRPr lang="en-US"/>
          </a:p>
        </p:txBody>
      </p:sp>
    </p:spTree>
    <p:extLst>
      <p:ext uri="{BB962C8B-B14F-4D97-AF65-F5344CB8AC3E}">
        <p14:creationId xmlns:p14="http://schemas.microsoft.com/office/powerpoint/2010/main" val="4080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a:t>
            </a:r>
            <a:r>
              <a:rPr lang="en-US" dirty="0">
                <a:hlinkClick r:id="rId3"/>
              </a:rPr>
              <a:t>https://www.semtech.com/lora/what-is-lora</a:t>
            </a:r>
            <a:endParaRPr lang="en-US" dirty="0"/>
          </a:p>
          <a:p>
            <a:endParaRPr lang="en-US" dirty="0"/>
          </a:p>
        </p:txBody>
      </p:sp>
      <p:sp>
        <p:nvSpPr>
          <p:cNvPr id="4" name="Slide Number Placeholder 3"/>
          <p:cNvSpPr>
            <a:spLocks noGrp="1"/>
          </p:cNvSpPr>
          <p:nvPr>
            <p:ph type="sldNum" sz="quarter" idx="5"/>
          </p:nvPr>
        </p:nvSpPr>
        <p:spPr/>
        <p:txBody>
          <a:bodyPr/>
          <a:lstStyle/>
          <a:p>
            <a:fld id="{21BD76F4-EAAE-B447-AAC9-FA5531782188}" type="slidenum">
              <a:rPr lang="en-US" smtClean="0"/>
              <a:t>30</a:t>
            </a:fld>
            <a:endParaRPr lang="en-US"/>
          </a:p>
        </p:txBody>
      </p:sp>
    </p:spTree>
    <p:extLst>
      <p:ext uri="{BB962C8B-B14F-4D97-AF65-F5344CB8AC3E}">
        <p14:creationId xmlns:p14="http://schemas.microsoft.com/office/powerpoint/2010/main" val="20805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C6DB5-9587-E64F-B076-FDFD6CD52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EB66A22-9EB8-CC45-BD30-03F330788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6295D34-538C-DB48-948B-0CC13F974CD2}"/>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5" name="Footer Placeholder 4">
            <a:extLst>
              <a:ext uri="{FF2B5EF4-FFF2-40B4-BE49-F238E27FC236}">
                <a16:creationId xmlns="" xmlns:a16="http://schemas.microsoft.com/office/drawing/2014/main" id="{867B366B-415A-BE42-8BFB-6825BF2C0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DAE675-174D-7741-8389-CE8D3259402C}"/>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2148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DE6C47-0E20-7C48-B355-13999292B7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9EAE9DC-BE2F-694E-8EB2-56AC73259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CAE1771-9D33-374A-BE53-05378368DC3E}"/>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5" name="Footer Placeholder 4">
            <a:extLst>
              <a:ext uri="{FF2B5EF4-FFF2-40B4-BE49-F238E27FC236}">
                <a16:creationId xmlns="" xmlns:a16="http://schemas.microsoft.com/office/drawing/2014/main" id="{D77A558F-8316-CB44-99E7-F064ABDFF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05C331-A91E-CA43-B7C0-40926A26FA7E}"/>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329241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DB1A247-A36E-EF4B-9E68-76718A9E49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0018EB0-7703-6F49-846F-207E88A80E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2E81C1-DB72-7D49-955D-87F5C4E8D1DB}"/>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5" name="Footer Placeholder 4">
            <a:extLst>
              <a:ext uri="{FF2B5EF4-FFF2-40B4-BE49-F238E27FC236}">
                <a16:creationId xmlns="" xmlns:a16="http://schemas.microsoft.com/office/drawing/2014/main" id="{1CF99D10-1220-AD42-8BBB-F248CAA04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EAF93A-497D-EA4A-A317-D2EE4C0F2D34}"/>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36874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A7279F-248D-424E-BCA4-3F5B83565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789452A-6A83-DE46-A68A-63FDE927C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FB8249-3A84-A74C-9C2B-654A9D2A9CC8}"/>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5" name="Footer Placeholder 4">
            <a:extLst>
              <a:ext uri="{FF2B5EF4-FFF2-40B4-BE49-F238E27FC236}">
                <a16:creationId xmlns="" xmlns:a16="http://schemas.microsoft.com/office/drawing/2014/main" id="{34A618DE-7FBD-824B-995C-07FCB7E94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2FCB87-7014-C54A-BA18-F33F54E3010D}"/>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101843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6EC5AF-93BD-AA4D-A2B4-31CB9BD61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B90F541-1FE3-4547-9D31-EBF3DF613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BDE449A-EB42-1B4E-BBD3-8F116F66880C}"/>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5" name="Footer Placeholder 4">
            <a:extLst>
              <a:ext uri="{FF2B5EF4-FFF2-40B4-BE49-F238E27FC236}">
                <a16:creationId xmlns="" xmlns:a16="http://schemas.microsoft.com/office/drawing/2014/main" id="{A3120098-1903-BC40-A1F7-1942B5550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FEED70-80BF-754B-8971-35646DE4C507}"/>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300815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68A0E6-CD6A-2C45-AE8E-72331E473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163F5D-6CE2-C044-A3B7-F6DBA7169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005F61C-9F86-1741-9180-D2370984E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224D83F-20A0-D04B-812D-A1454AD8626A}"/>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6" name="Footer Placeholder 5">
            <a:extLst>
              <a:ext uri="{FF2B5EF4-FFF2-40B4-BE49-F238E27FC236}">
                <a16:creationId xmlns="" xmlns:a16="http://schemas.microsoft.com/office/drawing/2014/main" id="{56A72D55-A0D5-7447-905B-2207775A9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BC6069-4848-224A-BD09-54346C819B0E}"/>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326434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7861CD-9B86-CA4B-8445-78AA40E5C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691B8F8-1951-6240-AA8F-F34D80E2A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375F33B-FA37-A940-BFF0-9A9E9E8B4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8D7B63B-CF10-6848-9F57-93A8941B5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2E8B89B-D990-7945-A408-2234A1C734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E3E1982-BE1B-0A40-BC4C-6536E628AEF2}"/>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8" name="Footer Placeholder 7">
            <a:extLst>
              <a:ext uri="{FF2B5EF4-FFF2-40B4-BE49-F238E27FC236}">
                <a16:creationId xmlns="" xmlns:a16="http://schemas.microsoft.com/office/drawing/2014/main" id="{A982ED48-926E-9E41-9707-655A485A2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4132D96-1EB3-794D-8911-34FBA688F850}"/>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30696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D7DEA5-D838-1640-89BA-A802DEDA11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E284403-32D5-B745-BD41-1DE021A806D8}"/>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4" name="Footer Placeholder 3">
            <a:extLst>
              <a:ext uri="{FF2B5EF4-FFF2-40B4-BE49-F238E27FC236}">
                <a16:creationId xmlns="" xmlns:a16="http://schemas.microsoft.com/office/drawing/2014/main" id="{98AD626D-919E-B849-AB61-32A8A589A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E5E3E1E-A3E6-464F-B6E7-0246F5DBC2CA}"/>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143055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AC1CC87-7128-5A46-B3E4-8E7F33519BA3}"/>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3" name="Footer Placeholder 2">
            <a:extLst>
              <a:ext uri="{FF2B5EF4-FFF2-40B4-BE49-F238E27FC236}">
                <a16:creationId xmlns="" xmlns:a16="http://schemas.microsoft.com/office/drawing/2014/main" id="{BF86F015-A262-7043-9BAA-23CA4CB1A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11458EE-E853-0B46-8EC2-C747A72F26ED}"/>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136582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3B768-DEF5-F24D-9558-FDE436029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A498CA0-8077-BE40-9243-AB6681428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422FB25-FEBA-014D-B468-8C3892757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666B16F-3DCE-8440-A8A2-C2196BE8C5D6}"/>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6" name="Footer Placeholder 5">
            <a:extLst>
              <a:ext uri="{FF2B5EF4-FFF2-40B4-BE49-F238E27FC236}">
                <a16:creationId xmlns="" xmlns:a16="http://schemas.microsoft.com/office/drawing/2014/main" id="{74E11AA0-FA1A-A54E-94E9-1ABC3F00D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1795778-4203-8A4A-BB58-2321858B88BD}"/>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4172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C9A6B-5B37-2843-BBC7-3DDD27DF2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48CA2F5-ED64-584B-A9CA-625C6C739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942A152-E69E-2243-9023-5192A4503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453EC0D-3C46-444A-B4C8-A78C5E2E2308}"/>
              </a:ext>
            </a:extLst>
          </p:cNvPr>
          <p:cNvSpPr>
            <a:spLocks noGrp="1"/>
          </p:cNvSpPr>
          <p:nvPr>
            <p:ph type="dt" sz="half" idx="10"/>
          </p:nvPr>
        </p:nvSpPr>
        <p:spPr/>
        <p:txBody>
          <a:bodyPr/>
          <a:lstStyle/>
          <a:p>
            <a:fld id="{225ABD83-325F-524E-8D09-9FA130AAE382}" type="datetimeFigureOut">
              <a:rPr lang="en-US" smtClean="0"/>
              <a:t>1/8/20</a:t>
            </a:fld>
            <a:endParaRPr lang="en-US"/>
          </a:p>
        </p:txBody>
      </p:sp>
      <p:sp>
        <p:nvSpPr>
          <p:cNvPr id="6" name="Footer Placeholder 5">
            <a:extLst>
              <a:ext uri="{FF2B5EF4-FFF2-40B4-BE49-F238E27FC236}">
                <a16:creationId xmlns="" xmlns:a16="http://schemas.microsoft.com/office/drawing/2014/main" id="{5F1FBBAA-EFA6-F845-951B-DCD7298C4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0F09AC6-9959-FF41-AD31-F8FD19DCD616}"/>
              </a:ext>
            </a:extLst>
          </p:cNvPr>
          <p:cNvSpPr>
            <a:spLocks noGrp="1"/>
          </p:cNvSpPr>
          <p:nvPr>
            <p:ph type="sldNum" sz="quarter" idx="12"/>
          </p:nvPr>
        </p:nvSpPr>
        <p:spPr/>
        <p:txBody>
          <a:bodyPr/>
          <a:lstStyle/>
          <a:p>
            <a:fld id="{CF7C2CB4-017E-A04C-BD36-9742695D8C33}" type="slidenum">
              <a:rPr lang="en-US" smtClean="0"/>
              <a:t>‹#›</a:t>
            </a:fld>
            <a:endParaRPr lang="en-US"/>
          </a:p>
        </p:txBody>
      </p:sp>
    </p:spTree>
    <p:extLst>
      <p:ext uri="{BB962C8B-B14F-4D97-AF65-F5344CB8AC3E}">
        <p14:creationId xmlns:p14="http://schemas.microsoft.com/office/powerpoint/2010/main" val="3546826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73960B2-BD34-2E44-943B-B650F9FB5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681916F-1EB6-354F-B35C-B09710B73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C9A55-CBCD-A14E-84A2-F86CD8FD4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ABD83-325F-524E-8D09-9FA130AAE382}" type="datetimeFigureOut">
              <a:rPr lang="en-US" smtClean="0"/>
              <a:t>1/8/20</a:t>
            </a:fld>
            <a:endParaRPr lang="en-US"/>
          </a:p>
        </p:txBody>
      </p:sp>
      <p:sp>
        <p:nvSpPr>
          <p:cNvPr id="5" name="Footer Placeholder 4">
            <a:extLst>
              <a:ext uri="{FF2B5EF4-FFF2-40B4-BE49-F238E27FC236}">
                <a16:creationId xmlns="" xmlns:a16="http://schemas.microsoft.com/office/drawing/2014/main" id="{9E3FCC49-3E41-FD45-B761-1236D22B0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AB30F87-3B7A-7E4F-BDA9-385509B32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2CB4-017E-A04C-BD36-9742695D8C33}" type="slidenum">
              <a:rPr lang="en-US" smtClean="0"/>
              <a:t>‹#›</a:t>
            </a:fld>
            <a:endParaRPr lang="en-US"/>
          </a:p>
        </p:txBody>
      </p:sp>
    </p:spTree>
    <p:extLst>
      <p:ext uri="{BB962C8B-B14F-4D97-AF65-F5344CB8AC3E}">
        <p14:creationId xmlns:p14="http://schemas.microsoft.com/office/powerpoint/2010/main" val="120448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jgallagher59701/Soil_moisture"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mtech.com/lora/what-is-lora" TargetMode="External"/><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adafruit/RadioHead" TargetMode="External"/><Relationship Id="rId4" Type="http://schemas.openxmlformats.org/officeDocument/2006/relationships/hyperlink" Target="https://en.wikipedia.org/wiki/Cyclic_redundancy_check" TargetMode="External"/><Relationship Id="rId1" Type="http://schemas.openxmlformats.org/officeDocument/2006/relationships/slideLayout" Target="../slideLayouts/slideLayout2.xml"/><Relationship Id="rId2" Type="http://schemas.openxmlformats.org/officeDocument/2006/relationships/hyperlink" Target="http://www.airspayce.com/mikem/arduino/RadioHea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109/GLOCOM.2017.8254530" TargetMode="External"/><Relationship Id="rId4" Type="http://schemas.openxmlformats.org/officeDocument/2006/relationships/hyperlink" Target="https://www.thethingsnetwork.org/" TargetMode="External"/><Relationship Id="rId5" Type="http://schemas.openxmlformats.org/officeDocument/2006/relationships/hyperlink" Target="https://thingspeak.com/" TargetMode="External"/><Relationship Id="rId6" Type="http://schemas.openxmlformats.org/officeDocument/2006/relationships/hyperlink" Target="https://lora-alliance.org/" TargetMode="External"/><Relationship Id="rId7" Type="http://schemas.openxmlformats.org/officeDocument/2006/relationships/hyperlink" Target="https://www.airspayce.com/mikem/arduino/RadioHead/classRHReliableDatagram.html" TargetMode="External"/><Relationship Id="rId8" Type="http://schemas.openxmlformats.org/officeDocument/2006/relationships/hyperlink" Target="https://github.com/adafruit/TinyLoRa" TargetMode="External"/><Relationship Id="rId9" Type="http://schemas.openxmlformats.org/officeDocument/2006/relationships/hyperlink" Target="http://www.airspayce.com/mikem/arduino/RadioHead/" TargetMode="External"/><Relationship Id="rId10" Type="http://schemas.openxmlformats.org/officeDocument/2006/relationships/hyperlink" Target="https://github.com/adafruit/RadioHead" TargetMode="External"/><Relationship Id="rId1" Type="http://schemas.openxmlformats.org/officeDocument/2006/relationships/slideLayout" Target="../slideLayouts/slideLayout2.xml"/><Relationship Id="rId2" Type="http://schemas.openxmlformats.org/officeDocument/2006/relationships/hyperlink" Target="https://www.semtech.com/lora/what-is-lor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pensource.com/resources/what-open-hardwa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A8B834-6CBB-4B42-B4D3-DE22C8AEA016}"/>
              </a:ext>
            </a:extLst>
          </p:cNvPr>
          <p:cNvSpPr>
            <a:spLocks noGrp="1"/>
          </p:cNvSpPr>
          <p:nvPr>
            <p:ph type="ctrTitle"/>
          </p:nvPr>
        </p:nvSpPr>
        <p:spPr/>
        <p:txBody>
          <a:bodyPr>
            <a:normAutofit fontScale="90000"/>
          </a:bodyPr>
          <a:lstStyle/>
          <a:p>
            <a:r>
              <a:rPr lang="en-US" dirty="0"/>
              <a:t>Sensors in Snowy Alpine Environments: </a:t>
            </a:r>
            <a:r>
              <a:rPr lang="en-US" dirty="0" smtClean="0"/>
              <a:t>Progress Report</a:t>
            </a:r>
            <a:endParaRPr lang="en-US" dirty="0"/>
          </a:p>
        </p:txBody>
      </p:sp>
      <p:sp>
        <p:nvSpPr>
          <p:cNvPr id="3" name="Subtitle 2">
            <a:extLst>
              <a:ext uri="{FF2B5EF4-FFF2-40B4-BE49-F238E27FC236}">
                <a16:creationId xmlns="" xmlns:a16="http://schemas.microsoft.com/office/drawing/2014/main" id="{4F72BCE4-AECF-8B44-882D-7FDACC7D45D6}"/>
              </a:ext>
            </a:extLst>
          </p:cNvPr>
          <p:cNvSpPr>
            <a:spLocks noGrp="1"/>
          </p:cNvSpPr>
          <p:nvPr>
            <p:ph type="subTitle" idx="1"/>
          </p:nvPr>
        </p:nvSpPr>
        <p:spPr/>
        <p:txBody>
          <a:bodyPr>
            <a:normAutofit lnSpcReduction="10000"/>
          </a:bodyPr>
          <a:lstStyle/>
          <a:p>
            <a:r>
              <a:rPr lang="en-US" dirty="0" smtClean="0"/>
              <a:t>Martha Apple*, James Gallagher†, Kevin Negus*, Samuel Croft*, Tyler </a:t>
            </a:r>
            <a:r>
              <a:rPr lang="en-US" dirty="0" err="1" smtClean="0"/>
              <a:t>Vendetti</a:t>
            </a:r>
            <a:r>
              <a:rPr lang="en-US" dirty="0" smtClean="0"/>
              <a:t>*, </a:t>
            </a:r>
            <a:r>
              <a:rPr lang="en-US" dirty="0"/>
              <a:t>and </a:t>
            </a:r>
            <a:r>
              <a:rPr lang="en-US" dirty="0" smtClean="0"/>
              <a:t>Carson </a:t>
            </a:r>
            <a:r>
              <a:rPr lang="en-US" dirty="0" err="1" smtClean="0"/>
              <a:t>Fiechtner</a:t>
            </a:r>
            <a:r>
              <a:rPr lang="en-US" dirty="0" smtClean="0"/>
              <a:t>*</a:t>
            </a:r>
            <a:endParaRPr lang="en-US" dirty="0"/>
          </a:p>
          <a:p>
            <a:pPr lvl="0"/>
            <a:r>
              <a:rPr lang="en-US" dirty="0" smtClean="0"/>
              <a:t>*Montana Tech, †</a:t>
            </a:r>
            <a:r>
              <a:rPr lang="en-US" dirty="0" err="1" smtClean="0"/>
              <a:t>OPeNDAP</a:t>
            </a:r>
            <a:endParaRPr lang="en-US" dirty="0"/>
          </a:p>
          <a:p>
            <a:r>
              <a:rPr lang="en-US" dirty="0" smtClean="0"/>
              <a:t>&lt;mapple@mtech.edu&gt;, &lt;</a:t>
            </a:r>
            <a:r>
              <a:rPr lang="en-US" dirty="0" err="1" smtClean="0"/>
              <a:t>jgallagher@opendap.org</a:t>
            </a:r>
            <a:r>
              <a:rPr lang="en-US" dirty="0"/>
              <a:t>&gt;</a:t>
            </a:r>
          </a:p>
        </p:txBody>
      </p:sp>
    </p:spTree>
    <p:extLst>
      <p:ext uri="{BB962C8B-B14F-4D97-AF65-F5344CB8AC3E}">
        <p14:creationId xmlns:p14="http://schemas.microsoft.com/office/powerpoint/2010/main" val="113057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4B445-1692-5443-829E-13815C8748B7}"/>
              </a:ext>
            </a:extLst>
          </p:cNvPr>
          <p:cNvGrpSpPr/>
          <p:nvPr/>
        </p:nvGrpSpPr>
        <p:grpSpPr>
          <a:xfrm>
            <a:off x="3925581" y="1473577"/>
            <a:ext cx="4340838" cy="4714537"/>
            <a:chOff x="6494265" y="509750"/>
            <a:chExt cx="4340838" cy="4714537"/>
          </a:xfrm>
        </p:grpSpPr>
        <p:pic>
          <p:nvPicPr>
            <p:cNvPr id="3" name="Picture 2" descr="A picture containing sky, kite, flying, map&#10;&#10;Description automatically generated">
              <a:extLst>
                <a:ext uri="{FF2B5EF4-FFF2-40B4-BE49-F238E27FC236}">
                  <a16:creationId xmlns="" xmlns:a16="http://schemas.microsoft.com/office/drawing/2014/main" id="{AA89913F-91A4-7B49-B22D-DF0DC949A796}"/>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4" name="Cloud 3">
              <a:extLst>
                <a:ext uri="{FF2B5EF4-FFF2-40B4-BE49-F238E27FC236}">
                  <a16:creationId xmlns="" xmlns:a16="http://schemas.microsoft.com/office/drawing/2014/main" id="{13929AB4-9445-E94D-AEA9-88624B24E4E5}"/>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5" name="TextBox 4">
              <a:extLst>
                <a:ext uri="{FF2B5EF4-FFF2-40B4-BE49-F238E27FC236}">
                  <a16:creationId xmlns="" xmlns:a16="http://schemas.microsoft.com/office/drawing/2014/main" id="{54C97385-8A9F-6341-8898-DA32BA842604}"/>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6" name="Rectangle 5">
              <a:extLst>
                <a:ext uri="{FF2B5EF4-FFF2-40B4-BE49-F238E27FC236}">
                  <a16:creationId xmlns="" xmlns:a16="http://schemas.microsoft.com/office/drawing/2014/main" id="{6DD37A20-D047-D641-863C-3F557687BDF8}"/>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0920F304-E57C-1B44-A34E-8D4C947D18BA}"/>
                </a:ext>
              </a:extLst>
            </p:cNvPr>
            <p:cNvCxnSpPr>
              <a:cxnSpLocks/>
            </p:cNvCxnSpPr>
            <p:nvPr/>
          </p:nvCxnSpPr>
          <p:spPr>
            <a:xfrm>
              <a:off x="8896795" y="3013988"/>
              <a:ext cx="695424" cy="102361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C39C622-D8D3-6543-9FD2-0B96E0092BD1}"/>
                </a:ext>
              </a:extLst>
            </p:cNvPr>
            <p:cNvSpPr txBox="1"/>
            <p:nvPr/>
          </p:nvSpPr>
          <p:spPr>
            <a:xfrm>
              <a:off x="8940578" y="2767241"/>
              <a:ext cx="651641" cy="461665"/>
            </a:xfrm>
            <a:prstGeom prst="rect">
              <a:avLst/>
            </a:prstGeom>
            <a:noFill/>
          </p:spPr>
          <p:txBody>
            <a:bodyPr wrap="square" rtlCol="0">
              <a:spAutoFit/>
            </a:bodyPr>
            <a:lstStyle/>
            <a:p>
              <a:pPr algn="ctr"/>
              <a:r>
                <a:rPr lang="en-US" sz="1200" dirty="0"/>
                <a:t>Master node</a:t>
              </a:r>
            </a:p>
          </p:txBody>
        </p:sp>
      </p:grpSp>
      <p:sp>
        <p:nvSpPr>
          <p:cNvPr id="9" name="Rectangle 8">
            <a:extLst>
              <a:ext uri="{FF2B5EF4-FFF2-40B4-BE49-F238E27FC236}">
                <a16:creationId xmlns="" xmlns:a16="http://schemas.microsoft.com/office/drawing/2014/main" id="{B87B003C-32B2-A140-BEA8-8C1064672688}"/>
              </a:ext>
            </a:extLst>
          </p:cNvPr>
          <p:cNvSpPr/>
          <p:nvPr/>
        </p:nvSpPr>
        <p:spPr>
          <a:xfrm>
            <a:off x="7285935"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6972843-2BA1-B74A-A52C-91457CB85F66}"/>
              </a:ext>
            </a:extLst>
          </p:cNvPr>
          <p:cNvSpPr/>
          <p:nvPr/>
        </p:nvSpPr>
        <p:spPr>
          <a:xfrm>
            <a:off x="7876652" y="3075593"/>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E6CDB60-A153-634F-81D6-D8D27CCAF410}"/>
              </a:ext>
            </a:extLst>
          </p:cNvPr>
          <p:cNvSpPr/>
          <p:nvPr/>
        </p:nvSpPr>
        <p:spPr>
          <a:xfrm>
            <a:off x="4972367"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91CA141-B2A0-C946-9B51-381AE7D11AE4}"/>
              </a:ext>
            </a:extLst>
          </p:cNvPr>
          <p:cNvSpPr/>
          <p:nvPr/>
        </p:nvSpPr>
        <p:spPr>
          <a:xfrm>
            <a:off x="4315349" y="3075592"/>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255042E-8C6D-4D46-8E83-B53737F0ABB4}"/>
              </a:ext>
            </a:extLst>
          </p:cNvPr>
          <p:cNvSpPr/>
          <p:nvPr/>
        </p:nvSpPr>
        <p:spPr>
          <a:xfrm>
            <a:off x="4867020" y="4363969"/>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F5B4A6A-F4E8-FE44-B00D-76314DC4DB17}"/>
              </a:ext>
            </a:extLst>
          </p:cNvPr>
          <p:cNvSpPr/>
          <p:nvPr/>
        </p:nvSpPr>
        <p:spPr>
          <a:xfrm>
            <a:off x="6549081" y="3201242"/>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A54B4E-9397-1040-A956-A58BE3127245}"/>
              </a:ext>
            </a:extLst>
          </p:cNvPr>
          <p:cNvSpPr/>
          <p:nvPr/>
        </p:nvSpPr>
        <p:spPr>
          <a:xfrm>
            <a:off x="4693165" y="3268783"/>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93E05477-25D9-D543-B8C8-7398E1650D6E}"/>
              </a:ext>
            </a:extLst>
          </p:cNvPr>
          <p:cNvSpPr/>
          <p:nvPr/>
        </p:nvSpPr>
        <p:spPr>
          <a:xfrm rot="18614748">
            <a:off x="4954388" y="3973088"/>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9E4D091-ED96-5943-8773-4564CB2D0F9D}"/>
              </a:ext>
            </a:extLst>
          </p:cNvPr>
          <p:cNvSpPr/>
          <p:nvPr/>
        </p:nvSpPr>
        <p:spPr>
          <a:xfrm rot="3130968">
            <a:off x="4886973" y="2540909"/>
            <a:ext cx="1018572" cy="18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94631DE4-0FEC-DE4D-B6ED-239ADE9D0E1E}"/>
              </a:ext>
            </a:extLst>
          </p:cNvPr>
          <p:cNvSpPr/>
          <p:nvPr/>
        </p:nvSpPr>
        <p:spPr>
          <a:xfrm rot="7772681">
            <a:off x="6319125" y="2638496"/>
            <a:ext cx="1018572" cy="15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 xmlns:a16="http://schemas.microsoft.com/office/drawing/2014/main" id="{F62E24F0-A531-6E43-9FCC-48F9B0C1121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Sensor Network: Operation</a:t>
            </a:r>
          </a:p>
          <a:p>
            <a:r>
              <a:rPr lang="en-US" sz="2400" dirty="0"/>
              <a:t>Sensors sleep most of the time to conserve power</a:t>
            </a:r>
          </a:p>
        </p:txBody>
      </p:sp>
    </p:spTree>
    <p:extLst>
      <p:ext uri="{BB962C8B-B14F-4D97-AF65-F5344CB8AC3E}">
        <p14:creationId xmlns:p14="http://schemas.microsoft.com/office/powerpoint/2010/main" val="192209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4B445-1692-5443-829E-13815C8748B7}"/>
              </a:ext>
            </a:extLst>
          </p:cNvPr>
          <p:cNvGrpSpPr/>
          <p:nvPr/>
        </p:nvGrpSpPr>
        <p:grpSpPr>
          <a:xfrm>
            <a:off x="3925581" y="1473577"/>
            <a:ext cx="4340838" cy="4714537"/>
            <a:chOff x="6494265" y="509750"/>
            <a:chExt cx="4340838" cy="4714537"/>
          </a:xfrm>
        </p:grpSpPr>
        <p:pic>
          <p:nvPicPr>
            <p:cNvPr id="3" name="Picture 2" descr="A picture containing sky, kite, flying, map&#10;&#10;Description automatically generated">
              <a:extLst>
                <a:ext uri="{FF2B5EF4-FFF2-40B4-BE49-F238E27FC236}">
                  <a16:creationId xmlns="" xmlns:a16="http://schemas.microsoft.com/office/drawing/2014/main" id="{AA89913F-91A4-7B49-B22D-DF0DC949A796}"/>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4" name="Cloud 3">
              <a:extLst>
                <a:ext uri="{FF2B5EF4-FFF2-40B4-BE49-F238E27FC236}">
                  <a16:creationId xmlns="" xmlns:a16="http://schemas.microsoft.com/office/drawing/2014/main" id="{13929AB4-9445-E94D-AEA9-88624B24E4E5}"/>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5" name="TextBox 4">
              <a:extLst>
                <a:ext uri="{FF2B5EF4-FFF2-40B4-BE49-F238E27FC236}">
                  <a16:creationId xmlns="" xmlns:a16="http://schemas.microsoft.com/office/drawing/2014/main" id="{54C97385-8A9F-6341-8898-DA32BA842604}"/>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6" name="Rectangle 5">
              <a:extLst>
                <a:ext uri="{FF2B5EF4-FFF2-40B4-BE49-F238E27FC236}">
                  <a16:creationId xmlns="" xmlns:a16="http://schemas.microsoft.com/office/drawing/2014/main" id="{6DD37A20-D047-D641-863C-3F557687BDF8}"/>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0920F304-E57C-1B44-A34E-8D4C947D18BA}"/>
                </a:ext>
              </a:extLst>
            </p:cNvPr>
            <p:cNvCxnSpPr>
              <a:cxnSpLocks/>
            </p:cNvCxnSpPr>
            <p:nvPr/>
          </p:nvCxnSpPr>
          <p:spPr>
            <a:xfrm>
              <a:off x="8896795" y="3013988"/>
              <a:ext cx="695424" cy="102361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C39C622-D8D3-6543-9FD2-0B96E0092BD1}"/>
                </a:ext>
              </a:extLst>
            </p:cNvPr>
            <p:cNvSpPr txBox="1"/>
            <p:nvPr/>
          </p:nvSpPr>
          <p:spPr>
            <a:xfrm>
              <a:off x="8940578" y="2767242"/>
              <a:ext cx="651641" cy="461665"/>
            </a:xfrm>
            <a:prstGeom prst="rect">
              <a:avLst/>
            </a:prstGeom>
            <a:noFill/>
          </p:spPr>
          <p:txBody>
            <a:bodyPr wrap="square" rtlCol="0">
              <a:spAutoFit/>
            </a:bodyPr>
            <a:lstStyle/>
            <a:p>
              <a:pPr algn="ctr"/>
              <a:r>
                <a:rPr lang="en-US" sz="1200" dirty="0"/>
                <a:t>Master node</a:t>
              </a:r>
            </a:p>
          </p:txBody>
        </p:sp>
      </p:grpSp>
      <p:sp>
        <p:nvSpPr>
          <p:cNvPr id="9" name="Rectangle 8">
            <a:extLst>
              <a:ext uri="{FF2B5EF4-FFF2-40B4-BE49-F238E27FC236}">
                <a16:creationId xmlns="" xmlns:a16="http://schemas.microsoft.com/office/drawing/2014/main" id="{5C8A7B04-F8D4-B744-BCAB-8505BC656E1A}"/>
              </a:ext>
            </a:extLst>
          </p:cNvPr>
          <p:cNvSpPr/>
          <p:nvPr/>
        </p:nvSpPr>
        <p:spPr>
          <a:xfrm>
            <a:off x="4621427" y="3311611"/>
            <a:ext cx="1025611" cy="21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9383D99-6B2E-F144-86A7-EE1921A28505}"/>
              </a:ext>
            </a:extLst>
          </p:cNvPr>
          <p:cNvSpPr/>
          <p:nvPr/>
        </p:nvSpPr>
        <p:spPr>
          <a:xfrm>
            <a:off x="6544964" y="3311611"/>
            <a:ext cx="1025611" cy="21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94BDABB0-1768-D34E-9D8F-E8A5F6F19A91}"/>
              </a:ext>
            </a:extLst>
          </p:cNvPr>
          <p:cNvSpPr/>
          <p:nvPr/>
        </p:nvSpPr>
        <p:spPr>
          <a:xfrm rot="18810302">
            <a:off x="4930641" y="4003949"/>
            <a:ext cx="1025611" cy="21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5935BEB-B588-654C-A348-7CBF49C9E96A}"/>
              </a:ext>
            </a:extLst>
          </p:cNvPr>
          <p:cNvSpPr/>
          <p:nvPr/>
        </p:nvSpPr>
        <p:spPr>
          <a:xfrm rot="3099887">
            <a:off x="4901895" y="2464121"/>
            <a:ext cx="1025611" cy="21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CD25E59E-941F-2949-93C0-3BA1CBF2D0B0}"/>
              </a:ext>
            </a:extLst>
          </p:cNvPr>
          <p:cNvSpPr/>
          <p:nvPr/>
        </p:nvSpPr>
        <p:spPr>
          <a:xfrm rot="18410828">
            <a:off x="6353944" y="2609853"/>
            <a:ext cx="1025611" cy="21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 xmlns:a16="http://schemas.microsoft.com/office/drawing/2014/main" id="{6BCAC9AC-7016-C148-8970-2C68D3E7B77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Sensor Network: Operation</a:t>
            </a:r>
          </a:p>
          <a:p>
            <a:r>
              <a:rPr lang="en-US" sz="2400" dirty="0"/>
              <a:t>Sensors wake up and measure environmental parameters</a:t>
            </a:r>
          </a:p>
        </p:txBody>
      </p:sp>
    </p:spTree>
    <p:extLst>
      <p:ext uri="{BB962C8B-B14F-4D97-AF65-F5344CB8AC3E}">
        <p14:creationId xmlns:p14="http://schemas.microsoft.com/office/powerpoint/2010/main" val="112706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4B445-1692-5443-829E-13815C8748B7}"/>
              </a:ext>
            </a:extLst>
          </p:cNvPr>
          <p:cNvGrpSpPr/>
          <p:nvPr/>
        </p:nvGrpSpPr>
        <p:grpSpPr>
          <a:xfrm>
            <a:off x="3925581" y="1473577"/>
            <a:ext cx="4340838" cy="4714537"/>
            <a:chOff x="6494265" y="509750"/>
            <a:chExt cx="4340838" cy="4714537"/>
          </a:xfrm>
        </p:grpSpPr>
        <p:pic>
          <p:nvPicPr>
            <p:cNvPr id="3" name="Picture 2" descr="A picture containing sky, kite, flying, map&#10;&#10;Description automatically generated">
              <a:extLst>
                <a:ext uri="{FF2B5EF4-FFF2-40B4-BE49-F238E27FC236}">
                  <a16:creationId xmlns="" xmlns:a16="http://schemas.microsoft.com/office/drawing/2014/main" id="{AA89913F-91A4-7B49-B22D-DF0DC949A796}"/>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4" name="Cloud 3">
              <a:extLst>
                <a:ext uri="{FF2B5EF4-FFF2-40B4-BE49-F238E27FC236}">
                  <a16:creationId xmlns="" xmlns:a16="http://schemas.microsoft.com/office/drawing/2014/main" id="{13929AB4-9445-E94D-AEA9-88624B24E4E5}"/>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5" name="TextBox 4">
              <a:extLst>
                <a:ext uri="{FF2B5EF4-FFF2-40B4-BE49-F238E27FC236}">
                  <a16:creationId xmlns="" xmlns:a16="http://schemas.microsoft.com/office/drawing/2014/main" id="{54C97385-8A9F-6341-8898-DA32BA842604}"/>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6" name="Rectangle 5">
              <a:extLst>
                <a:ext uri="{FF2B5EF4-FFF2-40B4-BE49-F238E27FC236}">
                  <a16:creationId xmlns="" xmlns:a16="http://schemas.microsoft.com/office/drawing/2014/main" id="{6DD37A20-D047-D641-863C-3F557687BDF8}"/>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0920F304-E57C-1B44-A34E-8D4C947D18BA}"/>
                </a:ext>
              </a:extLst>
            </p:cNvPr>
            <p:cNvCxnSpPr>
              <a:cxnSpLocks/>
            </p:cNvCxnSpPr>
            <p:nvPr/>
          </p:nvCxnSpPr>
          <p:spPr>
            <a:xfrm>
              <a:off x="8896795" y="3013988"/>
              <a:ext cx="695424" cy="102361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C39C622-D8D3-6543-9FD2-0B96E0092BD1}"/>
                </a:ext>
              </a:extLst>
            </p:cNvPr>
            <p:cNvSpPr txBox="1"/>
            <p:nvPr/>
          </p:nvSpPr>
          <p:spPr>
            <a:xfrm>
              <a:off x="8943400" y="2760894"/>
              <a:ext cx="651641" cy="461665"/>
            </a:xfrm>
            <a:prstGeom prst="rect">
              <a:avLst/>
            </a:prstGeom>
            <a:noFill/>
          </p:spPr>
          <p:txBody>
            <a:bodyPr wrap="square" rtlCol="0">
              <a:spAutoFit/>
            </a:bodyPr>
            <a:lstStyle/>
            <a:p>
              <a:pPr algn="ctr"/>
              <a:r>
                <a:rPr lang="en-US" sz="1200" dirty="0"/>
                <a:t>Master node</a:t>
              </a:r>
            </a:p>
          </p:txBody>
        </p:sp>
      </p:grpSp>
      <p:sp>
        <p:nvSpPr>
          <p:cNvPr id="9" name="Title 1">
            <a:extLst>
              <a:ext uri="{FF2B5EF4-FFF2-40B4-BE49-F238E27FC236}">
                <a16:creationId xmlns="" xmlns:a16="http://schemas.microsoft.com/office/drawing/2014/main" id="{1B267986-F5E8-5D4C-8036-F24C8154CD9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Sensor Network: Operation</a:t>
            </a:r>
          </a:p>
          <a:p>
            <a:r>
              <a:rPr lang="en-US" sz="2400" dirty="0"/>
              <a:t>Sensors transmit data to the Master</a:t>
            </a:r>
          </a:p>
          <a:p>
            <a:endParaRPr lang="en-US" sz="2400" dirty="0"/>
          </a:p>
        </p:txBody>
      </p:sp>
    </p:spTree>
    <p:extLst>
      <p:ext uri="{BB962C8B-B14F-4D97-AF65-F5344CB8AC3E}">
        <p14:creationId xmlns:p14="http://schemas.microsoft.com/office/powerpoint/2010/main" val="277569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4B445-1692-5443-829E-13815C8748B7}"/>
              </a:ext>
            </a:extLst>
          </p:cNvPr>
          <p:cNvGrpSpPr/>
          <p:nvPr/>
        </p:nvGrpSpPr>
        <p:grpSpPr>
          <a:xfrm>
            <a:off x="3925581" y="1473577"/>
            <a:ext cx="4340838" cy="4714537"/>
            <a:chOff x="6494265" y="509750"/>
            <a:chExt cx="4340838" cy="4714537"/>
          </a:xfrm>
        </p:grpSpPr>
        <p:pic>
          <p:nvPicPr>
            <p:cNvPr id="3" name="Picture 2" descr="A picture containing sky, kite, flying, map&#10;&#10;Description automatically generated">
              <a:extLst>
                <a:ext uri="{FF2B5EF4-FFF2-40B4-BE49-F238E27FC236}">
                  <a16:creationId xmlns="" xmlns:a16="http://schemas.microsoft.com/office/drawing/2014/main" id="{AA89913F-91A4-7B49-B22D-DF0DC949A796}"/>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4" name="Cloud 3">
              <a:extLst>
                <a:ext uri="{FF2B5EF4-FFF2-40B4-BE49-F238E27FC236}">
                  <a16:creationId xmlns="" xmlns:a16="http://schemas.microsoft.com/office/drawing/2014/main" id="{13929AB4-9445-E94D-AEA9-88624B24E4E5}"/>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5" name="TextBox 4">
              <a:extLst>
                <a:ext uri="{FF2B5EF4-FFF2-40B4-BE49-F238E27FC236}">
                  <a16:creationId xmlns="" xmlns:a16="http://schemas.microsoft.com/office/drawing/2014/main" id="{54C97385-8A9F-6341-8898-DA32BA842604}"/>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6" name="Rectangle 5">
              <a:extLst>
                <a:ext uri="{FF2B5EF4-FFF2-40B4-BE49-F238E27FC236}">
                  <a16:creationId xmlns="" xmlns:a16="http://schemas.microsoft.com/office/drawing/2014/main" id="{6DD37A20-D047-D641-863C-3F557687BDF8}"/>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0920F304-E57C-1B44-A34E-8D4C947D18BA}"/>
                </a:ext>
              </a:extLst>
            </p:cNvPr>
            <p:cNvCxnSpPr>
              <a:cxnSpLocks/>
            </p:cNvCxnSpPr>
            <p:nvPr/>
          </p:nvCxnSpPr>
          <p:spPr>
            <a:xfrm>
              <a:off x="8896795" y="3013988"/>
              <a:ext cx="695424" cy="102361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C39C622-D8D3-6543-9FD2-0B96E0092BD1}"/>
                </a:ext>
              </a:extLst>
            </p:cNvPr>
            <p:cNvSpPr txBox="1"/>
            <p:nvPr/>
          </p:nvSpPr>
          <p:spPr>
            <a:xfrm>
              <a:off x="8940578" y="2754883"/>
              <a:ext cx="651641" cy="461665"/>
            </a:xfrm>
            <a:prstGeom prst="rect">
              <a:avLst/>
            </a:prstGeom>
            <a:noFill/>
          </p:spPr>
          <p:txBody>
            <a:bodyPr wrap="square" rtlCol="0">
              <a:spAutoFit/>
            </a:bodyPr>
            <a:lstStyle/>
            <a:p>
              <a:pPr algn="ctr"/>
              <a:r>
                <a:rPr lang="en-US" sz="1200" dirty="0"/>
                <a:t>Master node</a:t>
              </a:r>
            </a:p>
          </p:txBody>
        </p:sp>
      </p:grpSp>
      <p:sp>
        <p:nvSpPr>
          <p:cNvPr id="9" name="Rectangle 8">
            <a:extLst>
              <a:ext uri="{FF2B5EF4-FFF2-40B4-BE49-F238E27FC236}">
                <a16:creationId xmlns="" xmlns:a16="http://schemas.microsoft.com/office/drawing/2014/main" id="{B87B003C-32B2-A140-BEA8-8C1064672688}"/>
              </a:ext>
            </a:extLst>
          </p:cNvPr>
          <p:cNvSpPr/>
          <p:nvPr/>
        </p:nvSpPr>
        <p:spPr>
          <a:xfrm>
            <a:off x="7285935"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6972843-2BA1-B74A-A52C-91457CB85F66}"/>
              </a:ext>
            </a:extLst>
          </p:cNvPr>
          <p:cNvSpPr/>
          <p:nvPr/>
        </p:nvSpPr>
        <p:spPr>
          <a:xfrm>
            <a:off x="7876652" y="3075593"/>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E6CDB60-A153-634F-81D6-D8D27CCAF410}"/>
              </a:ext>
            </a:extLst>
          </p:cNvPr>
          <p:cNvSpPr/>
          <p:nvPr/>
        </p:nvSpPr>
        <p:spPr>
          <a:xfrm>
            <a:off x="4972367"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91CA141-B2A0-C946-9B51-381AE7D11AE4}"/>
              </a:ext>
            </a:extLst>
          </p:cNvPr>
          <p:cNvSpPr/>
          <p:nvPr/>
        </p:nvSpPr>
        <p:spPr>
          <a:xfrm>
            <a:off x="4315349" y="3075592"/>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255042E-8C6D-4D46-8E83-B53737F0ABB4}"/>
              </a:ext>
            </a:extLst>
          </p:cNvPr>
          <p:cNvSpPr/>
          <p:nvPr/>
        </p:nvSpPr>
        <p:spPr>
          <a:xfrm>
            <a:off x="4867020" y="4363969"/>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F5B4A6A-F4E8-FE44-B00D-76314DC4DB17}"/>
              </a:ext>
            </a:extLst>
          </p:cNvPr>
          <p:cNvSpPr/>
          <p:nvPr/>
        </p:nvSpPr>
        <p:spPr>
          <a:xfrm>
            <a:off x="6549081" y="3201242"/>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A54B4E-9397-1040-A956-A58BE3127245}"/>
              </a:ext>
            </a:extLst>
          </p:cNvPr>
          <p:cNvSpPr/>
          <p:nvPr/>
        </p:nvSpPr>
        <p:spPr>
          <a:xfrm>
            <a:off x="4693165" y="3268783"/>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93E05477-25D9-D543-B8C8-7398E1650D6E}"/>
              </a:ext>
            </a:extLst>
          </p:cNvPr>
          <p:cNvSpPr/>
          <p:nvPr/>
        </p:nvSpPr>
        <p:spPr>
          <a:xfrm rot="18614748">
            <a:off x="4936831" y="3973477"/>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9E4D091-ED96-5943-8773-4564CB2D0F9D}"/>
              </a:ext>
            </a:extLst>
          </p:cNvPr>
          <p:cNvSpPr/>
          <p:nvPr/>
        </p:nvSpPr>
        <p:spPr>
          <a:xfrm rot="3130968">
            <a:off x="4886973" y="2540909"/>
            <a:ext cx="1018572" cy="18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94631DE4-0FEC-DE4D-B6ED-239ADE9D0E1E}"/>
              </a:ext>
            </a:extLst>
          </p:cNvPr>
          <p:cNvSpPr/>
          <p:nvPr/>
        </p:nvSpPr>
        <p:spPr>
          <a:xfrm rot="7772681">
            <a:off x="6319125" y="2638496"/>
            <a:ext cx="1018572" cy="15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 xmlns:a16="http://schemas.microsoft.com/office/drawing/2014/main" id="{78822206-B31E-FF41-885F-11BD3872942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Sensor Network: Operation</a:t>
            </a:r>
          </a:p>
          <a:p>
            <a:r>
              <a:rPr lang="en-US" sz="2400" dirty="0"/>
              <a:t>Sensors go back to sleep</a:t>
            </a:r>
          </a:p>
        </p:txBody>
      </p:sp>
    </p:spTree>
    <p:extLst>
      <p:ext uri="{BB962C8B-B14F-4D97-AF65-F5344CB8AC3E}">
        <p14:creationId xmlns:p14="http://schemas.microsoft.com/office/powerpoint/2010/main" val="135072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4B445-1692-5443-829E-13815C8748B7}"/>
              </a:ext>
            </a:extLst>
          </p:cNvPr>
          <p:cNvGrpSpPr/>
          <p:nvPr/>
        </p:nvGrpSpPr>
        <p:grpSpPr>
          <a:xfrm>
            <a:off x="3925581" y="1473577"/>
            <a:ext cx="4340838" cy="4714537"/>
            <a:chOff x="6494265" y="509750"/>
            <a:chExt cx="4340838" cy="4714537"/>
          </a:xfrm>
        </p:grpSpPr>
        <p:pic>
          <p:nvPicPr>
            <p:cNvPr id="3" name="Picture 2" descr="A picture containing sky, kite, flying, map&#10;&#10;Description automatically generated">
              <a:extLst>
                <a:ext uri="{FF2B5EF4-FFF2-40B4-BE49-F238E27FC236}">
                  <a16:creationId xmlns="" xmlns:a16="http://schemas.microsoft.com/office/drawing/2014/main" id="{AA89913F-91A4-7B49-B22D-DF0DC949A796}"/>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4" name="Cloud 3">
              <a:extLst>
                <a:ext uri="{FF2B5EF4-FFF2-40B4-BE49-F238E27FC236}">
                  <a16:creationId xmlns="" xmlns:a16="http://schemas.microsoft.com/office/drawing/2014/main" id="{13929AB4-9445-E94D-AEA9-88624B24E4E5}"/>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5" name="TextBox 4">
              <a:extLst>
                <a:ext uri="{FF2B5EF4-FFF2-40B4-BE49-F238E27FC236}">
                  <a16:creationId xmlns="" xmlns:a16="http://schemas.microsoft.com/office/drawing/2014/main" id="{54C97385-8A9F-6341-8898-DA32BA842604}"/>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6" name="Rectangle 5">
              <a:extLst>
                <a:ext uri="{FF2B5EF4-FFF2-40B4-BE49-F238E27FC236}">
                  <a16:creationId xmlns="" xmlns:a16="http://schemas.microsoft.com/office/drawing/2014/main" id="{6DD37A20-D047-D641-863C-3F557687BDF8}"/>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0920F304-E57C-1B44-A34E-8D4C947D18BA}"/>
                </a:ext>
              </a:extLst>
            </p:cNvPr>
            <p:cNvCxnSpPr>
              <a:cxnSpLocks/>
            </p:cNvCxnSpPr>
            <p:nvPr/>
          </p:nvCxnSpPr>
          <p:spPr>
            <a:xfrm>
              <a:off x="8896795" y="3013988"/>
              <a:ext cx="695424" cy="102361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C39C622-D8D3-6543-9FD2-0B96E0092BD1}"/>
                </a:ext>
              </a:extLst>
            </p:cNvPr>
            <p:cNvSpPr txBox="1"/>
            <p:nvPr/>
          </p:nvSpPr>
          <p:spPr>
            <a:xfrm>
              <a:off x="8940578" y="2754885"/>
              <a:ext cx="651641" cy="461665"/>
            </a:xfrm>
            <a:prstGeom prst="rect">
              <a:avLst/>
            </a:prstGeom>
            <a:noFill/>
          </p:spPr>
          <p:txBody>
            <a:bodyPr wrap="square" rtlCol="0">
              <a:spAutoFit/>
            </a:bodyPr>
            <a:lstStyle/>
            <a:p>
              <a:pPr algn="ctr"/>
              <a:r>
                <a:rPr lang="en-US" sz="1200" dirty="0"/>
                <a:t>Master node</a:t>
              </a:r>
            </a:p>
          </p:txBody>
        </p:sp>
      </p:grpSp>
      <p:sp>
        <p:nvSpPr>
          <p:cNvPr id="9" name="Rectangle 8">
            <a:extLst>
              <a:ext uri="{FF2B5EF4-FFF2-40B4-BE49-F238E27FC236}">
                <a16:creationId xmlns="" xmlns:a16="http://schemas.microsoft.com/office/drawing/2014/main" id="{B87B003C-32B2-A140-BEA8-8C1064672688}"/>
              </a:ext>
            </a:extLst>
          </p:cNvPr>
          <p:cNvSpPr/>
          <p:nvPr/>
        </p:nvSpPr>
        <p:spPr>
          <a:xfrm>
            <a:off x="7285935"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6972843-2BA1-B74A-A52C-91457CB85F66}"/>
              </a:ext>
            </a:extLst>
          </p:cNvPr>
          <p:cNvSpPr/>
          <p:nvPr/>
        </p:nvSpPr>
        <p:spPr>
          <a:xfrm>
            <a:off x="7881411" y="3099802"/>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E6CDB60-A153-634F-81D6-D8D27CCAF410}"/>
              </a:ext>
            </a:extLst>
          </p:cNvPr>
          <p:cNvSpPr/>
          <p:nvPr/>
        </p:nvSpPr>
        <p:spPr>
          <a:xfrm>
            <a:off x="4972367"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91CA141-B2A0-C946-9B51-381AE7D11AE4}"/>
              </a:ext>
            </a:extLst>
          </p:cNvPr>
          <p:cNvSpPr/>
          <p:nvPr/>
        </p:nvSpPr>
        <p:spPr>
          <a:xfrm>
            <a:off x="4315349" y="3075592"/>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255042E-8C6D-4D46-8E83-B53737F0ABB4}"/>
              </a:ext>
            </a:extLst>
          </p:cNvPr>
          <p:cNvSpPr/>
          <p:nvPr/>
        </p:nvSpPr>
        <p:spPr>
          <a:xfrm>
            <a:off x="4867020" y="4363969"/>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F5B4A6A-F4E8-FE44-B00D-76314DC4DB17}"/>
              </a:ext>
            </a:extLst>
          </p:cNvPr>
          <p:cNvSpPr/>
          <p:nvPr/>
        </p:nvSpPr>
        <p:spPr>
          <a:xfrm>
            <a:off x="6549081" y="3201242"/>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A54B4E-9397-1040-A956-A58BE3127245}"/>
              </a:ext>
            </a:extLst>
          </p:cNvPr>
          <p:cNvSpPr/>
          <p:nvPr/>
        </p:nvSpPr>
        <p:spPr>
          <a:xfrm>
            <a:off x="4693165" y="3268783"/>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93E05477-25D9-D543-B8C8-7398E1650D6E}"/>
              </a:ext>
            </a:extLst>
          </p:cNvPr>
          <p:cNvSpPr/>
          <p:nvPr/>
        </p:nvSpPr>
        <p:spPr>
          <a:xfrm rot="18614748">
            <a:off x="4936831" y="3973477"/>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9E4D091-ED96-5943-8773-4564CB2D0F9D}"/>
              </a:ext>
            </a:extLst>
          </p:cNvPr>
          <p:cNvSpPr/>
          <p:nvPr/>
        </p:nvSpPr>
        <p:spPr>
          <a:xfrm rot="3130968">
            <a:off x="4886973" y="2540909"/>
            <a:ext cx="1018572" cy="18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94631DE4-0FEC-DE4D-B6ED-239ADE9D0E1E}"/>
              </a:ext>
            </a:extLst>
          </p:cNvPr>
          <p:cNvSpPr/>
          <p:nvPr/>
        </p:nvSpPr>
        <p:spPr>
          <a:xfrm rot="7772681">
            <a:off x="6319125" y="2638496"/>
            <a:ext cx="1018572" cy="15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 xmlns:a16="http://schemas.microsoft.com/office/drawing/2014/main" id="{94DDB0A4-417B-FD41-B57B-FE91A065D64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Sensor Network: Operation</a:t>
            </a:r>
          </a:p>
          <a:p>
            <a:r>
              <a:rPr lang="en-US" sz="2400" dirty="0"/>
              <a:t>The Master node forwards the collected data to an Application Server in the Internet</a:t>
            </a:r>
          </a:p>
        </p:txBody>
      </p:sp>
      <p:cxnSp>
        <p:nvCxnSpPr>
          <p:cNvPr id="21" name="Straight Connector 20">
            <a:extLst>
              <a:ext uri="{FF2B5EF4-FFF2-40B4-BE49-F238E27FC236}">
                <a16:creationId xmlns="" xmlns:a16="http://schemas.microsoft.com/office/drawing/2014/main" id="{C842DE0B-5EE6-D143-A93D-3510BD10D652}"/>
              </a:ext>
            </a:extLst>
          </p:cNvPr>
          <p:cNvCxnSpPr>
            <a:cxnSpLocks/>
          </p:cNvCxnSpPr>
          <p:nvPr/>
        </p:nvCxnSpPr>
        <p:spPr>
          <a:xfrm flipV="1">
            <a:off x="8266419" y="5001425"/>
            <a:ext cx="361222" cy="2149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6075851B-F8B3-7D44-990B-DA03D81AB940}"/>
              </a:ext>
            </a:extLst>
          </p:cNvPr>
          <p:cNvCxnSpPr>
            <a:cxnSpLocks/>
          </p:cNvCxnSpPr>
          <p:nvPr/>
        </p:nvCxnSpPr>
        <p:spPr>
          <a:xfrm flipV="1">
            <a:off x="8318002" y="5395535"/>
            <a:ext cx="442939" cy="649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AC85AF74-1069-0B40-B32E-8654F1A68B54}"/>
              </a:ext>
            </a:extLst>
          </p:cNvPr>
          <p:cNvCxnSpPr>
            <a:cxnSpLocks/>
          </p:cNvCxnSpPr>
          <p:nvPr/>
        </p:nvCxnSpPr>
        <p:spPr>
          <a:xfrm>
            <a:off x="8334671" y="5744729"/>
            <a:ext cx="426270" cy="1072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7EB7409-2F81-494C-AACD-7E9C8393C8A0}"/>
              </a:ext>
            </a:extLst>
          </p:cNvPr>
          <p:cNvCxnSpPr>
            <a:cxnSpLocks/>
          </p:cNvCxnSpPr>
          <p:nvPr/>
        </p:nvCxnSpPr>
        <p:spPr>
          <a:xfrm>
            <a:off x="8194659" y="5974990"/>
            <a:ext cx="357493" cy="268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0F8E4EFA-6740-5542-93CC-0619B597CB78}"/>
              </a:ext>
            </a:extLst>
          </p:cNvPr>
          <p:cNvCxnSpPr>
            <a:cxnSpLocks/>
          </p:cNvCxnSpPr>
          <p:nvPr/>
        </p:nvCxnSpPr>
        <p:spPr>
          <a:xfrm>
            <a:off x="6280651" y="5099943"/>
            <a:ext cx="361222" cy="2149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F2CAEC8-3894-D245-A7E6-EB1F54E205EB}"/>
              </a:ext>
            </a:extLst>
          </p:cNvPr>
          <p:cNvCxnSpPr>
            <a:cxnSpLocks/>
          </p:cNvCxnSpPr>
          <p:nvPr/>
        </p:nvCxnSpPr>
        <p:spPr>
          <a:xfrm>
            <a:off x="6086705" y="5522478"/>
            <a:ext cx="442939" cy="649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8CA91067-971C-5A45-ACBC-259FE0B28F90}"/>
              </a:ext>
            </a:extLst>
          </p:cNvPr>
          <p:cNvCxnSpPr>
            <a:cxnSpLocks/>
          </p:cNvCxnSpPr>
          <p:nvPr/>
        </p:nvCxnSpPr>
        <p:spPr>
          <a:xfrm flipV="1">
            <a:off x="6158744" y="5872818"/>
            <a:ext cx="426270" cy="1072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B26368B4-EC2D-9349-AD6F-7B791EA5AECC}"/>
              </a:ext>
            </a:extLst>
          </p:cNvPr>
          <p:cNvCxnSpPr>
            <a:cxnSpLocks/>
          </p:cNvCxnSpPr>
          <p:nvPr/>
        </p:nvCxnSpPr>
        <p:spPr>
          <a:xfrm flipV="1">
            <a:off x="6295833" y="6127390"/>
            <a:ext cx="357493" cy="268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03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4B445-1692-5443-829E-13815C8748B7}"/>
              </a:ext>
            </a:extLst>
          </p:cNvPr>
          <p:cNvGrpSpPr/>
          <p:nvPr/>
        </p:nvGrpSpPr>
        <p:grpSpPr>
          <a:xfrm>
            <a:off x="3925581" y="1473577"/>
            <a:ext cx="4340838" cy="4714537"/>
            <a:chOff x="6494265" y="509750"/>
            <a:chExt cx="4340838" cy="4714537"/>
          </a:xfrm>
        </p:grpSpPr>
        <p:pic>
          <p:nvPicPr>
            <p:cNvPr id="3" name="Picture 2" descr="A picture containing sky, kite, flying, map&#10;&#10;Description automatically generated">
              <a:extLst>
                <a:ext uri="{FF2B5EF4-FFF2-40B4-BE49-F238E27FC236}">
                  <a16:creationId xmlns="" xmlns:a16="http://schemas.microsoft.com/office/drawing/2014/main" id="{AA89913F-91A4-7B49-B22D-DF0DC949A796}"/>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4" name="Cloud 3">
              <a:extLst>
                <a:ext uri="{FF2B5EF4-FFF2-40B4-BE49-F238E27FC236}">
                  <a16:creationId xmlns="" xmlns:a16="http://schemas.microsoft.com/office/drawing/2014/main" id="{13929AB4-9445-E94D-AEA9-88624B24E4E5}"/>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5" name="TextBox 4">
              <a:extLst>
                <a:ext uri="{FF2B5EF4-FFF2-40B4-BE49-F238E27FC236}">
                  <a16:creationId xmlns="" xmlns:a16="http://schemas.microsoft.com/office/drawing/2014/main" id="{54C97385-8A9F-6341-8898-DA32BA842604}"/>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6" name="Rectangle 5">
              <a:extLst>
                <a:ext uri="{FF2B5EF4-FFF2-40B4-BE49-F238E27FC236}">
                  <a16:creationId xmlns="" xmlns:a16="http://schemas.microsoft.com/office/drawing/2014/main" id="{6DD37A20-D047-D641-863C-3F557687BDF8}"/>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 xmlns:a16="http://schemas.microsoft.com/office/drawing/2014/main" id="{0920F304-E57C-1B44-A34E-8D4C947D18BA}"/>
                </a:ext>
              </a:extLst>
            </p:cNvPr>
            <p:cNvCxnSpPr>
              <a:cxnSpLocks/>
            </p:cNvCxnSpPr>
            <p:nvPr/>
          </p:nvCxnSpPr>
          <p:spPr>
            <a:xfrm>
              <a:off x="8896795" y="3013988"/>
              <a:ext cx="695424" cy="102361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C39C622-D8D3-6543-9FD2-0B96E0092BD1}"/>
                </a:ext>
              </a:extLst>
            </p:cNvPr>
            <p:cNvSpPr txBox="1"/>
            <p:nvPr/>
          </p:nvSpPr>
          <p:spPr>
            <a:xfrm>
              <a:off x="8940578" y="2754884"/>
              <a:ext cx="651641" cy="461665"/>
            </a:xfrm>
            <a:prstGeom prst="rect">
              <a:avLst/>
            </a:prstGeom>
            <a:noFill/>
          </p:spPr>
          <p:txBody>
            <a:bodyPr wrap="square" rtlCol="0">
              <a:spAutoFit/>
            </a:bodyPr>
            <a:lstStyle/>
            <a:p>
              <a:pPr algn="ctr"/>
              <a:r>
                <a:rPr lang="en-US" sz="1200" dirty="0"/>
                <a:t>Master node</a:t>
              </a:r>
            </a:p>
          </p:txBody>
        </p:sp>
      </p:grpSp>
      <p:sp>
        <p:nvSpPr>
          <p:cNvPr id="9" name="Rectangle 8">
            <a:extLst>
              <a:ext uri="{FF2B5EF4-FFF2-40B4-BE49-F238E27FC236}">
                <a16:creationId xmlns="" xmlns:a16="http://schemas.microsoft.com/office/drawing/2014/main" id="{B87B003C-32B2-A140-BEA8-8C1064672688}"/>
              </a:ext>
            </a:extLst>
          </p:cNvPr>
          <p:cNvSpPr/>
          <p:nvPr/>
        </p:nvSpPr>
        <p:spPr>
          <a:xfrm>
            <a:off x="7285935"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6972843-2BA1-B74A-A52C-91457CB85F66}"/>
              </a:ext>
            </a:extLst>
          </p:cNvPr>
          <p:cNvSpPr/>
          <p:nvPr/>
        </p:nvSpPr>
        <p:spPr>
          <a:xfrm>
            <a:off x="7876652" y="3075593"/>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E6CDB60-A153-634F-81D6-D8D27CCAF410}"/>
              </a:ext>
            </a:extLst>
          </p:cNvPr>
          <p:cNvSpPr/>
          <p:nvPr/>
        </p:nvSpPr>
        <p:spPr>
          <a:xfrm>
            <a:off x="4972367" y="1651930"/>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91CA141-B2A0-C946-9B51-381AE7D11AE4}"/>
              </a:ext>
            </a:extLst>
          </p:cNvPr>
          <p:cNvSpPr/>
          <p:nvPr/>
        </p:nvSpPr>
        <p:spPr>
          <a:xfrm>
            <a:off x="4315349" y="3075592"/>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255042E-8C6D-4D46-8E83-B53737F0ABB4}"/>
              </a:ext>
            </a:extLst>
          </p:cNvPr>
          <p:cNvSpPr/>
          <p:nvPr/>
        </p:nvSpPr>
        <p:spPr>
          <a:xfrm>
            <a:off x="4867020" y="4363969"/>
            <a:ext cx="281718"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F5B4A6A-F4E8-FE44-B00D-76314DC4DB17}"/>
              </a:ext>
            </a:extLst>
          </p:cNvPr>
          <p:cNvSpPr/>
          <p:nvPr/>
        </p:nvSpPr>
        <p:spPr>
          <a:xfrm>
            <a:off x="6549081" y="3201242"/>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AA54B4E-9397-1040-A956-A58BE3127245}"/>
              </a:ext>
            </a:extLst>
          </p:cNvPr>
          <p:cNvSpPr/>
          <p:nvPr/>
        </p:nvSpPr>
        <p:spPr>
          <a:xfrm>
            <a:off x="4693165" y="3268783"/>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93E05477-25D9-D543-B8C8-7398E1650D6E}"/>
              </a:ext>
            </a:extLst>
          </p:cNvPr>
          <p:cNvSpPr/>
          <p:nvPr/>
        </p:nvSpPr>
        <p:spPr>
          <a:xfrm rot="18614748">
            <a:off x="4936831" y="3973477"/>
            <a:ext cx="1018572" cy="32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9E4D091-ED96-5943-8773-4564CB2D0F9D}"/>
              </a:ext>
            </a:extLst>
          </p:cNvPr>
          <p:cNvSpPr/>
          <p:nvPr/>
        </p:nvSpPr>
        <p:spPr>
          <a:xfrm rot="3130968">
            <a:off x="4886973" y="2540909"/>
            <a:ext cx="1018572" cy="18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94631DE4-0FEC-DE4D-B6ED-239ADE9D0E1E}"/>
              </a:ext>
            </a:extLst>
          </p:cNvPr>
          <p:cNvSpPr/>
          <p:nvPr/>
        </p:nvSpPr>
        <p:spPr>
          <a:xfrm rot="7772681">
            <a:off x="6319125" y="2638496"/>
            <a:ext cx="1018572" cy="15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 xmlns:a16="http://schemas.microsoft.com/office/drawing/2014/main" id="{3B2C8895-F3A0-A446-889B-6C251676420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Sensor Network: Operation</a:t>
            </a:r>
          </a:p>
          <a:p>
            <a:r>
              <a:rPr lang="en-US" sz="2400" dirty="0"/>
              <a:t>The Master returns to its nominal mode</a:t>
            </a:r>
          </a:p>
        </p:txBody>
      </p:sp>
    </p:spTree>
    <p:extLst>
      <p:ext uri="{BB962C8B-B14F-4D97-AF65-F5344CB8AC3E}">
        <p14:creationId xmlns:p14="http://schemas.microsoft.com/office/powerpoint/2010/main" val="194091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3B1D3-89B7-874B-881C-4ADA557203C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83DCFDEA-20C1-5E4F-837E-4929375EC79E}"/>
              </a:ext>
            </a:extLst>
          </p:cNvPr>
          <p:cNvSpPr>
            <a:spLocks noGrp="1"/>
          </p:cNvSpPr>
          <p:nvPr>
            <p:ph idx="1"/>
          </p:nvPr>
        </p:nvSpPr>
        <p:spPr/>
        <p:txBody>
          <a:bodyPr/>
          <a:lstStyle/>
          <a:p>
            <a:r>
              <a:rPr lang="en-US" dirty="0">
                <a:solidFill>
                  <a:schemeClr val="bg1">
                    <a:lumMod val="75000"/>
                  </a:schemeClr>
                </a:solidFill>
              </a:rPr>
              <a:t>About Open Source Hardware</a:t>
            </a:r>
          </a:p>
          <a:p>
            <a:r>
              <a:rPr lang="en-US" dirty="0">
                <a:solidFill>
                  <a:schemeClr val="bg1">
                    <a:lumMod val="75000"/>
                  </a:schemeClr>
                </a:solidFill>
              </a:rPr>
              <a:t>Our designs for an in-situ sensor </a:t>
            </a:r>
            <a:r>
              <a:rPr lang="en-US" dirty="0" smtClean="0">
                <a:solidFill>
                  <a:schemeClr val="bg1">
                    <a:lumMod val="75000"/>
                  </a:schemeClr>
                </a:solidFill>
              </a:rPr>
              <a:t>network</a:t>
            </a:r>
          </a:p>
          <a:p>
            <a:r>
              <a:rPr lang="en-US" dirty="0" err="1">
                <a:solidFill>
                  <a:schemeClr val="bg1">
                    <a:lumMod val="75000"/>
                  </a:schemeClr>
                </a:solidFill>
              </a:rPr>
              <a:t>LoRa</a:t>
            </a:r>
            <a:r>
              <a:rPr lang="en-US" dirty="0">
                <a:solidFill>
                  <a:schemeClr val="bg1">
                    <a:lumMod val="75000"/>
                  </a:schemeClr>
                </a:solidFill>
              </a:rPr>
              <a:t> </a:t>
            </a:r>
            <a:r>
              <a:rPr lang="en-US" dirty="0" smtClean="0">
                <a:solidFill>
                  <a:schemeClr val="bg1">
                    <a:lumMod val="75000"/>
                  </a:schemeClr>
                </a:solidFill>
              </a:rPr>
              <a:t>Background</a:t>
            </a:r>
            <a:endParaRPr lang="en-US" dirty="0">
              <a:solidFill>
                <a:schemeClr val="bg1">
                  <a:lumMod val="75000"/>
                </a:schemeClr>
              </a:solidFill>
            </a:endParaRPr>
          </a:p>
          <a:p>
            <a:r>
              <a:rPr lang="en-US" dirty="0" smtClean="0"/>
              <a:t>Test implementation</a:t>
            </a:r>
            <a:endParaRPr lang="en-US" dirty="0"/>
          </a:p>
        </p:txBody>
      </p:sp>
    </p:spTree>
    <p:extLst>
      <p:ext uri="{BB962C8B-B14F-4D97-AF65-F5344CB8AC3E}">
        <p14:creationId xmlns:p14="http://schemas.microsoft.com/office/powerpoint/2010/main" val="399666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Implementation – Master Node</a:t>
            </a:r>
            <a:endParaRPr lang="en-US" dirty="0"/>
          </a:p>
        </p:txBody>
      </p:sp>
      <p:pic>
        <p:nvPicPr>
          <p:cNvPr id="4" name="Picture 4" descr="A screenshot of a cell phone&#10;&#10;Description generated with very high confidence">
            <a:extLst>
              <a:ext uri="{FF2B5EF4-FFF2-40B4-BE49-F238E27FC236}">
                <a16:creationId xmlns="" xmlns:a16="http://schemas.microsoft.com/office/drawing/2014/main" id="{27348FD9-A4F5-469D-AB99-909C3C89FF49}"/>
              </a:ext>
            </a:extLst>
          </p:cNvPr>
          <p:cNvPicPr>
            <a:picLocks noGrp="1" noChangeAspect="1"/>
          </p:cNvPicPr>
          <p:nvPr>
            <p:ph idx="1"/>
          </p:nvPr>
        </p:nvPicPr>
        <p:blipFill>
          <a:blip r:embed="rId2"/>
          <a:stretch>
            <a:fillRect/>
          </a:stretch>
        </p:blipFill>
        <p:spPr>
          <a:xfrm>
            <a:off x="6267025" y="1690688"/>
            <a:ext cx="5324553" cy="4060117"/>
          </a:xfrm>
          <a:prstGeom prst="rect">
            <a:avLst/>
          </a:prstGeom>
        </p:spPr>
      </p:pic>
      <p:sp>
        <p:nvSpPr>
          <p:cNvPr id="5" name="TextBox 4"/>
          <p:cNvSpPr txBox="1"/>
          <p:nvPr/>
        </p:nvSpPr>
        <p:spPr>
          <a:xfrm>
            <a:off x="326969" y="1690688"/>
            <a:ext cx="5769031" cy="3970318"/>
          </a:xfrm>
          <a:prstGeom prst="rect">
            <a:avLst/>
          </a:prstGeom>
          <a:noFill/>
        </p:spPr>
        <p:txBody>
          <a:bodyPr wrap="square" rtlCol="0">
            <a:spAutoFit/>
          </a:bodyPr>
          <a:lstStyle/>
          <a:p>
            <a:pPr marL="457200" indent="-457200">
              <a:buFont typeface="Arial" charset="0"/>
              <a:buChar char="•"/>
            </a:pPr>
            <a:r>
              <a:rPr lang="en-US" sz="2800" dirty="0" smtClean="0"/>
              <a:t>Design work started in Fall 2019 by </a:t>
            </a:r>
            <a:r>
              <a:rPr lang="en-US" sz="2800" dirty="0" err="1" smtClean="0"/>
              <a:t>Mtech</a:t>
            </a:r>
            <a:r>
              <a:rPr lang="en-US" sz="2800" dirty="0" smtClean="0"/>
              <a:t> Students with faculty mentor</a:t>
            </a:r>
          </a:p>
          <a:p>
            <a:pPr marL="457200" indent="-457200">
              <a:buFont typeface="Arial" charset="0"/>
              <a:buChar char="•"/>
            </a:pPr>
            <a:r>
              <a:rPr lang="en-US" sz="2800" dirty="0" smtClean="0"/>
              <a:t>Designed to function standalone</a:t>
            </a:r>
          </a:p>
          <a:p>
            <a:pPr marL="457200" indent="-457200">
              <a:buFont typeface="Arial" charset="0"/>
              <a:buChar char="•"/>
            </a:pPr>
            <a:r>
              <a:rPr lang="en-US" sz="2800" dirty="0"/>
              <a:t>S</a:t>
            </a:r>
            <a:r>
              <a:rPr lang="en-US" sz="2800" dirty="0" smtClean="0"/>
              <a:t>atellite module for connection to the Internet</a:t>
            </a:r>
          </a:p>
          <a:p>
            <a:pPr marL="457200" indent="-457200">
              <a:buFont typeface="Arial" charset="0"/>
              <a:buChar char="•"/>
            </a:pPr>
            <a:r>
              <a:rPr lang="en-US" sz="2800" dirty="0" smtClean="0"/>
              <a:t>MCU/RTC to control power</a:t>
            </a:r>
          </a:p>
          <a:p>
            <a:pPr marL="457200" indent="-457200">
              <a:buFont typeface="Arial" charset="0"/>
              <a:buChar char="•"/>
            </a:pPr>
            <a:r>
              <a:rPr lang="en-US" sz="2800" dirty="0" smtClean="0"/>
              <a:t>3.3Ah/year power requirement*</a:t>
            </a:r>
          </a:p>
          <a:p>
            <a:pPr marL="457200" indent="-457200">
              <a:buFont typeface="Arial" charset="0"/>
              <a:buChar char="•"/>
            </a:pPr>
            <a:r>
              <a:rPr lang="en-US" sz="2800" dirty="0"/>
              <a:t>Add </a:t>
            </a:r>
            <a:r>
              <a:rPr lang="en-US" sz="2800" dirty="0" err="1"/>
              <a:t>LoRa</a:t>
            </a:r>
            <a:r>
              <a:rPr lang="en-US" sz="2800" dirty="0"/>
              <a:t> for Sensor </a:t>
            </a:r>
            <a:r>
              <a:rPr lang="en-US" sz="2800" dirty="0" smtClean="0"/>
              <a:t>Nodes</a:t>
            </a:r>
            <a:endParaRPr lang="en-US" sz="2800" dirty="0"/>
          </a:p>
        </p:txBody>
      </p:sp>
      <p:sp>
        <p:nvSpPr>
          <p:cNvPr id="6" name="TextBox 5"/>
          <p:cNvSpPr txBox="1"/>
          <p:nvPr/>
        </p:nvSpPr>
        <p:spPr>
          <a:xfrm>
            <a:off x="3784424" y="6389782"/>
            <a:ext cx="5144878" cy="369332"/>
          </a:xfrm>
          <a:prstGeom prst="rect">
            <a:avLst/>
          </a:prstGeom>
          <a:noFill/>
        </p:spPr>
        <p:txBody>
          <a:bodyPr wrap="square" rtlCol="0">
            <a:spAutoFit/>
          </a:bodyPr>
          <a:lstStyle/>
          <a:p>
            <a:r>
              <a:rPr lang="en-US" dirty="0" smtClean="0"/>
              <a:t>*Apple 2019 laptop has a 4.5Ah battery</a:t>
            </a:r>
            <a:endParaRPr lang="en-US" dirty="0"/>
          </a:p>
        </p:txBody>
      </p:sp>
    </p:spTree>
    <p:extLst>
      <p:ext uri="{BB962C8B-B14F-4D97-AF65-F5344CB8AC3E}">
        <p14:creationId xmlns:p14="http://schemas.microsoft.com/office/powerpoint/2010/main" val="40953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6CF49-EC10-2F4B-9A70-DDD5B587E2D3}"/>
              </a:ext>
            </a:extLst>
          </p:cNvPr>
          <p:cNvSpPr>
            <a:spLocks noGrp="1"/>
          </p:cNvSpPr>
          <p:nvPr>
            <p:ph type="title"/>
          </p:nvPr>
        </p:nvSpPr>
        <p:spPr/>
        <p:txBody>
          <a:bodyPr/>
          <a:lstStyle/>
          <a:p>
            <a:r>
              <a:rPr lang="en-US" dirty="0"/>
              <a:t>Test </a:t>
            </a:r>
            <a:r>
              <a:rPr lang="en-US" dirty="0" smtClean="0"/>
              <a:t>Implementation </a:t>
            </a:r>
            <a:r>
              <a:rPr lang="mr-IN" dirty="0" smtClean="0"/>
              <a:t>–</a:t>
            </a:r>
            <a:r>
              <a:rPr lang="en-US" dirty="0" smtClean="0"/>
              <a:t> Sensor Node</a:t>
            </a:r>
            <a:endParaRPr lang="en-US" dirty="0"/>
          </a:p>
        </p:txBody>
      </p:sp>
      <p:sp>
        <p:nvSpPr>
          <p:cNvPr id="3" name="Content Placeholder 2">
            <a:extLst>
              <a:ext uri="{FF2B5EF4-FFF2-40B4-BE49-F238E27FC236}">
                <a16:creationId xmlns="" xmlns:a16="http://schemas.microsoft.com/office/drawing/2014/main" id="{EA726F4A-DFB2-9D47-B490-F65465E42347}"/>
              </a:ext>
            </a:extLst>
          </p:cNvPr>
          <p:cNvSpPr>
            <a:spLocks noGrp="1"/>
          </p:cNvSpPr>
          <p:nvPr>
            <p:ph idx="1"/>
          </p:nvPr>
        </p:nvSpPr>
        <p:spPr>
          <a:xfrm>
            <a:off x="838200" y="1499805"/>
            <a:ext cx="7309207" cy="4993070"/>
          </a:xfrm>
        </p:spPr>
        <p:txBody>
          <a:bodyPr>
            <a:normAutofit/>
          </a:bodyPr>
          <a:lstStyle/>
          <a:p>
            <a:r>
              <a:rPr lang="en-US" dirty="0"/>
              <a:t>Sensor node</a:t>
            </a:r>
          </a:p>
          <a:p>
            <a:pPr lvl="1"/>
            <a:r>
              <a:rPr lang="en-US" dirty="0"/>
              <a:t>LoRa + Arduino + Temperature and soil moisture sensor</a:t>
            </a:r>
          </a:p>
          <a:p>
            <a:pPr lvl="1"/>
            <a:r>
              <a:rPr lang="en-US" dirty="0" smtClean="0"/>
              <a:t>LiMnO</a:t>
            </a:r>
            <a:r>
              <a:rPr lang="en-US" baseline="-25000" dirty="0" smtClean="0"/>
              <a:t>2</a:t>
            </a:r>
            <a:r>
              <a:rPr lang="en-US" dirty="0" smtClean="0"/>
              <a:t> </a:t>
            </a:r>
            <a:r>
              <a:rPr lang="en-US" dirty="0"/>
              <a:t>batteries (-50° C</a:t>
            </a:r>
            <a:r>
              <a:rPr lang="en-US" dirty="0" smtClean="0"/>
              <a:t>)</a:t>
            </a:r>
            <a:endParaRPr lang="en-US" dirty="0"/>
          </a:p>
          <a:p>
            <a:pPr lvl="1"/>
            <a:r>
              <a:rPr lang="en-US" dirty="0"/>
              <a:t>Prototypes operated at -25°C and were run buried in both soil and snow as well as in open air</a:t>
            </a:r>
          </a:p>
          <a:p>
            <a:pPr lvl="1"/>
            <a:r>
              <a:rPr lang="en-US" dirty="0"/>
              <a:t>Total parts cost &lt; </a:t>
            </a:r>
            <a:r>
              <a:rPr lang="en-US" dirty="0" smtClean="0"/>
              <a:t>$50</a:t>
            </a:r>
            <a:r>
              <a:rPr lang="en-US" dirty="0"/>
              <a:t>; options exist to reduce that cost </a:t>
            </a:r>
            <a:r>
              <a:rPr lang="en-US" dirty="0" smtClean="0"/>
              <a:t>further</a:t>
            </a:r>
          </a:p>
          <a:p>
            <a:pPr lvl="1"/>
            <a:r>
              <a:rPr lang="en-US" dirty="0" smtClean="0"/>
              <a:t>Dropped MCU sleep in favor of a power latch</a:t>
            </a:r>
          </a:p>
          <a:p>
            <a:pPr lvl="1"/>
            <a:r>
              <a:rPr lang="en-US" dirty="0" smtClean="0"/>
              <a:t>Estimated 1 Ah/year power requirement @ 3.0v</a:t>
            </a:r>
            <a:endParaRPr lang="en-US" dirty="0"/>
          </a:p>
          <a:p>
            <a:r>
              <a:rPr lang="en-US" dirty="0" smtClean="0"/>
              <a:t>Design info:</a:t>
            </a:r>
          </a:p>
          <a:p>
            <a:pPr lvl="1"/>
            <a:r>
              <a:rPr lang="en-US" dirty="0" smtClean="0">
                <a:hlinkClick r:id="rId3"/>
              </a:rPr>
              <a:t>github.com/jgallagher59701/Soil_moisture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838" y="1690688"/>
            <a:ext cx="3271962" cy="2453972"/>
          </a:xfrm>
          <a:prstGeom prst="rect">
            <a:avLst/>
          </a:prstGeom>
        </p:spPr>
      </p:pic>
    </p:spTree>
    <p:extLst>
      <p:ext uri="{BB962C8B-B14F-4D97-AF65-F5344CB8AC3E}">
        <p14:creationId xmlns:p14="http://schemas.microsoft.com/office/powerpoint/2010/main" val="152634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Notes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Satellite uplink chosen by </a:t>
            </a:r>
            <a:r>
              <a:rPr lang="en-US" dirty="0" err="1" smtClean="0"/>
              <a:t>Mtech</a:t>
            </a:r>
            <a:r>
              <a:rPr lang="en-US" dirty="0" smtClean="0"/>
              <a:t> Master Node developers to broaden deployment locations (over cell technology)</a:t>
            </a:r>
          </a:p>
          <a:p>
            <a:r>
              <a:rPr lang="en-US" dirty="0" smtClean="0"/>
              <a:t>Both the </a:t>
            </a:r>
            <a:r>
              <a:rPr lang="en-US" dirty="0" err="1" smtClean="0"/>
              <a:t>Mtech</a:t>
            </a:r>
            <a:r>
              <a:rPr lang="en-US" dirty="0" smtClean="0"/>
              <a:t> and </a:t>
            </a:r>
            <a:r>
              <a:rPr lang="en-US" dirty="0" err="1" smtClean="0"/>
              <a:t>OPeNDAP</a:t>
            </a:r>
            <a:r>
              <a:rPr lang="en-US" dirty="0" smtClean="0"/>
              <a:t> developers independently decided on ‘power latch’ technique to control power consumption, esp. the power used by the communication technology</a:t>
            </a:r>
          </a:p>
          <a:p>
            <a:pPr lvl="1"/>
            <a:r>
              <a:rPr lang="en-US" dirty="0" smtClean="0"/>
              <a:t>A better option than the peripheral’s sleep modes</a:t>
            </a:r>
          </a:p>
          <a:p>
            <a:pPr lvl="1"/>
            <a:r>
              <a:rPr lang="en-US" dirty="0" smtClean="0"/>
              <a:t>The Master Node design uses a second MCU to toggle power (using  a built in clock).</a:t>
            </a:r>
          </a:p>
          <a:p>
            <a:pPr lvl="1"/>
            <a:r>
              <a:rPr lang="en-US" dirty="0" smtClean="0"/>
              <a:t>The Sensor Nodes uses discreet components in combination with a real-time clock</a:t>
            </a:r>
            <a:endParaRPr lang="en-US" dirty="0"/>
          </a:p>
          <a:p>
            <a:r>
              <a:rPr lang="en-US" dirty="0"/>
              <a:t>Master/Sensor </a:t>
            </a:r>
            <a:r>
              <a:rPr lang="en-US" dirty="0" err="1" smtClean="0"/>
              <a:t>LoRa</a:t>
            </a:r>
            <a:r>
              <a:rPr lang="en-US" dirty="0" smtClean="0"/>
              <a:t> protocol</a:t>
            </a:r>
            <a:endParaRPr lang="en-US" dirty="0"/>
          </a:p>
          <a:p>
            <a:pPr lvl="1"/>
            <a:r>
              <a:rPr lang="en-US" dirty="0"/>
              <a:t>Reliable </a:t>
            </a:r>
            <a:r>
              <a:rPr lang="en-US" dirty="0" smtClean="0"/>
              <a:t>Datagram – was previously an ad hoc protocol – concerns regarding collisions</a:t>
            </a:r>
            <a:endParaRPr lang="en-US" dirty="0"/>
          </a:p>
          <a:p>
            <a:r>
              <a:rPr lang="en-US" dirty="0"/>
              <a:t>Application Server</a:t>
            </a:r>
          </a:p>
          <a:p>
            <a:pPr lvl="1"/>
            <a:r>
              <a:rPr lang="en-US" dirty="0"/>
              <a:t>CHORDS </a:t>
            </a:r>
            <a:r>
              <a:rPr lang="en-US" dirty="0" smtClean="0"/>
              <a:t>or ERDDAP server </a:t>
            </a:r>
            <a:r>
              <a:rPr lang="en-US" dirty="0"/>
              <a:t>running on Amazon Web Services EC2 </a:t>
            </a:r>
            <a:r>
              <a:rPr lang="en-US" dirty="0" smtClean="0"/>
              <a:t>instance</a:t>
            </a:r>
            <a:endParaRPr lang="en-US" dirty="0"/>
          </a:p>
          <a:p>
            <a:endParaRPr lang="en-US" dirty="0"/>
          </a:p>
        </p:txBody>
      </p:sp>
    </p:spTree>
    <p:extLst>
      <p:ext uri="{BB962C8B-B14F-4D97-AF65-F5344CB8AC3E}">
        <p14:creationId xmlns:p14="http://schemas.microsoft.com/office/powerpoint/2010/main" val="13553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3B1D3-89B7-874B-881C-4ADA557203CB}"/>
              </a:ext>
            </a:extLst>
          </p:cNvPr>
          <p:cNvSpPr>
            <a:spLocks noGrp="1"/>
          </p:cNvSpPr>
          <p:nvPr>
            <p:ph type="title"/>
          </p:nvPr>
        </p:nvSpPr>
        <p:spPr>
          <a:xfrm>
            <a:off x="626585" y="2093690"/>
            <a:ext cx="10938831" cy="1325563"/>
          </a:xfrm>
        </p:spPr>
        <p:txBody>
          <a:bodyPr/>
          <a:lstStyle/>
          <a:p>
            <a:pPr algn="ctr"/>
            <a:r>
              <a:rPr lang="en-GB" dirty="0"/>
              <a:t>Alpine plants act as sentinels of climate change. </a:t>
            </a:r>
            <a:endParaRPr lang="en-US" dirty="0"/>
          </a:p>
        </p:txBody>
      </p:sp>
    </p:spTree>
    <p:extLst>
      <p:ext uri="{BB962C8B-B14F-4D97-AF65-F5344CB8AC3E}">
        <p14:creationId xmlns:p14="http://schemas.microsoft.com/office/powerpoint/2010/main" val="83412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81" y="1576980"/>
            <a:ext cx="10515600" cy="1325563"/>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18125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1587997"/>
            <a:ext cx="10515600" cy="1325563"/>
          </a:xfrm>
        </p:spPr>
        <p:txBody>
          <a:bodyPr/>
          <a:lstStyle/>
          <a:p>
            <a:pPr algn="ctr"/>
            <a:r>
              <a:rPr lang="en-US" dirty="0" smtClean="0"/>
              <a:t>Bonus material on </a:t>
            </a:r>
            <a:r>
              <a:rPr lang="en-US" dirty="0" err="1" smtClean="0"/>
              <a:t>LoRa</a:t>
            </a:r>
            <a:endParaRPr lang="en-US" dirty="0"/>
          </a:p>
        </p:txBody>
      </p:sp>
    </p:spTree>
    <p:extLst>
      <p:ext uri="{BB962C8B-B14F-4D97-AF65-F5344CB8AC3E}">
        <p14:creationId xmlns:p14="http://schemas.microsoft.com/office/powerpoint/2010/main" val="88076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3B1D3-89B7-874B-881C-4ADA557203C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83DCFDEA-20C1-5E4F-837E-4929375EC79E}"/>
              </a:ext>
            </a:extLst>
          </p:cNvPr>
          <p:cNvSpPr>
            <a:spLocks noGrp="1"/>
          </p:cNvSpPr>
          <p:nvPr>
            <p:ph idx="1"/>
          </p:nvPr>
        </p:nvSpPr>
        <p:spPr/>
        <p:txBody>
          <a:bodyPr/>
          <a:lstStyle/>
          <a:p>
            <a:r>
              <a:rPr lang="en-US" dirty="0">
                <a:solidFill>
                  <a:schemeClr val="bg1">
                    <a:lumMod val="75000"/>
                  </a:schemeClr>
                </a:solidFill>
              </a:rPr>
              <a:t>About Open Source Hardware</a:t>
            </a:r>
          </a:p>
          <a:p>
            <a:r>
              <a:rPr lang="en-US" dirty="0">
                <a:solidFill>
                  <a:schemeClr val="bg1">
                    <a:lumMod val="75000"/>
                  </a:schemeClr>
                </a:solidFill>
              </a:rPr>
              <a:t>Our designs for an in-situ sensor </a:t>
            </a:r>
            <a:r>
              <a:rPr lang="en-US" dirty="0" smtClean="0">
                <a:solidFill>
                  <a:schemeClr val="bg1">
                    <a:lumMod val="75000"/>
                  </a:schemeClr>
                </a:solidFill>
              </a:rPr>
              <a:t>network</a:t>
            </a:r>
          </a:p>
          <a:p>
            <a:r>
              <a:rPr lang="en-US" dirty="0" err="1"/>
              <a:t>LoRa</a:t>
            </a:r>
            <a:r>
              <a:rPr lang="en-US"/>
              <a:t> </a:t>
            </a:r>
            <a:r>
              <a:rPr lang="en-US" smtClean="0"/>
              <a:t>Background</a:t>
            </a:r>
            <a:endParaRPr lang="en-US" dirty="0">
              <a:solidFill>
                <a:schemeClr val="bg1">
                  <a:lumMod val="75000"/>
                </a:schemeClr>
              </a:solidFill>
            </a:endParaRPr>
          </a:p>
          <a:p>
            <a:r>
              <a:rPr lang="en-US" dirty="0" smtClean="0">
                <a:solidFill>
                  <a:schemeClr val="bg1">
                    <a:lumMod val="75000"/>
                  </a:schemeClr>
                </a:solidFill>
              </a:rPr>
              <a:t>Test implementation</a:t>
            </a:r>
            <a:endParaRPr lang="en-US" dirty="0">
              <a:solidFill>
                <a:schemeClr val="bg1">
                  <a:lumMod val="75000"/>
                </a:schemeClr>
              </a:solidFill>
            </a:endParaRPr>
          </a:p>
        </p:txBody>
      </p:sp>
    </p:spTree>
    <p:extLst>
      <p:ext uri="{BB962C8B-B14F-4D97-AF65-F5344CB8AC3E}">
        <p14:creationId xmlns:p14="http://schemas.microsoft.com/office/powerpoint/2010/main" val="169736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49C37-21DA-3746-8D61-911C877A3100}"/>
              </a:ext>
            </a:extLst>
          </p:cNvPr>
          <p:cNvSpPr>
            <a:spLocks noGrp="1"/>
          </p:cNvSpPr>
          <p:nvPr>
            <p:ph type="title"/>
          </p:nvPr>
        </p:nvSpPr>
        <p:spPr/>
        <p:txBody>
          <a:bodyPr/>
          <a:lstStyle/>
          <a:p>
            <a:r>
              <a:rPr lang="en-US" dirty="0" err="1"/>
              <a:t>LoRa</a:t>
            </a:r>
            <a:r>
              <a:rPr lang="en-US" dirty="0"/>
              <a:t> Background: What is LoRa?</a:t>
            </a:r>
          </a:p>
        </p:txBody>
      </p:sp>
      <p:sp>
        <p:nvSpPr>
          <p:cNvPr id="3" name="Content Placeholder 2">
            <a:extLst>
              <a:ext uri="{FF2B5EF4-FFF2-40B4-BE49-F238E27FC236}">
                <a16:creationId xmlns="" xmlns:a16="http://schemas.microsoft.com/office/drawing/2014/main" id="{8A73AED8-DF73-F44D-8651-D92667860BDA}"/>
              </a:ext>
            </a:extLst>
          </p:cNvPr>
          <p:cNvSpPr>
            <a:spLocks noGrp="1"/>
          </p:cNvSpPr>
          <p:nvPr>
            <p:ph idx="1"/>
          </p:nvPr>
        </p:nvSpPr>
        <p:spPr>
          <a:xfrm>
            <a:off x="838200" y="1825625"/>
            <a:ext cx="8568559" cy="4351338"/>
          </a:xfrm>
        </p:spPr>
        <p:txBody>
          <a:bodyPr>
            <a:normAutofit/>
          </a:bodyPr>
          <a:lstStyle/>
          <a:p>
            <a:r>
              <a:rPr lang="en-US" dirty="0"/>
              <a:t>“LoRa (short for Long Range) is a spread spectrum modulation technique derived from chirp spread spectrum (CSS) technology.”*</a:t>
            </a:r>
          </a:p>
          <a:p>
            <a:r>
              <a:rPr lang="en-US" dirty="0"/>
              <a:t>Spread Spectrum: To spread an information signal over a (wide) band of radio frequencies.</a:t>
            </a:r>
          </a:p>
          <a:p>
            <a:r>
              <a:rPr lang="en-US" dirty="0"/>
              <a:t>Robust transmission technique; also used in </a:t>
            </a:r>
            <a:r>
              <a:rPr lang="en-US" dirty="0" err="1"/>
              <a:t>WiFi</a:t>
            </a:r>
            <a:r>
              <a:rPr lang="en-US" dirty="0"/>
              <a:t>, Cell phones, Bluetooth, etc.</a:t>
            </a:r>
          </a:p>
          <a:p>
            <a:r>
              <a:rPr lang="en-US" dirty="0"/>
              <a:t>Hedy Lamarr and George Antheil are credited with its invention</a:t>
            </a:r>
          </a:p>
        </p:txBody>
      </p:sp>
      <p:sp>
        <p:nvSpPr>
          <p:cNvPr id="4" name="TextBox 3">
            <a:extLst>
              <a:ext uri="{FF2B5EF4-FFF2-40B4-BE49-F238E27FC236}">
                <a16:creationId xmlns="" xmlns:a16="http://schemas.microsoft.com/office/drawing/2014/main" id="{93EC4D07-24A2-9E45-8537-ADC883F8E1A0}"/>
              </a:ext>
            </a:extLst>
          </p:cNvPr>
          <p:cNvSpPr txBox="1"/>
          <p:nvPr/>
        </p:nvSpPr>
        <p:spPr>
          <a:xfrm>
            <a:off x="838200" y="6311900"/>
            <a:ext cx="3041795" cy="276999"/>
          </a:xfrm>
          <a:prstGeom prst="rect">
            <a:avLst/>
          </a:prstGeom>
          <a:noFill/>
        </p:spPr>
        <p:txBody>
          <a:bodyPr wrap="none" rtlCol="0">
            <a:spAutoFit/>
          </a:bodyPr>
          <a:lstStyle/>
          <a:p>
            <a:r>
              <a:rPr lang="en-US" sz="1200" dirty="0"/>
              <a:t>*</a:t>
            </a:r>
            <a:r>
              <a:rPr lang="en-US" sz="1200" dirty="0">
                <a:hlinkClick r:id="rId3"/>
              </a:rPr>
              <a:t>https://www.semtech.com/lora/what-is-lora</a:t>
            </a:r>
            <a:endParaRPr lang="en-US" sz="1200" dirty="0"/>
          </a:p>
        </p:txBody>
      </p:sp>
      <p:grpSp>
        <p:nvGrpSpPr>
          <p:cNvPr id="11" name="Group 10">
            <a:extLst>
              <a:ext uri="{FF2B5EF4-FFF2-40B4-BE49-F238E27FC236}">
                <a16:creationId xmlns="" xmlns:a16="http://schemas.microsoft.com/office/drawing/2014/main" id="{BA3F044D-2070-D648-BADB-78EFBD12CA0E}"/>
              </a:ext>
            </a:extLst>
          </p:cNvPr>
          <p:cNvGrpSpPr/>
          <p:nvPr/>
        </p:nvGrpSpPr>
        <p:grpSpPr>
          <a:xfrm>
            <a:off x="9406759" y="2093677"/>
            <a:ext cx="2451691" cy="1907617"/>
            <a:chOff x="9312455" y="3110299"/>
            <a:chExt cx="2451691" cy="1907617"/>
          </a:xfrm>
        </p:grpSpPr>
        <p:sp>
          <p:nvSpPr>
            <p:cNvPr id="5" name="TextBox 4">
              <a:extLst>
                <a:ext uri="{FF2B5EF4-FFF2-40B4-BE49-F238E27FC236}">
                  <a16:creationId xmlns="" xmlns:a16="http://schemas.microsoft.com/office/drawing/2014/main" id="{3B951128-7F34-8B44-9581-F1E69134E42F}"/>
                </a:ext>
              </a:extLst>
            </p:cNvPr>
            <p:cNvSpPr txBox="1"/>
            <p:nvPr/>
          </p:nvSpPr>
          <p:spPr>
            <a:xfrm>
              <a:off x="10891141" y="4771695"/>
              <a:ext cx="623889" cy="246221"/>
            </a:xfrm>
            <a:prstGeom prst="rect">
              <a:avLst/>
            </a:prstGeom>
            <a:noFill/>
          </p:spPr>
          <p:txBody>
            <a:bodyPr wrap="none" rtlCol="0">
              <a:spAutoFit/>
            </a:bodyPr>
            <a:lstStyle/>
            <a:p>
              <a:r>
                <a:rPr lang="en-US" sz="1000" dirty="0"/>
                <a:t>Antheil</a:t>
              </a:r>
              <a:r>
                <a:rPr lang="en-US" sz="1000" baseline="30000" dirty="0"/>
                <a:t>2</a:t>
              </a:r>
            </a:p>
          </p:txBody>
        </p:sp>
        <p:pic>
          <p:nvPicPr>
            <p:cNvPr id="7" name="Picture 6">
              <a:extLst>
                <a:ext uri="{FF2B5EF4-FFF2-40B4-BE49-F238E27FC236}">
                  <a16:creationId xmlns="" xmlns:a16="http://schemas.microsoft.com/office/drawing/2014/main" id="{59024774-1625-2642-8A41-9ADEB021CBAF}"/>
                </a:ext>
              </a:extLst>
            </p:cNvPr>
            <p:cNvPicPr>
              <a:picLocks noChangeAspect="1"/>
            </p:cNvPicPr>
            <p:nvPr/>
          </p:nvPicPr>
          <p:blipFill>
            <a:blip r:embed="rId4"/>
            <a:stretch>
              <a:fillRect/>
            </a:stretch>
          </p:blipFill>
          <p:spPr>
            <a:xfrm>
              <a:off x="10704543" y="3110299"/>
              <a:ext cx="1059603" cy="1548198"/>
            </a:xfrm>
            <a:prstGeom prst="rect">
              <a:avLst/>
            </a:prstGeom>
          </p:spPr>
        </p:pic>
        <p:pic>
          <p:nvPicPr>
            <p:cNvPr id="9" name="Picture 8">
              <a:extLst>
                <a:ext uri="{FF2B5EF4-FFF2-40B4-BE49-F238E27FC236}">
                  <a16:creationId xmlns="" xmlns:a16="http://schemas.microsoft.com/office/drawing/2014/main" id="{CCD9E9C0-A0CD-4D40-8959-45DBC3BA8D46}"/>
                </a:ext>
              </a:extLst>
            </p:cNvPr>
            <p:cNvPicPr>
              <a:picLocks noChangeAspect="1"/>
            </p:cNvPicPr>
            <p:nvPr/>
          </p:nvPicPr>
          <p:blipFill>
            <a:blip r:embed="rId5"/>
            <a:stretch>
              <a:fillRect/>
            </a:stretch>
          </p:blipFill>
          <p:spPr>
            <a:xfrm>
              <a:off x="9312455" y="3110299"/>
              <a:ext cx="1235483" cy="1548198"/>
            </a:xfrm>
            <a:prstGeom prst="rect">
              <a:avLst/>
            </a:prstGeom>
          </p:spPr>
        </p:pic>
        <p:sp>
          <p:nvSpPr>
            <p:cNvPr id="10" name="TextBox 9">
              <a:extLst>
                <a:ext uri="{FF2B5EF4-FFF2-40B4-BE49-F238E27FC236}">
                  <a16:creationId xmlns="" xmlns:a16="http://schemas.microsoft.com/office/drawing/2014/main" id="{3B6CAFD4-A7D6-4B40-B73A-FD81F7246F15}"/>
                </a:ext>
              </a:extLst>
            </p:cNvPr>
            <p:cNvSpPr txBox="1"/>
            <p:nvPr/>
          </p:nvSpPr>
          <p:spPr>
            <a:xfrm>
              <a:off x="9589397" y="4771694"/>
              <a:ext cx="619080" cy="246221"/>
            </a:xfrm>
            <a:prstGeom prst="rect">
              <a:avLst/>
            </a:prstGeom>
            <a:noFill/>
          </p:spPr>
          <p:txBody>
            <a:bodyPr wrap="none" rtlCol="0">
              <a:spAutoFit/>
            </a:bodyPr>
            <a:lstStyle/>
            <a:p>
              <a:r>
                <a:rPr lang="en-US" sz="1000" dirty="0"/>
                <a:t>Lamarr</a:t>
              </a:r>
              <a:r>
                <a:rPr lang="en-US" sz="1000" baseline="30000" dirty="0"/>
                <a:t>1</a:t>
              </a:r>
            </a:p>
          </p:txBody>
        </p:sp>
      </p:grpSp>
    </p:spTree>
    <p:extLst>
      <p:ext uri="{BB962C8B-B14F-4D97-AF65-F5344CB8AC3E}">
        <p14:creationId xmlns:p14="http://schemas.microsoft.com/office/powerpoint/2010/main" val="161761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66F7EE-333C-4548-8A65-A532177C4590}"/>
              </a:ext>
            </a:extLst>
          </p:cNvPr>
          <p:cNvSpPr>
            <a:spLocks noGrp="1"/>
          </p:cNvSpPr>
          <p:nvPr>
            <p:ph type="title"/>
          </p:nvPr>
        </p:nvSpPr>
        <p:spPr/>
        <p:txBody>
          <a:bodyPr/>
          <a:lstStyle/>
          <a:p>
            <a:r>
              <a:rPr lang="en-US" dirty="0"/>
              <a:t>LoRa specifics</a:t>
            </a:r>
          </a:p>
        </p:txBody>
      </p:sp>
      <p:sp>
        <p:nvSpPr>
          <p:cNvPr id="3" name="Content Placeholder 2">
            <a:extLst>
              <a:ext uri="{FF2B5EF4-FFF2-40B4-BE49-F238E27FC236}">
                <a16:creationId xmlns="" xmlns:a16="http://schemas.microsoft.com/office/drawing/2014/main" id="{D21E7CEA-CBF1-354B-A955-FFA29DAA23F3}"/>
              </a:ext>
            </a:extLst>
          </p:cNvPr>
          <p:cNvSpPr>
            <a:spLocks noGrp="1"/>
          </p:cNvSpPr>
          <p:nvPr>
            <p:ph idx="1"/>
          </p:nvPr>
        </p:nvSpPr>
        <p:spPr>
          <a:xfrm>
            <a:off x="838200" y="1825625"/>
            <a:ext cx="7769772" cy="4351338"/>
          </a:xfrm>
        </p:spPr>
        <p:txBody>
          <a:bodyPr>
            <a:normAutofit fontScale="92500" lnSpcReduction="20000"/>
          </a:bodyPr>
          <a:lstStyle/>
          <a:p>
            <a:r>
              <a:rPr lang="en-US" dirty="0"/>
              <a:t>Widespread use by Internet of Things applications.</a:t>
            </a:r>
          </a:p>
          <a:p>
            <a:r>
              <a:rPr lang="en-US" dirty="0"/>
              <a:t>Inexpensive (~$5 eBay; $20 Adafruit/SparkFun)</a:t>
            </a:r>
          </a:p>
          <a:p>
            <a:r>
              <a:rPr lang="en-US" dirty="0"/>
              <a:t>Small (16mm x 16mm)</a:t>
            </a:r>
          </a:p>
          <a:p>
            <a:r>
              <a:rPr lang="en-US" dirty="0"/>
              <a:t>Range: 1–10km</a:t>
            </a:r>
          </a:p>
          <a:p>
            <a:r>
              <a:rPr lang="en-US" dirty="0"/>
              <a:t>Adjustable bit rate: 293 bps to 37.5 kbps</a:t>
            </a:r>
          </a:p>
          <a:p>
            <a:r>
              <a:rPr lang="en-US" dirty="0"/>
              <a:t>Adjustable error correction, etc., parameters</a:t>
            </a:r>
          </a:p>
          <a:p>
            <a:r>
              <a:rPr lang="en-US" dirty="0"/>
              <a:t>Works well with Arduino and similar MCUs</a:t>
            </a:r>
          </a:p>
          <a:p>
            <a:r>
              <a:rPr lang="en-US" dirty="0"/>
              <a:t>Good library support (e.g., RadioHead; TinyLora)</a:t>
            </a:r>
          </a:p>
          <a:p>
            <a:r>
              <a:rPr lang="en-US" dirty="0"/>
              <a:t>US/EU/AS frequency bands (915/868/430 MHz)</a:t>
            </a:r>
          </a:p>
          <a:p>
            <a:r>
              <a:rPr lang="en-US" dirty="0"/>
              <a:t>Low power – 20mA receive/100mA transmit</a:t>
            </a:r>
          </a:p>
          <a:p>
            <a:endParaRPr lang="en-US" dirty="0"/>
          </a:p>
        </p:txBody>
      </p:sp>
      <p:grpSp>
        <p:nvGrpSpPr>
          <p:cNvPr id="8" name="Group 7">
            <a:extLst>
              <a:ext uri="{FF2B5EF4-FFF2-40B4-BE49-F238E27FC236}">
                <a16:creationId xmlns="" xmlns:a16="http://schemas.microsoft.com/office/drawing/2014/main" id="{23159585-7940-564D-9F70-C4069873061D}"/>
              </a:ext>
            </a:extLst>
          </p:cNvPr>
          <p:cNvGrpSpPr/>
          <p:nvPr/>
        </p:nvGrpSpPr>
        <p:grpSpPr>
          <a:xfrm>
            <a:off x="7536904" y="1825625"/>
            <a:ext cx="4191436" cy="4065509"/>
            <a:chOff x="8607972" y="1825624"/>
            <a:chExt cx="2385849" cy="2314169"/>
          </a:xfrm>
        </p:grpSpPr>
        <p:pic>
          <p:nvPicPr>
            <p:cNvPr id="6" name="Picture 5">
              <a:extLst>
                <a:ext uri="{FF2B5EF4-FFF2-40B4-BE49-F238E27FC236}">
                  <a16:creationId xmlns="" xmlns:a16="http://schemas.microsoft.com/office/drawing/2014/main" id="{9D1CB4BD-2F25-6448-B22E-9480B39060D4}"/>
                </a:ext>
              </a:extLst>
            </p:cNvPr>
            <p:cNvPicPr>
              <a:picLocks noChangeAspect="1"/>
            </p:cNvPicPr>
            <p:nvPr/>
          </p:nvPicPr>
          <p:blipFill>
            <a:blip r:embed="rId2"/>
            <a:stretch>
              <a:fillRect/>
            </a:stretch>
          </p:blipFill>
          <p:spPr>
            <a:xfrm>
              <a:off x="8886496" y="1825624"/>
              <a:ext cx="1828800" cy="1828800"/>
            </a:xfrm>
            <a:prstGeom prst="rect">
              <a:avLst/>
            </a:prstGeom>
          </p:spPr>
        </p:pic>
        <p:sp>
          <p:nvSpPr>
            <p:cNvPr id="7" name="TextBox 6">
              <a:extLst>
                <a:ext uri="{FF2B5EF4-FFF2-40B4-BE49-F238E27FC236}">
                  <a16:creationId xmlns="" xmlns:a16="http://schemas.microsoft.com/office/drawing/2014/main" id="{8C767CB6-076E-A74C-BF7E-C072ADF08AED}"/>
                </a:ext>
              </a:extLst>
            </p:cNvPr>
            <p:cNvSpPr txBox="1"/>
            <p:nvPr/>
          </p:nvSpPr>
          <p:spPr>
            <a:xfrm>
              <a:off x="8607972" y="3862794"/>
              <a:ext cx="2385849" cy="276999"/>
            </a:xfrm>
            <a:prstGeom prst="rect">
              <a:avLst/>
            </a:prstGeom>
            <a:noFill/>
          </p:spPr>
          <p:txBody>
            <a:bodyPr wrap="square" rtlCol="0">
              <a:spAutoFit/>
            </a:bodyPr>
            <a:lstStyle/>
            <a:p>
              <a:pPr algn="ctr"/>
              <a:r>
                <a:rPr lang="en-US" sz="1200" dirty="0"/>
                <a:t>Image from the SparkFun website</a:t>
              </a:r>
            </a:p>
          </p:txBody>
        </p:sp>
      </p:grpSp>
    </p:spTree>
    <p:extLst>
      <p:ext uri="{BB962C8B-B14F-4D97-AF65-F5344CB8AC3E}">
        <p14:creationId xmlns:p14="http://schemas.microsoft.com/office/powerpoint/2010/main" val="136560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B7304-9CF9-5140-B1C3-106D484654B7}"/>
              </a:ext>
            </a:extLst>
          </p:cNvPr>
          <p:cNvSpPr>
            <a:spLocks noGrp="1"/>
          </p:cNvSpPr>
          <p:nvPr>
            <p:ph type="title"/>
          </p:nvPr>
        </p:nvSpPr>
        <p:spPr/>
        <p:txBody>
          <a:bodyPr/>
          <a:lstStyle/>
          <a:p>
            <a:r>
              <a:rPr lang="en-US" dirty="0"/>
              <a:t>How LoRaWAN Relates to LoRa</a:t>
            </a:r>
          </a:p>
        </p:txBody>
      </p:sp>
      <p:sp>
        <p:nvSpPr>
          <p:cNvPr id="3" name="Content Placeholder 2">
            <a:extLst>
              <a:ext uri="{FF2B5EF4-FFF2-40B4-BE49-F238E27FC236}">
                <a16:creationId xmlns="" xmlns:a16="http://schemas.microsoft.com/office/drawing/2014/main" id="{E27E3361-F352-FE40-9560-B161C8756701}"/>
              </a:ext>
            </a:extLst>
          </p:cNvPr>
          <p:cNvSpPr>
            <a:spLocks noGrp="1"/>
          </p:cNvSpPr>
          <p:nvPr>
            <p:ph idx="1"/>
          </p:nvPr>
        </p:nvSpPr>
        <p:spPr>
          <a:xfrm>
            <a:off x="353884" y="2159000"/>
            <a:ext cx="3115869" cy="2839909"/>
          </a:xfrm>
        </p:spPr>
        <p:txBody>
          <a:bodyPr/>
          <a:lstStyle/>
          <a:p>
            <a:r>
              <a:rPr lang="en-US" dirty="0"/>
              <a:t>Network layer defined by the </a:t>
            </a:r>
            <a:r>
              <a:rPr lang="en-US" dirty="0" err="1"/>
              <a:t>LoRa</a:t>
            </a:r>
            <a:r>
              <a:rPr lang="en-US" dirty="0"/>
              <a:t> Alliance</a:t>
            </a:r>
          </a:p>
          <a:p>
            <a:r>
              <a:rPr lang="en-US" dirty="0"/>
              <a:t>Physical layer defined by the radio hardware</a:t>
            </a:r>
          </a:p>
          <a:p>
            <a:pPr marL="0" indent="0">
              <a:buNone/>
            </a:pPr>
            <a:endParaRPr lang="en-US" dirty="0"/>
          </a:p>
        </p:txBody>
      </p:sp>
      <p:grpSp>
        <p:nvGrpSpPr>
          <p:cNvPr id="6" name="Group 5">
            <a:extLst>
              <a:ext uri="{FF2B5EF4-FFF2-40B4-BE49-F238E27FC236}">
                <a16:creationId xmlns="" xmlns:a16="http://schemas.microsoft.com/office/drawing/2014/main" id="{0F977DC4-C19F-C24D-ADC3-D4CF3E851065}"/>
              </a:ext>
            </a:extLst>
          </p:cNvPr>
          <p:cNvGrpSpPr/>
          <p:nvPr/>
        </p:nvGrpSpPr>
        <p:grpSpPr>
          <a:xfrm>
            <a:off x="3577191" y="2159000"/>
            <a:ext cx="8251422" cy="2540000"/>
            <a:chOff x="3564834" y="1825625"/>
            <a:chExt cx="8251422" cy="2540000"/>
          </a:xfrm>
        </p:grpSpPr>
        <p:pic>
          <p:nvPicPr>
            <p:cNvPr id="9" name="Picture 8" descr="A screenshot of a cell phone&#10;&#10;Description automatically generated">
              <a:extLst>
                <a:ext uri="{FF2B5EF4-FFF2-40B4-BE49-F238E27FC236}">
                  <a16:creationId xmlns="" xmlns:a16="http://schemas.microsoft.com/office/drawing/2014/main" id="{30DE224B-3E04-C747-A2AF-262D9839695A}"/>
                </a:ext>
              </a:extLst>
            </p:cNvPr>
            <p:cNvPicPr>
              <a:picLocks noChangeAspect="1"/>
            </p:cNvPicPr>
            <p:nvPr/>
          </p:nvPicPr>
          <p:blipFill>
            <a:blip r:embed="rId2"/>
            <a:stretch>
              <a:fillRect/>
            </a:stretch>
          </p:blipFill>
          <p:spPr>
            <a:xfrm>
              <a:off x="5415456" y="1825625"/>
              <a:ext cx="6400800" cy="2540000"/>
            </a:xfrm>
            <a:prstGeom prst="rect">
              <a:avLst/>
            </a:prstGeom>
          </p:spPr>
        </p:pic>
        <p:sp>
          <p:nvSpPr>
            <p:cNvPr id="4" name="TextBox 3">
              <a:extLst>
                <a:ext uri="{FF2B5EF4-FFF2-40B4-BE49-F238E27FC236}">
                  <a16:creationId xmlns="" xmlns:a16="http://schemas.microsoft.com/office/drawing/2014/main" id="{2F7E5AF0-8803-9046-9A12-677D8E24EFF4}"/>
                </a:ext>
              </a:extLst>
            </p:cNvPr>
            <p:cNvSpPr txBox="1"/>
            <p:nvPr/>
          </p:nvSpPr>
          <p:spPr>
            <a:xfrm>
              <a:off x="3585432" y="3646614"/>
              <a:ext cx="1478866" cy="369332"/>
            </a:xfrm>
            <a:prstGeom prst="rect">
              <a:avLst/>
            </a:prstGeom>
            <a:noFill/>
          </p:spPr>
          <p:txBody>
            <a:bodyPr wrap="none" rtlCol="0">
              <a:spAutoFit/>
            </a:bodyPr>
            <a:lstStyle/>
            <a:p>
              <a:r>
                <a:rPr lang="en-US" dirty="0"/>
                <a:t>Physical Layer</a:t>
              </a:r>
            </a:p>
          </p:txBody>
        </p:sp>
        <p:sp>
          <p:nvSpPr>
            <p:cNvPr id="5" name="Left Brace 4">
              <a:extLst>
                <a:ext uri="{FF2B5EF4-FFF2-40B4-BE49-F238E27FC236}">
                  <a16:creationId xmlns="" xmlns:a16="http://schemas.microsoft.com/office/drawing/2014/main" id="{7E88F434-E353-1147-90D1-23EA61DE88A3}"/>
                </a:ext>
              </a:extLst>
            </p:cNvPr>
            <p:cNvSpPr/>
            <p:nvPr/>
          </p:nvSpPr>
          <p:spPr>
            <a:xfrm>
              <a:off x="5064298" y="3336324"/>
              <a:ext cx="261464" cy="1029301"/>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 xmlns:a16="http://schemas.microsoft.com/office/drawing/2014/main" id="{6EA52D86-3516-4B4E-9B95-857DBE28BD24}"/>
                </a:ext>
              </a:extLst>
            </p:cNvPr>
            <p:cNvSpPr/>
            <p:nvPr/>
          </p:nvSpPr>
          <p:spPr>
            <a:xfrm>
              <a:off x="5056057" y="2277752"/>
              <a:ext cx="261464" cy="1029301"/>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 xmlns:a16="http://schemas.microsoft.com/office/drawing/2014/main" id="{43948A5C-4EA7-1749-B7CB-7299A06FC49E}"/>
                </a:ext>
              </a:extLst>
            </p:cNvPr>
            <p:cNvSpPr txBox="1"/>
            <p:nvPr/>
          </p:nvSpPr>
          <p:spPr>
            <a:xfrm>
              <a:off x="3564834" y="2612762"/>
              <a:ext cx="1547988" cy="369332"/>
            </a:xfrm>
            <a:prstGeom prst="rect">
              <a:avLst/>
            </a:prstGeom>
            <a:noFill/>
          </p:spPr>
          <p:txBody>
            <a:bodyPr wrap="none" rtlCol="0">
              <a:spAutoFit/>
            </a:bodyPr>
            <a:lstStyle/>
            <a:p>
              <a:r>
                <a:rPr lang="en-US" dirty="0"/>
                <a:t>Network Layer</a:t>
              </a:r>
            </a:p>
          </p:txBody>
        </p:sp>
      </p:grpSp>
    </p:spTree>
    <p:extLst>
      <p:ext uri="{BB962C8B-B14F-4D97-AF65-F5344CB8AC3E}">
        <p14:creationId xmlns:p14="http://schemas.microsoft.com/office/powerpoint/2010/main" val="232409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2BF2B-8652-C248-981E-6DC1A91715D8}"/>
              </a:ext>
            </a:extLst>
          </p:cNvPr>
          <p:cNvSpPr>
            <a:spLocks noGrp="1"/>
          </p:cNvSpPr>
          <p:nvPr>
            <p:ph type="title"/>
          </p:nvPr>
        </p:nvSpPr>
        <p:spPr/>
        <p:txBody>
          <a:bodyPr/>
          <a:lstStyle/>
          <a:p>
            <a:r>
              <a:rPr lang="en-US" dirty="0"/>
              <a:t>Alternatives to </a:t>
            </a:r>
            <a:r>
              <a:rPr lang="en-US" dirty="0" err="1"/>
              <a:t>LoRaWAN</a:t>
            </a:r>
            <a:r>
              <a:rPr lang="en-US" dirty="0"/>
              <a:t>: </a:t>
            </a:r>
            <a:r>
              <a:rPr lang="en-US" dirty="0" err="1"/>
              <a:t>LoRa</a:t>
            </a:r>
            <a:r>
              <a:rPr lang="en-US" dirty="0"/>
              <a:t> Physical link</a:t>
            </a:r>
          </a:p>
        </p:txBody>
      </p:sp>
      <p:sp>
        <p:nvSpPr>
          <p:cNvPr id="3" name="Content Placeholder 2">
            <a:extLst>
              <a:ext uri="{FF2B5EF4-FFF2-40B4-BE49-F238E27FC236}">
                <a16:creationId xmlns="" xmlns:a16="http://schemas.microsoft.com/office/drawing/2014/main" id="{F5388166-0A9E-BA42-B6EC-DFAA6178827A}"/>
              </a:ext>
            </a:extLst>
          </p:cNvPr>
          <p:cNvSpPr>
            <a:spLocks noGrp="1"/>
          </p:cNvSpPr>
          <p:nvPr>
            <p:ph idx="1"/>
          </p:nvPr>
        </p:nvSpPr>
        <p:spPr/>
        <p:txBody>
          <a:bodyPr>
            <a:normAutofit fontScale="92500"/>
          </a:bodyPr>
          <a:lstStyle/>
          <a:p>
            <a:r>
              <a:rPr lang="en-US" dirty="0"/>
              <a:t>MCU software library: RadioHead.</a:t>
            </a:r>
            <a:r>
              <a:rPr lang="en-US" baseline="30000" dirty="0"/>
              <a:t>2</a:t>
            </a:r>
          </a:p>
          <a:p>
            <a:pPr lvl="1"/>
            <a:r>
              <a:rPr lang="en-US" dirty="0"/>
              <a:t>We’re using </a:t>
            </a:r>
            <a:r>
              <a:rPr lang="en-US" dirty="0" err="1"/>
              <a:t>RadioHead</a:t>
            </a:r>
            <a:r>
              <a:rPr lang="en-US" dirty="0"/>
              <a:t>, but there are other libraries for </a:t>
            </a:r>
            <a:r>
              <a:rPr lang="en-US" dirty="0" err="1"/>
              <a:t>LoRa</a:t>
            </a:r>
            <a:r>
              <a:rPr lang="en-US" dirty="0"/>
              <a:t>.</a:t>
            </a:r>
            <a:endParaRPr lang="en-US" baseline="30000" dirty="0"/>
          </a:p>
          <a:p>
            <a:r>
              <a:rPr lang="en-US" dirty="0"/>
              <a:t>How the physical link can be configured</a:t>
            </a:r>
          </a:p>
          <a:p>
            <a:pPr lvl="1"/>
            <a:r>
              <a:rPr lang="en-US" dirty="0"/>
              <a:t>Power level (5 to 23 dBm), Bandwidth, Coding rate, Chips/symbol, CRC</a:t>
            </a:r>
            <a:r>
              <a:rPr lang="en-US" baseline="30000" dirty="0"/>
              <a:t>3</a:t>
            </a:r>
          </a:p>
          <a:p>
            <a:pPr lvl="1"/>
            <a:r>
              <a:rPr lang="en-US" dirty="0"/>
              <a:t>The last four determine data rate and noise rejection</a:t>
            </a:r>
          </a:p>
          <a:p>
            <a:pPr lvl="1"/>
            <a:r>
              <a:rPr lang="en-US" dirty="0"/>
              <a:t>Supports hardware Channel Activity Detection (CAD)</a:t>
            </a:r>
          </a:p>
          <a:p>
            <a:r>
              <a:rPr lang="en-US" dirty="0"/>
              <a:t>Using the SPI bus</a:t>
            </a:r>
          </a:p>
          <a:p>
            <a:pPr lvl="1"/>
            <a:r>
              <a:rPr lang="en-US" dirty="0"/>
              <a:t>Many </a:t>
            </a:r>
            <a:r>
              <a:rPr lang="en-US" dirty="0" err="1"/>
              <a:t>LoRa</a:t>
            </a:r>
            <a:r>
              <a:rPr lang="en-US" dirty="0"/>
              <a:t> boards use the SPI bus and signal reads and writes using interrupts</a:t>
            </a:r>
          </a:p>
          <a:p>
            <a:pPr lvl="1"/>
            <a:r>
              <a:rPr lang="en-US" dirty="0"/>
              <a:t>If there are other SPI-based devices, disable interrupts while using another device </a:t>
            </a:r>
          </a:p>
          <a:p>
            <a:pPr lvl="1"/>
            <a:r>
              <a:rPr lang="en-US" dirty="0"/>
              <a:t>Other SPI devices include SD memory cards</a:t>
            </a:r>
          </a:p>
        </p:txBody>
      </p:sp>
      <p:sp>
        <p:nvSpPr>
          <p:cNvPr id="4" name="TextBox 3">
            <a:extLst>
              <a:ext uri="{FF2B5EF4-FFF2-40B4-BE49-F238E27FC236}">
                <a16:creationId xmlns="" xmlns:a16="http://schemas.microsoft.com/office/drawing/2014/main" id="{A9E4CF75-FBA4-3F46-ADE6-D4E96338E37C}"/>
              </a:ext>
            </a:extLst>
          </p:cNvPr>
          <p:cNvSpPr txBox="1"/>
          <p:nvPr/>
        </p:nvSpPr>
        <p:spPr>
          <a:xfrm>
            <a:off x="838200" y="6127234"/>
            <a:ext cx="10515600" cy="646331"/>
          </a:xfrm>
          <a:prstGeom prst="rect">
            <a:avLst/>
          </a:prstGeom>
          <a:noFill/>
        </p:spPr>
        <p:txBody>
          <a:bodyPr wrap="square" rtlCol="0">
            <a:spAutoFit/>
          </a:bodyPr>
          <a:lstStyle/>
          <a:p>
            <a:r>
              <a:rPr lang="en-US" dirty="0"/>
              <a:t>2. </a:t>
            </a:r>
            <a:r>
              <a:rPr lang="en-US" dirty="0">
                <a:hlinkClick r:id="rId2"/>
              </a:rPr>
              <a:t>http://www.airspayce.com/mikem/arduino/RadioHead/</a:t>
            </a:r>
            <a:r>
              <a:rPr lang="en-US" dirty="0"/>
              <a:t>; or </a:t>
            </a:r>
            <a:r>
              <a:rPr lang="en-US" dirty="0">
                <a:hlinkClick r:id="rId3"/>
              </a:rPr>
              <a:t>https://github.com/adafruit/RadioHead</a:t>
            </a:r>
            <a:endParaRPr lang="en-US" dirty="0"/>
          </a:p>
          <a:p>
            <a:r>
              <a:rPr lang="en-US" dirty="0"/>
              <a:t>3. </a:t>
            </a:r>
            <a:r>
              <a:rPr lang="en-US" dirty="0">
                <a:hlinkClick r:id="rId4"/>
              </a:rPr>
              <a:t>https://en.wikipedia.org/wiki/Cyclic_redundancy_check</a:t>
            </a:r>
            <a:endParaRPr lang="en-US" dirty="0"/>
          </a:p>
        </p:txBody>
      </p:sp>
    </p:spTree>
    <p:extLst>
      <p:ext uri="{BB962C8B-B14F-4D97-AF65-F5344CB8AC3E}">
        <p14:creationId xmlns:p14="http://schemas.microsoft.com/office/powerpoint/2010/main" val="4213139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71B3B3-B557-D64D-8E91-B0CF561071DF}"/>
              </a:ext>
            </a:extLst>
          </p:cNvPr>
          <p:cNvSpPr>
            <a:spLocks noGrp="1"/>
          </p:cNvSpPr>
          <p:nvPr>
            <p:ph type="title"/>
          </p:nvPr>
        </p:nvSpPr>
        <p:spPr/>
        <p:txBody>
          <a:bodyPr/>
          <a:lstStyle/>
          <a:p>
            <a:r>
              <a:rPr lang="en-US" dirty="0" err="1"/>
              <a:t>RadioHead</a:t>
            </a:r>
            <a:r>
              <a:rPr lang="en-US" dirty="0"/>
              <a:t> Architecture</a:t>
            </a:r>
          </a:p>
        </p:txBody>
      </p:sp>
      <p:sp>
        <p:nvSpPr>
          <p:cNvPr id="3" name="Content Placeholder 2">
            <a:extLst>
              <a:ext uri="{FF2B5EF4-FFF2-40B4-BE49-F238E27FC236}">
                <a16:creationId xmlns="" xmlns:a16="http://schemas.microsoft.com/office/drawing/2014/main" id="{35DC2C3C-6D9E-BA42-A410-C71537DA1022}"/>
              </a:ext>
            </a:extLst>
          </p:cNvPr>
          <p:cNvSpPr>
            <a:spLocks noGrp="1"/>
          </p:cNvSpPr>
          <p:nvPr>
            <p:ph idx="1"/>
          </p:nvPr>
        </p:nvSpPr>
        <p:spPr/>
        <p:txBody>
          <a:bodyPr>
            <a:normAutofit/>
          </a:bodyPr>
          <a:lstStyle/>
          <a:p>
            <a:r>
              <a:rPr lang="en-US" dirty="0"/>
              <a:t>Driver + Manager: Implements the physical and logical network layers</a:t>
            </a:r>
          </a:p>
          <a:p>
            <a:r>
              <a:rPr lang="en-US" dirty="0"/>
              <a:t>Driver</a:t>
            </a:r>
          </a:p>
          <a:p>
            <a:pPr lvl="1"/>
            <a:r>
              <a:rPr lang="en-US" dirty="0"/>
              <a:t>C++ object that supports a particular transceiver</a:t>
            </a:r>
          </a:p>
          <a:p>
            <a:pPr lvl="1"/>
            <a:r>
              <a:rPr lang="en-US" dirty="0"/>
              <a:t>Can be used alone, without a Manager</a:t>
            </a:r>
          </a:p>
          <a:p>
            <a:pPr lvl="1"/>
            <a:r>
              <a:rPr lang="en-US" dirty="0"/>
              <a:t>Suitable for early prototypes and/or very simple uses</a:t>
            </a:r>
          </a:p>
          <a:p>
            <a:pPr lvl="1"/>
            <a:r>
              <a:rPr lang="en-US" dirty="0"/>
              <a:t>Various Drivers support different max packet sizes (28 to 255 octets)</a:t>
            </a:r>
          </a:p>
          <a:p>
            <a:pPr lvl="1"/>
            <a:r>
              <a:rPr lang="en-US" dirty="0"/>
              <a:t>RFM95W </a:t>
            </a:r>
            <a:r>
              <a:rPr lang="en-US" dirty="0">
                <a:sym typeface="Wingdings" pitchFamily="2" charset="2"/>
              </a:rPr>
              <a:t> 251 octets (i.e., </a:t>
            </a:r>
            <a:r>
              <a:rPr lang="en-US" dirty="0" err="1">
                <a:sym typeface="Wingdings" pitchFamily="2" charset="2"/>
              </a:rPr>
              <a:t>HopeRF</a:t>
            </a:r>
            <a:r>
              <a:rPr lang="en-US" dirty="0">
                <a:sym typeface="Wingdings" pitchFamily="2" charset="2"/>
              </a:rPr>
              <a:t> and </a:t>
            </a:r>
            <a:r>
              <a:rPr lang="en-US" dirty="0" err="1">
                <a:sym typeface="Wingdings" pitchFamily="2" charset="2"/>
              </a:rPr>
              <a:t>Semtech</a:t>
            </a:r>
            <a:r>
              <a:rPr lang="en-US" dirty="0">
                <a:sym typeface="Wingdings" pitchFamily="2" charset="2"/>
              </a:rPr>
              <a:t> </a:t>
            </a:r>
            <a:r>
              <a:rPr lang="en-US" dirty="0" err="1">
                <a:sym typeface="Wingdings" pitchFamily="2" charset="2"/>
              </a:rPr>
              <a:t>LoRa</a:t>
            </a:r>
            <a:r>
              <a:rPr lang="en-US" dirty="0">
                <a:sym typeface="Wingdings" pitchFamily="2" charset="2"/>
              </a:rPr>
              <a:t> boards)</a:t>
            </a:r>
            <a:endParaRPr lang="en-US" dirty="0"/>
          </a:p>
          <a:p>
            <a:r>
              <a:rPr lang="en-US" dirty="0"/>
              <a:t>Manager</a:t>
            </a:r>
          </a:p>
          <a:p>
            <a:pPr lvl="1"/>
            <a:r>
              <a:rPr lang="en-US" dirty="0"/>
              <a:t>C++ object that uses a Driver to implement a logical network</a:t>
            </a:r>
          </a:p>
          <a:p>
            <a:pPr lvl="1"/>
            <a:r>
              <a:rPr lang="en-US" dirty="0"/>
              <a:t>Objects exist for Datagram, Reliable Datagram, Router and Mesh protocols</a:t>
            </a:r>
          </a:p>
          <a:p>
            <a:pPr lvl="1"/>
            <a:endParaRPr lang="en-US" dirty="0"/>
          </a:p>
        </p:txBody>
      </p:sp>
    </p:spTree>
    <p:extLst>
      <p:ext uri="{BB962C8B-B14F-4D97-AF65-F5344CB8AC3E}">
        <p14:creationId xmlns:p14="http://schemas.microsoft.com/office/powerpoint/2010/main" val="3852607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85ABB9-38B2-454B-8A93-4725DD85670E}"/>
              </a:ext>
            </a:extLst>
          </p:cNvPr>
          <p:cNvSpPr>
            <a:spLocks noGrp="1"/>
          </p:cNvSpPr>
          <p:nvPr>
            <p:ph type="title"/>
          </p:nvPr>
        </p:nvSpPr>
        <p:spPr/>
        <p:txBody>
          <a:bodyPr/>
          <a:lstStyle/>
          <a:p>
            <a:r>
              <a:rPr lang="en-US" dirty="0" err="1"/>
              <a:t>RadioHead</a:t>
            </a:r>
            <a:r>
              <a:rPr lang="en-US" dirty="0"/>
              <a:t> Manager Classes</a:t>
            </a:r>
          </a:p>
        </p:txBody>
      </p:sp>
      <p:sp>
        <p:nvSpPr>
          <p:cNvPr id="3" name="Content Placeholder 2">
            <a:extLst>
              <a:ext uri="{FF2B5EF4-FFF2-40B4-BE49-F238E27FC236}">
                <a16:creationId xmlns="" xmlns:a16="http://schemas.microsoft.com/office/drawing/2014/main" id="{6FDB943F-DCB3-FA47-827A-84BC0BCCD558}"/>
              </a:ext>
            </a:extLst>
          </p:cNvPr>
          <p:cNvSpPr>
            <a:spLocks noGrp="1"/>
          </p:cNvSpPr>
          <p:nvPr>
            <p:ph idx="1"/>
          </p:nvPr>
        </p:nvSpPr>
        <p:spPr/>
        <p:txBody>
          <a:bodyPr>
            <a:normAutofit fontScale="92500" lnSpcReduction="10000"/>
          </a:bodyPr>
          <a:lstStyle/>
          <a:p>
            <a:r>
              <a:rPr lang="en-US" dirty="0"/>
              <a:t>These are based on well-known networking principles</a:t>
            </a:r>
          </a:p>
          <a:p>
            <a:r>
              <a:rPr lang="en-US" dirty="0"/>
              <a:t>Addressing: Assigning an address to each device helps maintain reliability when scaling up a network to more nodes</a:t>
            </a:r>
          </a:p>
          <a:p>
            <a:r>
              <a:rPr lang="en-US" dirty="0"/>
              <a:t>Datagram: </a:t>
            </a:r>
          </a:p>
          <a:p>
            <a:pPr lvl="1"/>
            <a:r>
              <a:rPr lang="en-US" dirty="0"/>
              <a:t>A simple addressed protocol. Every packet has an 8-bit SRC and DEST address</a:t>
            </a:r>
          </a:p>
          <a:p>
            <a:pPr lvl="1"/>
            <a:r>
              <a:rPr lang="en-US" dirty="0"/>
              <a:t>Also supports a Broadcast ‘address’ (0xFF)</a:t>
            </a:r>
          </a:p>
          <a:p>
            <a:pPr lvl="1"/>
            <a:r>
              <a:rPr lang="en-US" dirty="0"/>
              <a:t>No error detection</a:t>
            </a:r>
          </a:p>
          <a:p>
            <a:r>
              <a:rPr lang="en-US" dirty="0"/>
              <a:t>Reliable Datagram:</a:t>
            </a:r>
          </a:p>
          <a:p>
            <a:pPr lvl="1"/>
            <a:r>
              <a:rPr lang="en-US" dirty="0"/>
              <a:t>Addressing + simple error recovery: messages are acknowledged by the recipient, and unacknowledged messages are retransmitted until acknowledged or the retries are exhausted</a:t>
            </a:r>
          </a:p>
          <a:p>
            <a:pPr lvl="1"/>
            <a:r>
              <a:rPr lang="en-US" dirty="0"/>
              <a:t>Broadcast does not support error detection</a:t>
            </a:r>
          </a:p>
        </p:txBody>
      </p:sp>
    </p:spTree>
    <p:extLst>
      <p:ext uri="{BB962C8B-B14F-4D97-AF65-F5344CB8AC3E}">
        <p14:creationId xmlns:p14="http://schemas.microsoft.com/office/powerpoint/2010/main" val="203146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36D6E-A5E0-4449-8CF4-58B88A9094D4}"/>
              </a:ext>
            </a:extLst>
          </p:cNvPr>
          <p:cNvSpPr>
            <a:spLocks noGrp="1"/>
          </p:cNvSpPr>
          <p:nvPr>
            <p:ph type="title"/>
          </p:nvPr>
        </p:nvSpPr>
        <p:spPr/>
        <p:txBody>
          <a:bodyPr/>
          <a:lstStyle/>
          <a:p>
            <a:r>
              <a:rPr lang="en-US" dirty="0"/>
              <a:t>Routing and Meshes</a:t>
            </a:r>
          </a:p>
        </p:txBody>
      </p:sp>
      <p:sp>
        <p:nvSpPr>
          <p:cNvPr id="3" name="Content Placeholder 2">
            <a:extLst>
              <a:ext uri="{FF2B5EF4-FFF2-40B4-BE49-F238E27FC236}">
                <a16:creationId xmlns="" xmlns:a16="http://schemas.microsoft.com/office/drawing/2014/main" id="{F4F9A752-B9B1-5641-BDDB-DF6615F0D5D3}"/>
              </a:ext>
            </a:extLst>
          </p:cNvPr>
          <p:cNvSpPr>
            <a:spLocks noGrp="1"/>
          </p:cNvSpPr>
          <p:nvPr>
            <p:ph idx="1"/>
          </p:nvPr>
        </p:nvSpPr>
        <p:spPr/>
        <p:txBody>
          <a:bodyPr/>
          <a:lstStyle/>
          <a:p>
            <a:r>
              <a:rPr lang="en-US" b="1" dirty="0" err="1"/>
              <a:t>RHRouter</a:t>
            </a:r>
            <a:r>
              <a:rPr lang="en-US" dirty="0"/>
              <a:t> enables multi-hop transmissions</a:t>
            </a:r>
          </a:p>
          <a:p>
            <a:pPr lvl="1"/>
            <a:r>
              <a:rPr lang="en-US" dirty="0" err="1"/>
              <a:t>LoRa</a:t>
            </a:r>
            <a:r>
              <a:rPr lang="en-US" dirty="0"/>
              <a:t> networks can be designed to move information between star nodes</a:t>
            </a:r>
          </a:p>
          <a:p>
            <a:pPr lvl="1"/>
            <a:r>
              <a:rPr lang="en-US" dirty="0"/>
              <a:t>Must be deployed with care since intermediate nodes will need more power</a:t>
            </a:r>
          </a:p>
          <a:p>
            <a:pPr lvl="1"/>
            <a:r>
              <a:rPr lang="en-US" dirty="0"/>
              <a:t>Can support larger topological deployments with fewer Internet uplink sites</a:t>
            </a:r>
          </a:p>
          <a:p>
            <a:pPr lvl="1"/>
            <a:r>
              <a:rPr lang="en-US" dirty="0"/>
              <a:t>Routing tables must be manually managed in software (using 8-bit addresses)</a:t>
            </a:r>
          </a:p>
          <a:p>
            <a:r>
              <a:rPr lang="en-US" b="1" dirty="0" err="1"/>
              <a:t>RHMesh</a:t>
            </a:r>
            <a:r>
              <a:rPr lang="en-US" dirty="0"/>
              <a:t> enables automatic route discovery</a:t>
            </a:r>
          </a:p>
          <a:p>
            <a:pPr lvl="1"/>
            <a:r>
              <a:rPr lang="en-US" dirty="0"/>
              <a:t>This supports dynamically adding and removing both leaf and internal nodes</a:t>
            </a:r>
          </a:p>
          <a:p>
            <a:r>
              <a:rPr lang="en-US" dirty="0"/>
              <a:t>Router and Mesh are useful for the ’star’ node in our design, but not for the leaf nodes, which will be powered down for all but the few seconds they sample and transmit data.</a:t>
            </a:r>
          </a:p>
        </p:txBody>
      </p:sp>
    </p:spTree>
    <p:extLst>
      <p:ext uri="{BB962C8B-B14F-4D97-AF65-F5344CB8AC3E}">
        <p14:creationId xmlns:p14="http://schemas.microsoft.com/office/powerpoint/2010/main" val="233421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3B1D3-89B7-874B-881C-4ADA557203C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83DCFDEA-20C1-5E4F-837E-4929375EC79E}"/>
              </a:ext>
            </a:extLst>
          </p:cNvPr>
          <p:cNvSpPr>
            <a:spLocks noGrp="1"/>
          </p:cNvSpPr>
          <p:nvPr>
            <p:ph idx="1"/>
          </p:nvPr>
        </p:nvSpPr>
        <p:spPr/>
        <p:txBody>
          <a:bodyPr/>
          <a:lstStyle/>
          <a:p>
            <a:r>
              <a:rPr lang="en-US" dirty="0"/>
              <a:t>About Open Source Hardware</a:t>
            </a:r>
          </a:p>
          <a:p>
            <a:r>
              <a:rPr lang="en-US" dirty="0">
                <a:solidFill>
                  <a:schemeClr val="bg1">
                    <a:lumMod val="75000"/>
                  </a:schemeClr>
                </a:solidFill>
              </a:rPr>
              <a:t>Our designs for an in-situ sensor </a:t>
            </a:r>
            <a:r>
              <a:rPr lang="en-US" dirty="0" smtClean="0">
                <a:solidFill>
                  <a:schemeClr val="bg1">
                    <a:lumMod val="75000"/>
                  </a:schemeClr>
                </a:solidFill>
              </a:rPr>
              <a:t>network</a:t>
            </a:r>
          </a:p>
          <a:p>
            <a:r>
              <a:rPr lang="en-US" dirty="0" err="1">
                <a:solidFill>
                  <a:schemeClr val="bg1">
                    <a:lumMod val="75000"/>
                  </a:schemeClr>
                </a:solidFill>
              </a:rPr>
              <a:t>LoRa</a:t>
            </a:r>
            <a:r>
              <a:rPr lang="en-US" dirty="0">
                <a:solidFill>
                  <a:schemeClr val="bg1">
                    <a:lumMod val="75000"/>
                  </a:schemeClr>
                </a:solidFill>
              </a:rPr>
              <a:t> </a:t>
            </a:r>
            <a:r>
              <a:rPr lang="en-US" dirty="0" smtClean="0">
                <a:solidFill>
                  <a:schemeClr val="bg1">
                    <a:lumMod val="75000"/>
                  </a:schemeClr>
                </a:solidFill>
              </a:rPr>
              <a:t>Background</a:t>
            </a:r>
            <a:endParaRPr lang="en-US" dirty="0">
              <a:solidFill>
                <a:schemeClr val="bg1">
                  <a:lumMod val="75000"/>
                </a:schemeClr>
              </a:solidFill>
            </a:endParaRPr>
          </a:p>
          <a:p>
            <a:r>
              <a:rPr lang="en-US" dirty="0" smtClean="0">
                <a:solidFill>
                  <a:schemeClr val="bg1">
                    <a:lumMod val="75000"/>
                  </a:schemeClr>
                </a:solidFill>
              </a:rPr>
              <a:t>Test implementation</a:t>
            </a:r>
            <a:endParaRPr lang="en-US" dirty="0">
              <a:solidFill>
                <a:schemeClr val="bg1">
                  <a:lumMod val="75000"/>
                </a:schemeClr>
              </a:solidFill>
            </a:endParaRPr>
          </a:p>
        </p:txBody>
      </p:sp>
    </p:spTree>
    <p:extLst>
      <p:ext uri="{BB962C8B-B14F-4D97-AF65-F5344CB8AC3E}">
        <p14:creationId xmlns:p14="http://schemas.microsoft.com/office/powerpoint/2010/main" val="49510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126C3-3E7A-B045-B6DA-DA57031763A9}"/>
              </a:ext>
            </a:extLst>
          </p:cNvPr>
          <p:cNvSpPr>
            <a:spLocks noGrp="1"/>
          </p:cNvSpPr>
          <p:nvPr>
            <p:ph type="title"/>
          </p:nvPr>
        </p:nvSpPr>
        <p:spPr/>
        <p:txBody>
          <a:bodyPr/>
          <a:lstStyle/>
          <a:p>
            <a:r>
              <a:rPr lang="en-US" dirty="0"/>
              <a:t>Generic IoT/LoRa Topology</a:t>
            </a:r>
          </a:p>
        </p:txBody>
      </p:sp>
      <p:sp>
        <p:nvSpPr>
          <p:cNvPr id="3" name="Content Placeholder 2">
            <a:extLst>
              <a:ext uri="{FF2B5EF4-FFF2-40B4-BE49-F238E27FC236}">
                <a16:creationId xmlns="" xmlns:a16="http://schemas.microsoft.com/office/drawing/2014/main" id="{5627F200-772B-844D-BDB8-CC5F472A6EC8}"/>
              </a:ext>
            </a:extLst>
          </p:cNvPr>
          <p:cNvSpPr>
            <a:spLocks noGrp="1"/>
          </p:cNvSpPr>
          <p:nvPr>
            <p:ph idx="1"/>
          </p:nvPr>
        </p:nvSpPr>
        <p:spPr>
          <a:xfrm>
            <a:off x="4109544" y="1825625"/>
            <a:ext cx="7244255" cy="4351338"/>
          </a:xfrm>
        </p:spPr>
        <p:txBody>
          <a:bodyPr/>
          <a:lstStyle/>
          <a:p>
            <a:r>
              <a:rPr lang="en-US" dirty="0"/>
              <a:t>Autonomous sensors communicate with LoRa Gateways</a:t>
            </a:r>
          </a:p>
          <a:p>
            <a:r>
              <a:rPr lang="en-US" dirty="0"/>
              <a:t>LoRa Gateways transfer information to the Internet</a:t>
            </a:r>
          </a:p>
          <a:p>
            <a:r>
              <a:rPr lang="en-US" dirty="0"/>
              <a:t>Once on the Internet the information can be routed to data servers, etc.</a:t>
            </a:r>
          </a:p>
          <a:p>
            <a:r>
              <a:rPr lang="en-US" dirty="0"/>
              <a:t>This can use  LoRaWAN (a kind of Low Power Wide Area Network – LPWAN) or Datagrams</a:t>
            </a:r>
          </a:p>
          <a:p>
            <a:endParaRPr lang="en-US" dirty="0"/>
          </a:p>
          <a:p>
            <a:endParaRPr lang="en-US" dirty="0"/>
          </a:p>
        </p:txBody>
      </p:sp>
      <p:pic>
        <p:nvPicPr>
          <p:cNvPr id="4" name="Content Placeholder 4">
            <a:extLst>
              <a:ext uri="{FF2B5EF4-FFF2-40B4-BE49-F238E27FC236}">
                <a16:creationId xmlns="" xmlns:a16="http://schemas.microsoft.com/office/drawing/2014/main" id="{95B31FF1-0270-F641-99DB-B3442A155450}"/>
              </a:ext>
            </a:extLst>
          </p:cNvPr>
          <p:cNvPicPr>
            <a:picLocks noChangeAspect="1"/>
          </p:cNvPicPr>
          <p:nvPr/>
        </p:nvPicPr>
        <p:blipFill>
          <a:blip r:embed="rId3"/>
          <a:stretch>
            <a:fillRect/>
          </a:stretch>
        </p:blipFill>
        <p:spPr>
          <a:xfrm>
            <a:off x="636677" y="1690688"/>
            <a:ext cx="3053570" cy="4351338"/>
          </a:xfrm>
          <a:prstGeom prst="rect">
            <a:avLst/>
          </a:prstGeom>
        </p:spPr>
      </p:pic>
      <p:sp>
        <p:nvSpPr>
          <p:cNvPr id="5" name="TextBox 4">
            <a:extLst>
              <a:ext uri="{FF2B5EF4-FFF2-40B4-BE49-F238E27FC236}">
                <a16:creationId xmlns="" xmlns:a16="http://schemas.microsoft.com/office/drawing/2014/main" id="{FD9E118D-05F0-674E-87AF-9194AD0BD1F9}"/>
              </a:ext>
            </a:extLst>
          </p:cNvPr>
          <p:cNvSpPr txBox="1"/>
          <p:nvPr/>
        </p:nvSpPr>
        <p:spPr>
          <a:xfrm>
            <a:off x="1606258" y="6042026"/>
            <a:ext cx="1114408" cy="246221"/>
          </a:xfrm>
          <a:prstGeom prst="rect">
            <a:avLst/>
          </a:prstGeom>
          <a:noFill/>
        </p:spPr>
        <p:txBody>
          <a:bodyPr wrap="none" rtlCol="0">
            <a:spAutoFit/>
          </a:bodyPr>
          <a:lstStyle/>
          <a:p>
            <a:r>
              <a:rPr lang="en-US" sz="1000" dirty="0"/>
              <a:t>Picture: Semtech</a:t>
            </a:r>
            <a:r>
              <a:rPr lang="en-US" sz="1000" baseline="30000" dirty="0"/>
              <a:t>1</a:t>
            </a:r>
          </a:p>
        </p:txBody>
      </p:sp>
    </p:spTree>
    <p:extLst>
      <p:ext uri="{BB962C8B-B14F-4D97-AF65-F5344CB8AC3E}">
        <p14:creationId xmlns:p14="http://schemas.microsoft.com/office/powerpoint/2010/main" val="1697446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1F547-D0FC-8746-AF31-D0974EDF3BD4}"/>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 xmlns:a16="http://schemas.microsoft.com/office/drawing/2014/main" id="{7AC3B659-5DB7-DE48-BE85-7A8EC0ACFC30}"/>
              </a:ext>
            </a:extLst>
          </p:cNvPr>
          <p:cNvSpPr>
            <a:spLocks noGrp="1"/>
          </p:cNvSpPr>
          <p:nvPr>
            <p:ph idx="1"/>
          </p:nvPr>
        </p:nvSpPr>
        <p:spPr/>
        <p:txBody>
          <a:bodyPr>
            <a:normAutofit/>
          </a:bodyPr>
          <a:lstStyle/>
          <a:p>
            <a:r>
              <a:rPr lang="en-US" sz="1200" dirty="0"/>
              <a:t>What is LoRa, </a:t>
            </a:r>
            <a:r>
              <a:rPr lang="en-US" sz="1200" dirty="0" err="1"/>
              <a:t>Semtech</a:t>
            </a:r>
            <a:r>
              <a:rPr lang="en-US" sz="1200" dirty="0"/>
              <a:t> website: </a:t>
            </a:r>
            <a:r>
              <a:rPr lang="en-US" sz="1200" dirty="0">
                <a:hlinkClick r:id="rId2"/>
              </a:rPr>
              <a:t>https://www.semtech.com/lora/what-is-lora</a:t>
            </a:r>
            <a:endParaRPr lang="en-US" sz="1200" dirty="0"/>
          </a:p>
          <a:p>
            <a:r>
              <a:rPr lang="en-US" sz="1200" dirty="0"/>
              <a:t>Comparison of LoRa with FSK (frequency Scaled Keying): Jesus Sanchez-Gomez, Ramon Sanchez-</a:t>
            </a:r>
            <a:r>
              <a:rPr lang="en-US" sz="1200" dirty="0" err="1"/>
              <a:t>Iborra</a:t>
            </a:r>
            <a:r>
              <a:rPr lang="en-US" sz="1200" dirty="0"/>
              <a:t>, and Antonio Skarmeta, Transmission Technologies Comparison for IoT Communications in Smart-Cities</a:t>
            </a:r>
            <a:r>
              <a:rPr lang="en-US" sz="1200" b="1" dirty="0"/>
              <a:t>. </a:t>
            </a:r>
            <a:r>
              <a:rPr lang="en-US" sz="1200" dirty="0"/>
              <a:t>2017. DOI: </a:t>
            </a:r>
            <a:r>
              <a:rPr lang="en-US" sz="1200" dirty="0">
                <a:hlinkClick r:id="rId3"/>
              </a:rPr>
              <a:t>10.1109/GLOCOM.2017.8254530</a:t>
            </a:r>
            <a:r>
              <a:rPr lang="en-US" sz="1200" dirty="0"/>
              <a:t>.</a:t>
            </a:r>
          </a:p>
          <a:p>
            <a:r>
              <a:rPr lang="en-US" sz="1200" dirty="0"/>
              <a:t>The Things Network (non-profit) : </a:t>
            </a:r>
            <a:r>
              <a:rPr lang="en-US" sz="1200" dirty="0">
                <a:hlinkClick r:id="rId4"/>
              </a:rPr>
              <a:t>https://www.thethingsnetwork.org/</a:t>
            </a:r>
            <a:endParaRPr lang="en-US" sz="1200" dirty="0"/>
          </a:p>
          <a:p>
            <a:r>
              <a:rPr lang="en-US" sz="1200" dirty="0"/>
              <a:t>MathWorks </a:t>
            </a:r>
            <a:r>
              <a:rPr lang="en-US" sz="1200" dirty="0" err="1"/>
              <a:t>ThingSpeak</a:t>
            </a:r>
            <a:r>
              <a:rPr lang="en-US" sz="1200" dirty="0"/>
              <a:t>: </a:t>
            </a:r>
            <a:r>
              <a:rPr lang="en-US" sz="1200" dirty="0">
                <a:hlinkClick r:id="rId5"/>
              </a:rPr>
              <a:t>https://thingspeak.com/</a:t>
            </a:r>
            <a:endParaRPr lang="en-US" sz="1200" dirty="0"/>
          </a:p>
          <a:p>
            <a:r>
              <a:rPr lang="en-US" sz="1200" dirty="0"/>
              <a:t>LoRa Alliance (non-profit) – LoRaWAN information source: </a:t>
            </a:r>
            <a:r>
              <a:rPr lang="en-US" sz="1200" dirty="0">
                <a:hlinkClick r:id="rId6"/>
              </a:rPr>
              <a:t>https://lora-alliance.org/</a:t>
            </a:r>
            <a:endParaRPr lang="en-US" sz="1200" dirty="0"/>
          </a:p>
          <a:p>
            <a:r>
              <a:rPr lang="en-US" sz="1200" dirty="0"/>
              <a:t>LoRa Datagram open source implementation: </a:t>
            </a:r>
            <a:r>
              <a:rPr lang="en-US" sz="1200" dirty="0">
                <a:hlinkClick r:id="rId7"/>
              </a:rPr>
              <a:t>https://www.airspayce.com/mikem/arduino/RadioHead/classRHReliableDatagram.html</a:t>
            </a:r>
            <a:endParaRPr lang="en-US" sz="1200" dirty="0"/>
          </a:p>
          <a:p>
            <a:r>
              <a:rPr lang="en-US" sz="1200" dirty="0"/>
              <a:t>LoRaWAN open source implementation: </a:t>
            </a:r>
            <a:r>
              <a:rPr lang="en-US" sz="1200" dirty="0">
                <a:hlinkClick r:id="rId8"/>
              </a:rPr>
              <a:t>https://github.com/adafruit/TinyLoRa</a:t>
            </a:r>
            <a:endParaRPr lang="en-US" sz="1200" dirty="0"/>
          </a:p>
          <a:p>
            <a:r>
              <a:rPr lang="en-US" sz="1200" dirty="0"/>
              <a:t>RadioHead library: </a:t>
            </a:r>
            <a:r>
              <a:rPr lang="en-US" sz="1200" dirty="0">
                <a:hlinkClick r:id="rId9"/>
              </a:rPr>
              <a:t>http://www.airspayce.com/mikem/arduino/RadioHead/</a:t>
            </a:r>
            <a:r>
              <a:rPr lang="en-US" sz="1200" dirty="0"/>
              <a:t>; or </a:t>
            </a:r>
            <a:r>
              <a:rPr lang="en-US" sz="1200" dirty="0">
                <a:hlinkClick r:id="rId10"/>
              </a:rPr>
              <a:t>https://github.com/adafruit/RadioHead</a:t>
            </a:r>
            <a:endParaRPr lang="en-US" sz="1200" dirty="0"/>
          </a:p>
          <a:p>
            <a:endParaRPr lang="en-US" sz="1200" dirty="0"/>
          </a:p>
          <a:p>
            <a:endParaRPr lang="en-US" sz="1200" dirty="0"/>
          </a:p>
        </p:txBody>
      </p:sp>
    </p:spTree>
    <p:extLst>
      <p:ext uri="{BB962C8B-B14F-4D97-AF65-F5344CB8AC3E}">
        <p14:creationId xmlns:p14="http://schemas.microsoft.com/office/powerpoint/2010/main" val="143075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E8A56-5F9B-EC4D-A146-DC70B3BE7252}"/>
              </a:ext>
            </a:extLst>
          </p:cNvPr>
          <p:cNvSpPr>
            <a:spLocks noGrp="1"/>
          </p:cNvSpPr>
          <p:nvPr>
            <p:ph type="title"/>
          </p:nvPr>
        </p:nvSpPr>
        <p:spPr/>
        <p:txBody>
          <a:bodyPr/>
          <a:lstStyle/>
          <a:p>
            <a:r>
              <a:rPr lang="en-US" dirty="0"/>
              <a:t>Open Source Hardware</a:t>
            </a:r>
          </a:p>
        </p:txBody>
      </p:sp>
      <p:sp>
        <p:nvSpPr>
          <p:cNvPr id="3" name="Content Placeholder 2">
            <a:extLst>
              <a:ext uri="{FF2B5EF4-FFF2-40B4-BE49-F238E27FC236}">
                <a16:creationId xmlns="" xmlns:a16="http://schemas.microsoft.com/office/drawing/2014/main" id="{B2D0E2F3-7A79-7940-A1D6-F1269D3A60C7}"/>
              </a:ext>
            </a:extLst>
          </p:cNvPr>
          <p:cNvSpPr>
            <a:spLocks noGrp="1"/>
          </p:cNvSpPr>
          <p:nvPr>
            <p:ph idx="1"/>
          </p:nvPr>
        </p:nvSpPr>
        <p:spPr/>
        <p:txBody>
          <a:bodyPr/>
          <a:lstStyle/>
          <a:p>
            <a:r>
              <a:rPr lang="en-US" dirty="0"/>
              <a:t>Closely aligned to the Open Source Software movement</a:t>
            </a:r>
          </a:p>
          <a:p>
            <a:pPr lvl="1"/>
            <a:r>
              <a:rPr lang="en-US" dirty="0"/>
              <a:t>"Open hardware," or "open source hardware," refers to the design specifications of a physical object which are licensed in such a way that said object can be studied, modified, created, and distributed by anyone.</a:t>
            </a:r>
            <a:r>
              <a:rPr lang="en-US" baseline="30000" dirty="0"/>
              <a:t>1</a:t>
            </a:r>
          </a:p>
          <a:p>
            <a:r>
              <a:rPr lang="en-US" dirty="0"/>
              <a:t>A few companies that support OSH:</a:t>
            </a:r>
          </a:p>
          <a:p>
            <a:pPr lvl="1"/>
            <a:r>
              <a:rPr lang="en-US" dirty="0"/>
              <a:t>Adafruit, </a:t>
            </a:r>
            <a:r>
              <a:rPr lang="en-US" dirty="0" err="1"/>
              <a:t>SparkFun</a:t>
            </a:r>
            <a:r>
              <a:rPr lang="en-US" dirty="0"/>
              <a:t>, </a:t>
            </a:r>
            <a:r>
              <a:rPr lang="en-US" dirty="0" err="1"/>
              <a:t>Seeed</a:t>
            </a:r>
            <a:r>
              <a:rPr lang="en-US" dirty="0"/>
              <a:t>, Mouser, </a:t>
            </a:r>
            <a:r>
              <a:rPr lang="en-US" dirty="0" err="1"/>
              <a:t>OSHPark</a:t>
            </a:r>
            <a:r>
              <a:rPr lang="en-US" dirty="0"/>
              <a:t>, …</a:t>
            </a:r>
          </a:p>
          <a:p>
            <a:r>
              <a:rPr lang="en-US" dirty="0"/>
              <a:t>Tools:</a:t>
            </a:r>
          </a:p>
          <a:p>
            <a:pPr lvl="1"/>
            <a:r>
              <a:rPr lang="en-US" dirty="0"/>
              <a:t>Arduino (IDE, MCUs), Fritzing (CAD), GitHub, </a:t>
            </a:r>
            <a:r>
              <a:rPr lang="en-US" dirty="0" err="1"/>
              <a:t>BitBucket</a:t>
            </a:r>
            <a:r>
              <a:rPr lang="en-US" dirty="0"/>
              <a:t> (code repositories)</a:t>
            </a:r>
          </a:p>
          <a:p>
            <a:r>
              <a:rPr lang="en-US" dirty="0"/>
              <a:t>Umbrella organizations:</a:t>
            </a:r>
          </a:p>
          <a:p>
            <a:pPr lvl="1"/>
            <a:r>
              <a:rPr lang="en-US" dirty="0"/>
              <a:t>OSHWA, </a:t>
            </a:r>
            <a:r>
              <a:rPr lang="en-US" dirty="0" err="1"/>
              <a:t>opensource.com</a:t>
            </a:r>
            <a:endParaRPr lang="en-US" dirty="0"/>
          </a:p>
        </p:txBody>
      </p:sp>
      <p:sp>
        <p:nvSpPr>
          <p:cNvPr id="4" name="TextBox 3">
            <a:extLst>
              <a:ext uri="{FF2B5EF4-FFF2-40B4-BE49-F238E27FC236}">
                <a16:creationId xmlns="" xmlns:a16="http://schemas.microsoft.com/office/drawing/2014/main" id="{B9CD03F1-5BAE-E741-B935-55DFC22B350C}"/>
              </a:ext>
            </a:extLst>
          </p:cNvPr>
          <p:cNvSpPr txBox="1"/>
          <p:nvPr/>
        </p:nvSpPr>
        <p:spPr>
          <a:xfrm>
            <a:off x="838200" y="6358759"/>
            <a:ext cx="10515600" cy="369332"/>
          </a:xfrm>
          <a:prstGeom prst="rect">
            <a:avLst/>
          </a:prstGeom>
          <a:noFill/>
        </p:spPr>
        <p:txBody>
          <a:bodyPr wrap="square" rtlCol="0">
            <a:spAutoFit/>
          </a:bodyPr>
          <a:lstStyle/>
          <a:p>
            <a:r>
              <a:rPr lang="en-US" dirty="0"/>
              <a:t>1. </a:t>
            </a:r>
            <a:r>
              <a:rPr lang="en-US" dirty="0">
                <a:hlinkClick r:id="rId2"/>
              </a:rPr>
              <a:t>https://opensource.com/resources/what-open-hardware</a:t>
            </a:r>
            <a:endParaRPr lang="en-US" dirty="0"/>
          </a:p>
        </p:txBody>
      </p:sp>
    </p:spTree>
    <p:extLst>
      <p:ext uri="{BB962C8B-B14F-4D97-AF65-F5344CB8AC3E}">
        <p14:creationId xmlns:p14="http://schemas.microsoft.com/office/powerpoint/2010/main" val="307095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C15EB-96BA-D846-8C20-045E9472DAB6}"/>
              </a:ext>
            </a:extLst>
          </p:cNvPr>
          <p:cNvSpPr>
            <a:spLocks noGrp="1"/>
          </p:cNvSpPr>
          <p:nvPr>
            <p:ph type="title"/>
          </p:nvPr>
        </p:nvSpPr>
        <p:spPr/>
        <p:txBody>
          <a:bodyPr/>
          <a:lstStyle/>
          <a:p>
            <a:r>
              <a:rPr lang="en-US" dirty="0"/>
              <a:t>Most Importantly…</a:t>
            </a:r>
          </a:p>
        </p:txBody>
      </p:sp>
      <p:sp>
        <p:nvSpPr>
          <p:cNvPr id="3" name="Content Placeholder 2">
            <a:extLst>
              <a:ext uri="{FF2B5EF4-FFF2-40B4-BE49-F238E27FC236}">
                <a16:creationId xmlns="" xmlns:a16="http://schemas.microsoft.com/office/drawing/2014/main" id="{A9B1F681-A696-3942-903B-6384FE7C710E}"/>
              </a:ext>
            </a:extLst>
          </p:cNvPr>
          <p:cNvSpPr>
            <a:spLocks noGrp="1"/>
          </p:cNvSpPr>
          <p:nvPr>
            <p:ph idx="1"/>
          </p:nvPr>
        </p:nvSpPr>
        <p:spPr/>
        <p:txBody>
          <a:bodyPr/>
          <a:lstStyle/>
          <a:p>
            <a:r>
              <a:rPr lang="en-US" dirty="0"/>
              <a:t>Open Source Hardware provides an easy way to share ideas</a:t>
            </a:r>
          </a:p>
          <a:p>
            <a:r>
              <a:rPr lang="en-US" dirty="0"/>
              <a:t>And learn about techniques </a:t>
            </a:r>
          </a:p>
          <a:p>
            <a:r>
              <a:rPr lang="en-US" dirty="0"/>
              <a:t>So we can build devices we need that (may) lack mass-market appeal</a:t>
            </a:r>
          </a:p>
        </p:txBody>
      </p:sp>
    </p:spTree>
    <p:extLst>
      <p:ext uri="{BB962C8B-B14F-4D97-AF65-F5344CB8AC3E}">
        <p14:creationId xmlns:p14="http://schemas.microsoft.com/office/powerpoint/2010/main" val="218798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3B1D3-89B7-874B-881C-4ADA557203C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83DCFDEA-20C1-5E4F-837E-4929375EC79E}"/>
              </a:ext>
            </a:extLst>
          </p:cNvPr>
          <p:cNvSpPr>
            <a:spLocks noGrp="1"/>
          </p:cNvSpPr>
          <p:nvPr>
            <p:ph idx="1"/>
          </p:nvPr>
        </p:nvSpPr>
        <p:spPr/>
        <p:txBody>
          <a:bodyPr/>
          <a:lstStyle/>
          <a:p>
            <a:r>
              <a:rPr lang="en-US" dirty="0">
                <a:solidFill>
                  <a:schemeClr val="bg1">
                    <a:lumMod val="75000"/>
                  </a:schemeClr>
                </a:solidFill>
              </a:rPr>
              <a:t>About Open Source Hardware</a:t>
            </a:r>
          </a:p>
          <a:p>
            <a:r>
              <a:rPr lang="en-US" dirty="0"/>
              <a:t>Our </a:t>
            </a:r>
            <a:r>
              <a:rPr lang="en-US" dirty="0" smtClean="0"/>
              <a:t>designs </a:t>
            </a:r>
            <a:r>
              <a:rPr lang="en-US" dirty="0"/>
              <a:t>for an in-situ </a:t>
            </a:r>
            <a:r>
              <a:rPr lang="en-US" dirty="0" smtClean="0"/>
              <a:t>sensor network</a:t>
            </a:r>
          </a:p>
          <a:p>
            <a:r>
              <a:rPr lang="en-US" dirty="0" err="1">
                <a:solidFill>
                  <a:schemeClr val="bg1">
                    <a:lumMod val="75000"/>
                  </a:schemeClr>
                </a:solidFill>
              </a:rPr>
              <a:t>LoRa</a:t>
            </a:r>
            <a:r>
              <a:rPr lang="en-US" dirty="0">
                <a:solidFill>
                  <a:schemeClr val="bg1">
                    <a:lumMod val="75000"/>
                  </a:schemeClr>
                </a:solidFill>
              </a:rPr>
              <a:t> </a:t>
            </a:r>
            <a:r>
              <a:rPr lang="en-US" dirty="0" smtClean="0">
                <a:solidFill>
                  <a:schemeClr val="bg1">
                    <a:lumMod val="75000"/>
                  </a:schemeClr>
                </a:solidFill>
              </a:rPr>
              <a:t>Background</a:t>
            </a:r>
            <a:endParaRPr lang="en-US" dirty="0"/>
          </a:p>
          <a:p>
            <a:r>
              <a:rPr lang="en-US" dirty="0">
                <a:solidFill>
                  <a:schemeClr val="bg1">
                    <a:lumMod val="75000"/>
                  </a:schemeClr>
                </a:solidFill>
              </a:rPr>
              <a:t>Test </a:t>
            </a:r>
            <a:r>
              <a:rPr lang="en-US" dirty="0" smtClean="0">
                <a:solidFill>
                  <a:schemeClr val="bg1">
                    <a:lumMod val="75000"/>
                  </a:schemeClr>
                </a:solidFill>
              </a:rPr>
              <a:t>implementation</a:t>
            </a:r>
            <a:endParaRPr lang="en-US" dirty="0">
              <a:solidFill>
                <a:schemeClr val="bg1">
                  <a:lumMod val="75000"/>
                </a:schemeClr>
              </a:solidFill>
            </a:endParaRPr>
          </a:p>
        </p:txBody>
      </p:sp>
    </p:spTree>
    <p:extLst>
      <p:ext uri="{BB962C8B-B14F-4D97-AF65-F5344CB8AC3E}">
        <p14:creationId xmlns:p14="http://schemas.microsoft.com/office/powerpoint/2010/main" val="174791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556352"/>
            <a:ext cx="3932237" cy="765672"/>
          </a:xfrm>
        </p:spPr>
        <p:txBody>
          <a:bodyPr anchor="t">
            <a:normAutofit/>
          </a:bodyPr>
          <a:lstStyle/>
          <a:p>
            <a:r>
              <a:rPr lang="en-US" sz="4400" dirty="0" smtClean="0"/>
              <a:t>Requirements</a:t>
            </a:r>
            <a:endParaRPr lang="en-US" sz="4400" dirty="0"/>
          </a:p>
        </p:txBody>
      </p:sp>
      <p:sp>
        <p:nvSpPr>
          <p:cNvPr id="4" name="Text Placeholder 3"/>
          <p:cNvSpPr>
            <a:spLocks noGrp="1"/>
          </p:cNvSpPr>
          <p:nvPr>
            <p:ph type="body" sz="half" idx="2"/>
          </p:nvPr>
        </p:nvSpPr>
        <p:spPr>
          <a:xfrm>
            <a:off x="407624" y="1663547"/>
            <a:ext cx="4649118" cy="4205441"/>
          </a:xfrm>
        </p:spPr>
        <p:txBody>
          <a:bodyPr>
            <a:normAutofit/>
          </a:bodyPr>
          <a:lstStyle/>
          <a:p>
            <a:pPr marL="285750" indent="-285750">
              <a:buFont typeface="Arial" charset="0"/>
              <a:buChar char="•"/>
            </a:pPr>
            <a:r>
              <a:rPr lang="en-US" sz="2800" dirty="0" smtClean="0"/>
              <a:t>Soil temperature and moisture monitoring</a:t>
            </a:r>
          </a:p>
          <a:p>
            <a:pPr marL="285750" indent="-285750">
              <a:buFont typeface="Arial" charset="0"/>
              <a:buChar char="•"/>
            </a:pPr>
            <a:r>
              <a:rPr lang="en-US" sz="2800" dirty="0" smtClean="0"/>
              <a:t>Operation unattended in remote, harsh environments</a:t>
            </a:r>
          </a:p>
          <a:p>
            <a:pPr marL="285750" indent="-285750">
              <a:buFont typeface="Arial" charset="0"/>
              <a:buChar char="•"/>
            </a:pPr>
            <a:r>
              <a:rPr lang="en-US" sz="2800" dirty="0"/>
              <a:t>Remote </a:t>
            </a:r>
            <a:r>
              <a:rPr lang="en-US" sz="2800" dirty="0" smtClean="0"/>
              <a:t>connectivity</a:t>
            </a:r>
          </a:p>
          <a:p>
            <a:pPr marL="285750" indent="-285750">
              <a:buFont typeface="Arial" charset="0"/>
              <a:buChar char="•"/>
            </a:pPr>
            <a:r>
              <a:rPr lang="en-US" sz="2800" dirty="0" smtClean="0"/>
              <a:t>Low cost</a:t>
            </a:r>
            <a:endParaRPr lang="en-US" sz="2800" dirty="0"/>
          </a:p>
        </p:txBody>
      </p:sp>
      <p:pic>
        <p:nvPicPr>
          <p:cNvPr id="5" name="Picture 2" descr="Image result for pintler mountains winter">
            <a:extLst>
              <a:ext uri="{FF2B5EF4-FFF2-40B4-BE49-F238E27FC236}">
                <a16:creationId xmlns="" xmlns:a16="http://schemas.microsoft.com/office/drawing/2014/main" id="{BBCC7736-89E0-4F3E-B1FD-96A42C9A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407" y="1244906"/>
            <a:ext cx="6497426" cy="431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0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A355B3-2EEB-1746-8ABD-3CC05F766CE7}"/>
              </a:ext>
            </a:extLst>
          </p:cNvPr>
          <p:cNvSpPr>
            <a:spLocks noGrp="1"/>
          </p:cNvSpPr>
          <p:nvPr>
            <p:ph type="title"/>
          </p:nvPr>
        </p:nvSpPr>
        <p:spPr/>
        <p:txBody>
          <a:bodyPr/>
          <a:lstStyle/>
          <a:p>
            <a:r>
              <a:rPr lang="en-US" dirty="0" smtClean="0"/>
              <a:t>Sensor Network: </a:t>
            </a:r>
            <a:r>
              <a:rPr lang="en-US" dirty="0"/>
              <a:t>Basic Design</a:t>
            </a:r>
          </a:p>
        </p:txBody>
      </p:sp>
      <p:sp>
        <p:nvSpPr>
          <p:cNvPr id="3" name="Content Placeholder 2">
            <a:extLst>
              <a:ext uri="{FF2B5EF4-FFF2-40B4-BE49-F238E27FC236}">
                <a16:creationId xmlns="" xmlns:a16="http://schemas.microsoft.com/office/drawing/2014/main" id="{4C4B2E3E-2B5D-604F-BC07-D2F32113AC2C}"/>
              </a:ext>
            </a:extLst>
          </p:cNvPr>
          <p:cNvSpPr>
            <a:spLocks noGrp="1"/>
          </p:cNvSpPr>
          <p:nvPr>
            <p:ph idx="1"/>
          </p:nvPr>
        </p:nvSpPr>
        <p:spPr/>
        <p:txBody>
          <a:bodyPr>
            <a:noAutofit/>
          </a:bodyPr>
          <a:lstStyle/>
          <a:p>
            <a:r>
              <a:rPr lang="en-US" sz="2000" dirty="0"/>
              <a:t>Deploy sensors at research sites (initial site: Goat Flat, ~9,000 ft).</a:t>
            </a:r>
          </a:p>
          <a:p>
            <a:r>
              <a:rPr lang="en-US" sz="2000" dirty="0"/>
              <a:t>Sensor nodes should run on battery power for 2+ years.</a:t>
            </a:r>
          </a:p>
          <a:p>
            <a:r>
              <a:rPr lang="en-US" sz="2000" dirty="0"/>
              <a:t>Use LoRa radio to connect sensor nodes to a master node.</a:t>
            </a:r>
          </a:p>
          <a:p>
            <a:r>
              <a:rPr lang="en-US" sz="2000" dirty="0"/>
              <a:t>Use the master node to forward data to the Internet.</a:t>
            </a:r>
          </a:p>
          <a:p>
            <a:r>
              <a:rPr lang="en-US" sz="2000" dirty="0"/>
              <a:t>The master node will use </a:t>
            </a:r>
            <a:r>
              <a:rPr lang="en-US" sz="2000" strike="sngStrike" dirty="0">
                <a:solidFill>
                  <a:schemeClr val="bg1">
                    <a:lumMod val="75000"/>
                  </a:schemeClr>
                </a:solidFill>
              </a:rPr>
              <a:t>cell phone</a:t>
            </a:r>
            <a:r>
              <a:rPr lang="en-US" sz="2000" dirty="0">
                <a:solidFill>
                  <a:schemeClr val="bg1">
                    <a:lumMod val="75000"/>
                  </a:schemeClr>
                </a:solidFill>
              </a:rPr>
              <a:t> </a:t>
            </a:r>
            <a:r>
              <a:rPr lang="en-US" sz="2000" dirty="0" smtClean="0"/>
              <a:t>Satellite technology for an </a:t>
            </a:r>
            <a:r>
              <a:rPr lang="en-US" sz="2000" dirty="0"/>
              <a:t>Internet uplink.</a:t>
            </a:r>
          </a:p>
          <a:p>
            <a:pPr lvl="1"/>
            <a:r>
              <a:rPr lang="en-US" sz="2000" dirty="0"/>
              <a:t>Subsequent implementations could use other techniques.</a:t>
            </a:r>
          </a:p>
          <a:p>
            <a:r>
              <a:rPr lang="en-US" sz="2000" dirty="0"/>
              <a:t>Data from the master node will be sent to an Application Server that can be accessed from browsers and analysis tools.</a:t>
            </a:r>
          </a:p>
          <a:p>
            <a:r>
              <a:rPr lang="en-US" sz="2000" dirty="0" smtClean="0"/>
              <a:t>The </a:t>
            </a:r>
            <a:r>
              <a:rPr lang="en-US" sz="2000" dirty="0"/>
              <a:t>Master node can sense a wide(r) variety of conditions such as snow pack presence.</a:t>
            </a:r>
          </a:p>
          <a:p>
            <a:r>
              <a:rPr lang="en-US" sz="2000" dirty="0"/>
              <a:t>Calibration: use reference instruments including a portable soil temperature and moisture measurement device.</a:t>
            </a:r>
          </a:p>
          <a:p>
            <a:endParaRPr lang="en-US" sz="2000" dirty="0"/>
          </a:p>
        </p:txBody>
      </p:sp>
    </p:spTree>
    <p:extLst>
      <p:ext uri="{BB962C8B-B14F-4D97-AF65-F5344CB8AC3E}">
        <p14:creationId xmlns:p14="http://schemas.microsoft.com/office/powerpoint/2010/main" val="58314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Network: Topology</a:t>
            </a:r>
          </a:p>
        </p:txBody>
      </p:sp>
      <p:sp>
        <p:nvSpPr>
          <p:cNvPr id="3" name="Content Placeholder 2"/>
          <p:cNvSpPr>
            <a:spLocks noGrp="1"/>
          </p:cNvSpPr>
          <p:nvPr>
            <p:ph idx="1"/>
          </p:nvPr>
        </p:nvSpPr>
        <p:spPr>
          <a:xfrm>
            <a:off x="5075433" y="1825625"/>
            <a:ext cx="6564631" cy="4351338"/>
          </a:xfrm>
        </p:spPr>
        <p:txBody>
          <a:bodyPr/>
          <a:lstStyle/>
          <a:p>
            <a:r>
              <a:rPr lang="en-US" dirty="0"/>
              <a:t>Master/Sensor star topology</a:t>
            </a:r>
          </a:p>
          <a:p>
            <a:r>
              <a:rPr lang="en-US" dirty="0"/>
              <a:t>Sensor nodes</a:t>
            </a:r>
          </a:p>
          <a:p>
            <a:pPr lvl="1"/>
            <a:r>
              <a:rPr lang="en-US" dirty="0"/>
              <a:t>Collect data (temperature, soil moisture, etc.)</a:t>
            </a:r>
          </a:p>
          <a:p>
            <a:pPr lvl="1"/>
            <a:r>
              <a:rPr lang="en-US" dirty="0"/>
              <a:t>Use LoRa radio to send data to Master</a:t>
            </a:r>
          </a:p>
          <a:p>
            <a:r>
              <a:rPr lang="en-US" dirty="0"/>
              <a:t>Master</a:t>
            </a:r>
          </a:p>
          <a:p>
            <a:pPr lvl="1"/>
            <a:r>
              <a:rPr lang="en-US" dirty="0"/>
              <a:t>Receives data from sensors using LoRa</a:t>
            </a:r>
          </a:p>
          <a:p>
            <a:pPr lvl="1"/>
            <a:r>
              <a:rPr lang="en-US" dirty="0"/>
              <a:t>Forward data to ‘Application Server’ via Internet</a:t>
            </a:r>
          </a:p>
        </p:txBody>
      </p:sp>
      <p:grpSp>
        <p:nvGrpSpPr>
          <p:cNvPr id="6" name="Group 5">
            <a:extLst>
              <a:ext uri="{FF2B5EF4-FFF2-40B4-BE49-F238E27FC236}">
                <a16:creationId xmlns="" xmlns:a16="http://schemas.microsoft.com/office/drawing/2014/main" id="{5B478CFC-490E-064D-ACAB-AF4F3406FF94}"/>
              </a:ext>
            </a:extLst>
          </p:cNvPr>
          <p:cNvGrpSpPr/>
          <p:nvPr/>
        </p:nvGrpSpPr>
        <p:grpSpPr>
          <a:xfrm>
            <a:off x="551936" y="1644025"/>
            <a:ext cx="4340838" cy="4714537"/>
            <a:chOff x="6494265" y="509750"/>
            <a:chExt cx="4340838" cy="4714537"/>
          </a:xfrm>
        </p:grpSpPr>
        <p:pic>
          <p:nvPicPr>
            <p:cNvPr id="7" name="Picture 6" descr="A picture containing sky, kite, flying, map&#10;&#10;Description automatically generated">
              <a:extLst>
                <a:ext uri="{FF2B5EF4-FFF2-40B4-BE49-F238E27FC236}">
                  <a16:creationId xmlns="" xmlns:a16="http://schemas.microsoft.com/office/drawing/2014/main" id="{FB2DD376-F8C2-1A41-BA5A-0FC0BD23CBE9}"/>
                </a:ext>
              </a:extLst>
            </p:cNvPr>
            <p:cNvPicPr>
              <a:picLocks noChangeAspect="1"/>
            </p:cNvPicPr>
            <p:nvPr/>
          </p:nvPicPr>
          <p:blipFill>
            <a:blip r:embed="rId2"/>
            <a:stretch>
              <a:fillRect/>
            </a:stretch>
          </p:blipFill>
          <p:spPr>
            <a:xfrm>
              <a:off x="6494265" y="509750"/>
              <a:ext cx="4340838" cy="3742767"/>
            </a:xfrm>
            <a:prstGeom prst="rect">
              <a:avLst/>
            </a:prstGeom>
          </p:spPr>
        </p:pic>
        <p:sp>
          <p:nvSpPr>
            <p:cNvPr id="8" name="Cloud 7">
              <a:extLst>
                <a:ext uri="{FF2B5EF4-FFF2-40B4-BE49-F238E27FC236}">
                  <a16:creationId xmlns="" xmlns:a16="http://schemas.microsoft.com/office/drawing/2014/main" id="{F0338E52-19C9-EE48-A0E0-839887BEC8C0}"/>
                </a:ext>
              </a:extLst>
            </p:cNvPr>
            <p:cNvSpPr/>
            <p:nvPr/>
          </p:nvSpPr>
          <p:spPr>
            <a:xfrm>
              <a:off x="9244507" y="4093382"/>
              <a:ext cx="1551370" cy="11309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sp>
          <p:nvSpPr>
            <p:cNvPr id="9" name="TextBox 8">
              <a:extLst>
                <a:ext uri="{FF2B5EF4-FFF2-40B4-BE49-F238E27FC236}">
                  <a16:creationId xmlns="" xmlns:a16="http://schemas.microsoft.com/office/drawing/2014/main" id="{0F3ACFB1-57E8-BF44-9F9E-191E98815C01}"/>
                </a:ext>
              </a:extLst>
            </p:cNvPr>
            <p:cNvSpPr txBox="1"/>
            <p:nvPr/>
          </p:nvSpPr>
          <p:spPr>
            <a:xfrm>
              <a:off x="7030292" y="1298814"/>
              <a:ext cx="651641" cy="461665"/>
            </a:xfrm>
            <a:prstGeom prst="rect">
              <a:avLst/>
            </a:prstGeom>
            <a:noFill/>
          </p:spPr>
          <p:txBody>
            <a:bodyPr wrap="square" rtlCol="0">
              <a:spAutoFit/>
            </a:bodyPr>
            <a:lstStyle/>
            <a:p>
              <a:pPr algn="ctr"/>
              <a:r>
                <a:rPr lang="en-US" sz="1200" dirty="0"/>
                <a:t>Sensor node</a:t>
              </a:r>
            </a:p>
          </p:txBody>
        </p:sp>
        <p:sp>
          <p:nvSpPr>
            <p:cNvPr id="10" name="Rectangle 9">
              <a:extLst>
                <a:ext uri="{FF2B5EF4-FFF2-40B4-BE49-F238E27FC236}">
                  <a16:creationId xmlns="" xmlns:a16="http://schemas.microsoft.com/office/drawing/2014/main" id="{A9C7CBC5-211C-5F42-8AD8-7A09966826CB}"/>
                </a:ext>
              </a:extLst>
            </p:cNvPr>
            <p:cNvSpPr/>
            <p:nvPr/>
          </p:nvSpPr>
          <p:spPr>
            <a:xfrm>
              <a:off x="8940578" y="2852243"/>
              <a:ext cx="1150883" cy="11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 xmlns:a16="http://schemas.microsoft.com/office/drawing/2014/main" id="{FCACD25E-B4B1-7740-90FC-84995774F151}"/>
                </a:ext>
              </a:extLst>
            </p:cNvPr>
            <p:cNvCxnSpPr>
              <a:cxnSpLocks/>
            </p:cNvCxnSpPr>
            <p:nvPr/>
          </p:nvCxnSpPr>
          <p:spPr>
            <a:xfrm>
              <a:off x="8896795" y="3013988"/>
              <a:ext cx="695424" cy="102361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F3BC1E8B-8608-704C-81F2-DAB8A7B46C18}"/>
                </a:ext>
              </a:extLst>
            </p:cNvPr>
            <p:cNvSpPr txBox="1"/>
            <p:nvPr/>
          </p:nvSpPr>
          <p:spPr>
            <a:xfrm>
              <a:off x="8940578" y="2767242"/>
              <a:ext cx="651641" cy="461665"/>
            </a:xfrm>
            <a:prstGeom prst="rect">
              <a:avLst/>
            </a:prstGeom>
            <a:noFill/>
          </p:spPr>
          <p:txBody>
            <a:bodyPr wrap="square" rtlCol="0">
              <a:spAutoFit/>
            </a:bodyPr>
            <a:lstStyle/>
            <a:p>
              <a:pPr algn="ctr"/>
              <a:r>
                <a:rPr lang="en-US" sz="1200" dirty="0"/>
                <a:t>Master node</a:t>
              </a:r>
            </a:p>
          </p:txBody>
        </p:sp>
      </p:grpSp>
    </p:spTree>
    <p:extLst>
      <p:ext uri="{BB962C8B-B14F-4D97-AF65-F5344CB8AC3E}">
        <p14:creationId xmlns:p14="http://schemas.microsoft.com/office/powerpoint/2010/main" val="1529861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3585</TotalTime>
  <Words>1349</Words>
  <Application>Microsoft Macintosh PowerPoint</Application>
  <PresentationFormat>Widescreen</PresentationFormat>
  <Paragraphs>214</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Mangal</vt:lpstr>
      <vt:lpstr>Wingdings</vt:lpstr>
      <vt:lpstr>Office Theme</vt:lpstr>
      <vt:lpstr>Sensors in Snowy Alpine Environments: Progress Report</vt:lpstr>
      <vt:lpstr>Alpine plants act as sentinels of climate change. </vt:lpstr>
      <vt:lpstr>Overview</vt:lpstr>
      <vt:lpstr>Open Source Hardware</vt:lpstr>
      <vt:lpstr>Most Importantly…</vt:lpstr>
      <vt:lpstr>Overview</vt:lpstr>
      <vt:lpstr>Requirements</vt:lpstr>
      <vt:lpstr>Sensor Network: Basic Design</vt:lpstr>
      <vt:lpstr>Sensor Network: Topology</vt:lpstr>
      <vt:lpstr>PowerPoint Presentation</vt:lpstr>
      <vt:lpstr>PowerPoint Presentation</vt:lpstr>
      <vt:lpstr>PowerPoint Presentation</vt:lpstr>
      <vt:lpstr>PowerPoint Presentation</vt:lpstr>
      <vt:lpstr>PowerPoint Presentation</vt:lpstr>
      <vt:lpstr>PowerPoint Presentation</vt:lpstr>
      <vt:lpstr>Overview</vt:lpstr>
      <vt:lpstr>Test Implementation – Master Node</vt:lpstr>
      <vt:lpstr>Test Implementation – Sensor Node</vt:lpstr>
      <vt:lpstr>Implementation Notes</vt:lpstr>
      <vt:lpstr>Questions?</vt:lpstr>
      <vt:lpstr>Bonus material on LoRa</vt:lpstr>
      <vt:lpstr>Overview</vt:lpstr>
      <vt:lpstr>LoRa Background: What is LoRa?</vt:lpstr>
      <vt:lpstr>LoRa specifics</vt:lpstr>
      <vt:lpstr>How LoRaWAN Relates to LoRa</vt:lpstr>
      <vt:lpstr>Alternatives to LoRaWAN: LoRa Physical link</vt:lpstr>
      <vt:lpstr>RadioHead Architecture</vt:lpstr>
      <vt:lpstr>RadioHead Manager Classes</vt:lpstr>
      <vt:lpstr>Routing and Meshes</vt:lpstr>
      <vt:lpstr>Generic IoT/LoRa Topology</vt:lpstr>
      <vt:lpstr>More information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dc:title>
  <dc:creator>James Gallagher</dc:creator>
  <cp:lastModifiedBy>James Gallagher</cp:lastModifiedBy>
  <cp:revision>118</cp:revision>
  <cp:lastPrinted>2019-11-05T00:16:41Z</cp:lastPrinted>
  <dcterms:created xsi:type="dcterms:W3CDTF">2019-07-09T22:11:30Z</dcterms:created>
  <dcterms:modified xsi:type="dcterms:W3CDTF">2020-01-08T20:17:26Z</dcterms:modified>
</cp:coreProperties>
</file>