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21945600"/>
  <p:notesSz cx="32446913" cy="43419713"/>
  <p:defaultTextStyle>
    <a:defPPr>
      <a:defRPr lang="en-US"/>
    </a:defPPr>
    <a:lvl1pPr algn="l" rtl="0" eaLnBrk="0" fontAlgn="base" hangingPunct="0">
      <a:spcBef>
        <a:spcPct val="0"/>
      </a:spcBef>
      <a:spcAft>
        <a:spcPct val="0"/>
      </a:spcAft>
      <a:defRPr sz="6100" kern="1200">
        <a:solidFill>
          <a:schemeClr val="bg1"/>
        </a:solidFill>
        <a:latin typeface="Arial" panose="020B0604020202020204" pitchFamily="34" charset="0"/>
        <a:ea typeface="+mn-ea"/>
        <a:cs typeface="Arial" panose="020B0604020202020204" pitchFamily="34" charset="0"/>
      </a:defRPr>
    </a:lvl1pPr>
    <a:lvl2pPr marL="325438" indent="131763" algn="l" rtl="0" eaLnBrk="0" fontAlgn="base" hangingPunct="0">
      <a:spcBef>
        <a:spcPct val="0"/>
      </a:spcBef>
      <a:spcAft>
        <a:spcPct val="0"/>
      </a:spcAft>
      <a:defRPr sz="6100" kern="1200">
        <a:solidFill>
          <a:schemeClr val="bg1"/>
        </a:solidFill>
        <a:latin typeface="Arial" panose="020B0604020202020204" pitchFamily="34" charset="0"/>
        <a:ea typeface="+mn-ea"/>
        <a:cs typeface="Arial" panose="020B0604020202020204" pitchFamily="34" charset="0"/>
      </a:defRPr>
    </a:lvl2pPr>
    <a:lvl3pPr marL="652463" indent="261938" algn="l" rtl="0" eaLnBrk="0" fontAlgn="base" hangingPunct="0">
      <a:spcBef>
        <a:spcPct val="0"/>
      </a:spcBef>
      <a:spcAft>
        <a:spcPct val="0"/>
      </a:spcAft>
      <a:defRPr sz="6100" kern="1200">
        <a:solidFill>
          <a:schemeClr val="bg1"/>
        </a:solidFill>
        <a:latin typeface="Arial" panose="020B0604020202020204" pitchFamily="34" charset="0"/>
        <a:ea typeface="+mn-ea"/>
        <a:cs typeface="Arial" panose="020B0604020202020204" pitchFamily="34" charset="0"/>
      </a:defRPr>
    </a:lvl3pPr>
    <a:lvl4pPr marL="979488" indent="392113" algn="l" rtl="0" eaLnBrk="0" fontAlgn="base" hangingPunct="0">
      <a:spcBef>
        <a:spcPct val="0"/>
      </a:spcBef>
      <a:spcAft>
        <a:spcPct val="0"/>
      </a:spcAft>
      <a:defRPr sz="6100" kern="1200">
        <a:solidFill>
          <a:schemeClr val="bg1"/>
        </a:solidFill>
        <a:latin typeface="Arial" panose="020B0604020202020204" pitchFamily="34" charset="0"/>
        <a:ea typeface="+mn-ea"/>
        <a:cs typeface="Arial" panose="020B0604020202020204" pitchFamily="34" charset="0"/>
      </a:defRPr>
    </a:lvl4pPr>
    <a:lvl5pPr marL="1304925" indent="523875" algn="l" rtl="0" eaLnBrk="0" fontAlgn="base" hangingPunct="0">
      <a:spcBef>
        <a:spcPct val="0"/>
      </a:spcBef>
      <a:spcAft>
        <a:spcPct val="0"/>
      </a:spcAft>
      <a:defRPr sz="6100"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6100"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6100"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6100"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6100"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ao, Xin" initials="MX" lastIdx="2" clrIdx="0">
    <p:extLst>
      <p:ext uri="{19B8F6BF-5375-455C-9EA6-DF929625EA0E}">
        <p15:presenceInfo xmlns:p15="http://schemas.microsoft.com/office/powerpoint/2012/main" userId="S-1-5-21-319684956-3210497419-1358138691-38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4FB4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77381" autoAdjust="0"/>
  </p:normalViewPr>
  <p:slideViewPr>
    <p:cSldViewPr>
      <p:cViewPr>
        <p:scale>
          <a:sx n="25" d="100"/>
          <a:sy n="25" d="100"/>
        </p:scale>
        <p:origin x="6" y="6"/>
      </p:cViewPr>
      <p:guideLst>
        <p:guide orient="horz" pos="6912"/>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F9D44C-022D-E44F-85CF-38A07D31CCFD}"/>
              </a:ext>
            </a:extLst>
          </p:cNvPr>
          <p:cNvSpPr>
            <a:spLocks noGrp="1"/>
          </p:cNvSpPr>
          <p:nvPr>
            <p:ph type="hdr" sz="quarter"/>
          </p:nvPr>
        </p:nvSpPr>
        <p:spPr>
          <a:xfrm>
            <a:off x="0" y="0"/>
            <a:ext cx="14060488" cy="2176463"/>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EBB57856-4375-6D4A-8C94-CF597DB3472D}"/>
              </a:ext>
            </a:extLst>
          </p:cNvPr>
          <p:cNvSpPr>
            <a:spLocks noGrp="1"/>
          </p:cNvSpPr>
          <p:nvPr>
            <p:ph type="dt" sz="quarter" idx="1"/>
          </p:nvPr>
        </p:nvSpPr>
        <p:spPr>
          <a:xfrm>
            <a:off x="18378488" y="0"/>
            <a:ext cx="14060487" cy="217646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B2A96D8-E1C4-4F3B-95AB-67E7EB479653}" type="datetimeFigureOut">
              <a:rPr lang="en-US" altLang="en-US"/>
              <a:pPr>
                <a:defRPr/>
              </a:pPr>
              <a:t>2/1/2020</a:t>
            </a:fld>
            <a:endParaRPr lang="en-US" altLang="en-US"/>
          </a:p>
        </p:txBody>
      </p:sp>
      <p:sp>
        <p:nvSpPr>
          <p:cNvPr id="4" name="Footer Placeholder 3">
            <a:extLst>
              <a:ext uri="{FF2B5EF4-FFF2-40B4-BE49-F238E27FC236}">
                <a16:creationId xmlns:a16="http://schemas.microsoft.com/office/drawing/2014/main" id="{0CD086D6-16BA-7543-96D9-2C567B0080CE}"/>
              </a:ext>
            </a:extLst>
          </p:cNvPr>
          <p:cNvSpPr>
            <a:spLocks noGrp="1"/>
          </p:cNvSpPr>
          <p:nvPr>
            <p:ph type="ftr" sz="quarter" idx="2"/>
          </p:nvPr>
        </p:nvSpPr>
        <p:spPr>
          <a:xfrm>
            <a:off x="0" y="41243250"/>
            <a:ext cx="14060488" cy="2176463"/>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 name="Slide Number Placeholder 4">
            <a:extLst>
              <a:ext uri="{FF2B5EF4-FFF2-40B4-BE49-F238E27FC236}">
                <a16:creationId xmlns:a16="http://schemas.microsoft.com/office/drawing/2014/main" id="{D7EDC90E-C9D8-6944-9D67-2C533BA6E496}"/>
              </a:ext>
            </a:extLst>
          </p:cNvPr>
          <p:cNvSpPr>
            <a:spLocks noGrp="1"/>
          </p:cNvSpPr>
          <p:nvPr>
            <p:ph type="sldNum" sz="quarter" idx="3"/>
          </p:nvPr>
        </p:nvSpPr>
        <p:spPr>
          <a:xfrm>
            <a:off x="18378488" y="41243250"/>
            <a:ext cx="14060487" cy="21764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54F3D07-5BF0-4578-9CAC-94179861F7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C7615C-00E4-B040-B018-4DF1543592D4}"/>
              </a:ext>
            </a:extLst>
          </p:cNvPr>
          <p:cNvSpPr>
            <a:spLocks noGrp="1"/>
          </p:cNvSpPr>
          <p:nvPr>
            <p:ph type="hdr" sz="quarter"/>
          </p:nvPr>
        </p:nvSpPr>
        <p:spPr>
          <a:xfrm>
            <a:off x="0" y="0"/>
            <a:ext cx="14060488" cy="21717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25A2A344-033D-9544-9E24-D085A5A84AE7}"/>
              </a:ext>
            </a:extLst>
          </p:cNvPr>
          <p:cNvSpPr>
            <a:spLocks noGrp="1"/>
          </p:cNvSpPr>
          <p:nvPr>
            <p:ph type="dt" idx="1"/>
          </p:nvPr>
        </p:nvSpPr>
        <p:spPr>
          <a:xfrm>
            <a:off x="18378488" y="0"/>
            <a:ext cx="14060487" cy="21717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3D0BADE-E6D5-4670-AC79-E5959BB8A675}" type="datetimeFigureOut">
              <a:rPr lang="en-US" altLang="en-US"/>
              <a:pPr>
                <a:defRPr/>
              </a:pPr>
              <a:t>2/1/2020</a:t>
            </a:fld>
            <a:endParaRPr lang="en-US" altLang="en-US"/>
          </a:p>
        </p:txBody>
      </p:sp>
      <p:sp>
        <p:nvSpPr>
          <p:cNvPr id="4" name="Slide Image Placeholder 3">
            <a:extLst>
              <a:ext uri="{FF2B5EF4-FFF2-40B4-BE49-F238E27FC236}">
                <a16:creationId xmlns:a16="http://schemas.microsoft.com/office/drawing/2014/main" id="{ABDEDF8F-0C3D-C646-B4D9-28E21DBB3113}"/>
              </a:ext>
            </a:extLst>
          </p:cNvPr>
          <p:cNvSpPr>
            <a:spLocks noGrp="1" noRot="1" noChangeAspect="1"/>
          </p:cNvSpPr>
          <p:nvPr>
            <p:ph type="sldImg" idx="2"/>
          </p:nvPr>
        </p:nvSpPr>
        <p:spPr>
          <a:xfrm>
            <a:off x="4013200" y="3255963"/>
            <a:ext cx="24422100" cy="162829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81D66B9-9CA4-F14B-90AF-50EC1DFC561A}"/>
              </a:ext>
            </a:extLst>
          </p:cNvPr>
          <p:cNvSpPr>
            <a:spLocks noGrp="1"/>
          </p:cNvSpPr>
          <p:nvPr>
            <p:ph type="body" sz="quarter" idx="3"/>
          </p:nvPr>
        </p:nvSpPr>
        <p:spPr>
          <a:xfrm>
            <a:off x="3244850" y="20624800"/>
            <a:ext cx="25957213" cy="1953895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8C010D3-C123-0C43-9789-390A0A01F7D7}"/>
              </a:ext>
            </a:extLst>
          </p:cNvPr>
          <p:cNvSpPr>
            <a:spLocks noGrp="1"/>
          </p:cNvSpPr>
          <p:nvPr>
            <p:ph type="ftr" sz="quarter" idx="4"/>
          </p:nvPr>
        </p:nvSpPr>
        <p:spPr>
          <a:xfrm>
            <a:off x="0" y="41241663"/>
            <a:ext cx="14060488" cy="217011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a:extLst>
              <a:ext uri="{FF2B5EF4-FFF2-40B4-BE49-F238E27FC236}">
                <a16:creationId xmlns:a16="http://schemas.microsoft.com/office/drawing/2014/main" id="{B01CE47D-0B73-484A-9C9A-BC79132A376D}"/>
              </a:ext>
            </a:extLst>
          </p:cNvPr>
          <p:cNvSpPr>
            <a:spLocks noGrp="1"/>
          </p:cNvSpPr>
          <p:nvPr>
            <p:ph type="sldNum" sz="quarter" idx="5"/>
          </p:nvPr>
        </p:nvSpPr>
        <p:spPr>
          <a:xfrm>
            <a:off x="18378488" y="41241663"/>
            <a:ext cx="14060487" cy="21701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89BDD1E-5D39-44E1-9ADD-FABF31C758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5D366C7C-23C9-4F33-92BD-147FC48702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7C1A63DB-F72C-41D9-BF5B-52BFE72691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proposal is “develop a 5D spatiotemporal visualization prototype”. </a:t>
            </a:r>
          </a:p>
          <a:p>
            <a:pPr eaLnBrk="1" hangingPunct="1">
              <a:spcBef>
                <a:spcPct val="0"/>
              </a:spcBef>
            </a:pPr>
            <a:r>
              <a:rPr lang="en-US" altLang="en-US"/>
              <a:t>The intuitive visualization of the 5D data for better scientific research and better decision support, that’s why we want to design 5D spatiotemporal visualization methodology and develop distributed visualization prototype. The system can utilize hybrid computing with multi-core CPU and many-core GPU, explore representation model of dynamic phenomena and handle with massive datasets.</a:t>
            </a:r>
          </a:p>
          <a:p>
            <a:pPr eaLnBrk="1" hangingPunct="1">
              <a:spcBef>
                <a:spcPct val="0"/>
              </a:spcBef>
            </a:pPr>
            <a:endParaRPr lang="en-US" altLang="en-US"/>
          </a:p>
          <a:p>
            <a:pPr eaLnBrk="1" hangingPunct="1">
              <a:spcBef>
                <a:spcPct val="0"/>
              </a:spcBef>
            </a:pPr>
            <a:r>
              <a:rPr lang="en-US" altLang="en-US"/>
              <a:t>According to the system’s flowchart and architecture, we make the specific experiment plan including five important points.</a:t>
            </a:r>
          </a:p>
          <a:p>
            <a:pPr eaLnBrk="1" hangingPunct="1">
              <a:spcBef>
                <a:spcPct val="0"/>
              </a:spcBef>
            </a:pPr>
            <a:endParaRPr lang="en-US" altLang="en-US"/>
          </a:p>
          <a:p>
            <a:pPr eaLnBrk="1" hangingPunct="1">
              <a:spcBef>
                <a:spcPct val="0"/>
              </a:spcBef>
            </a:pPr>
            <a:r>
              <a:rPr lang="en-US" altLang="en-US"/>
              <a:t>What can we benefit from the research?</a:t>
            </a:r>
          </a:p>
          <a:p>
            <a:pPr eaLnBrk="1" hangingPunct="1">
              <a:spcBef>
                <a:spcPct val="0"/>
              </a:spcBef>
            </a:pPr>
            <a:endParaRPr lang="en-US" altLang="en-US"/>
          </a:p>
        </p:txBody>
      </p:sp>
      <p:sp>
        <p:nvSpPr>
          <p:cNvPr id="16387" name="Slide Number Placeholder 3">
            <a:extLst>
              <a:ext uri="{FF2B5EF4-FFF2-40B4-BE49-F238E27FC236}">
                <a16:creationId xmlns:a16="http://schemas.microsoft.com/office/drawing/2014/main" id="{023AA897-949A-43A7-B05B-181148AA89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E92956-1D35-47AA-940B-2CB4442BFFD1}" type="slidenum">
              <a:rPr lang="en-US" altLang="en-US" smtClean="0"/>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6817784"/>
            <a:ext cx="27979688" cy="4703233"/>
          </a:xfrm>
        </p:spPr>
        <p:txBody>
          <a:bodyPr/>
          <a:lstStyle/>
          <a:p>
            <a:r>
              <a:rPr lang="en-US"/>
              <a:t>Click to edit Master title style</a:t>
            </a:r>
          </a:p>
        </p:txBody>
      </p:sp>
      <p:sp>
        <p:nvSpPr>
          <p:cNvPr id="3" name="Subtitle 2"/>
          <p:cNvSpPr>
            <a:spLocks noGrp="1"/>
          </p:cNvSpPr>
          <p:nvPr>
            <p:ph type="subTitle" idx="1"/>
          </p:nvPr>
        </p:nvSpPr>
        <p:spPr>
          <a:xfrm>
            <a:off x="4937523" y="12435417"/>
            <a:ext cx="23043356" cy="5609167"/>
          </a:xfrm>
        </p:spPr>
        <p:txBody>
          <a:bodyPr/>
          <a:lstStyle>
            <a:lvl1pPr marL="0" indent="0" algn="ctr">
              <a:buNone/>
              <a:defRPr/>
            </a:lvl1pPr>
            <a:lvl2pPr marL="326532" indent="0" algn="ctr">
              <a:buNone/>
              <a:defRPr/>
            </a:lvl2pPr>
            <a:lvl3pPr marL="653064" indent="0" algn="ctr">
              <a:buNone/>
              <a:defRPr/>
            </a:lvl3pPr>
            <a:lvl4pPr marL="979597" indent="0" algn="ctr">
              <a:buNone/>
              <a:defRPr/>
            </a:lvl4pPr>
            <a:lvl5pPr marL="1306129" indent="0" algn="ctr">
              <a:buNone/>
              <a:defRPr/>
            </a:lvl5pPr>
            <a:lvl6pPr marL="1632661" indent="0" algn="ctr">
              <a:buNone/>
              <a:defRPr/>
            </a:lvl6pPr>
            <a:lvl7pPr marL="1959193" indent="0" algn="ctr">
              <a:buNone/>
              <a:defRPr/>
            </a:lvl7pPr>
            <a:lvl8pPr marL="2285726" indent="0" algn="ctr">
              <a:buNone/>
              <a:defRPr/>
            </a:lvl8pPr>
            <a:lvl9pPr marL="261225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5FBD727-41CB-4D6E-9829-6ACA85529AF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EBCEFFD1-ECC9-48D1-B546-246D062D1C5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4B77EA92-0A54-4169-8E09-6813C5315B90}"/>
              </a:ext>
            </a:extLst>
          </p:cNvPr>
          <p:cNvSpPr>
            <a:spLocks noGrp="1" noChangeArrowheads="1"/>
          </p:cNvSpPr>
          <p:nvPr>
            <p:ph type="sldNum" sz="quarter" idx="12"/>
          </p:nvPr>
        </p:nvSpPr>
        <p:spPr>
          <a:ln/>
        </p:spPr>
        <p:txBody>
          <a:bodyPr/>
          <a:lstStyle>
            <a:lvl1pPr>
              <a:defRPr/>
            </a:lvl1pPr>
          </a:lstStyle>
          <a:p>
            <a:pPr>
              <a:defRPr/>
            </a:pPr>
            <a:fld id="{EADB0A9D-2449-4190-B594-6EDD597DB392}" type="slidenum">
              <a:rPr lang="zh-CN" altLang="en-US"/>
              <a:pPr>
                <a:defRPr/>
              </a:pPr>
              <a:t>‹#›</a:t>
            </a:fld>
            <a:endParaRPr lang="en-US" altLang="zh-CN"/>
          </a:p>
        </p:txBody>
      </p:sp>
    </p:spTree>
    <p:extLst>
      <p:ext uri="{BB962C8B-B14F-4D97-AF65-F5344CB8AC3E}">
        <p14:creationId xmlns:p14="http://schemas.microsoft.com/office/powerpoint/2010/main" val="345623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0790FF-CF39-4EB0-AE26-83D163E7324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50311DAA-2EF7-48BC-B9F0-1DB4849B618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351AE6FF-4BCC-4B8D-AA23-5B81B499FF01}"/>
              </a:ext>
            </a:extLst>
          </p:cNvPr>
          <p:cNvSpPr>
            <a:spLocks noGrp="1" noChangeArrowheads="1"/>
          </p:cNvSpPr>
          <p:nvPr>
            <p:ph type="sldNum" sz="quarter" idx="12"/>
          </p:nvPr>
        </p:nvSpPr>
        <p:spPr>
          <a:ln/>
        </p:spPr>
        <p:txBody>
          <a:bodyPr/>
          <a:lstStyle>
            <a:lvl1pPr>
              <a:defRPr/>
            </a:lvl1pPr>
          </a:lstStyle>
          <a:p>
            <a:pPr>
              <a:defRPr/>
            </a:pPr>
            <a:fld id="{07F886F4-CB1F-4A05-AC5D-C8FCFF06E9D0}" type="slidenum">
              <a:rPr lang="zh-CN" altLang="en-US"/>
              <a:pPr>
                <a:defRPr/>
              </a:pPr>
              <a:t>‹#›</a:t>
            </a:fld>
            <a:endParaRPr lang="en-US" altLang="zh-CN"/>
          </a:p>
        </p:txBody>
      </p:sp>
    </p:spTree>
    <p:extLst>
      <p:ext uri="{BB962C8B-B14F-4D97-AF65-F5344CB8AC3E}">
        <p14:creationId xmlns:p14="http://schemas.microsoft.com/office/powerpoint/2010/main" val="333688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79" y="878417"/>
            <a:ext cx="7406878" cy="187250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444" y="878417"/>
            <a:ext cx="22106335" cy="18725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828164-F5DF-4237-9F0C-6A26C765980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2648134F-AC94-4C5A-BAFC-4685B7191A6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90A9CF1A-852F-42CB-A9A3-5FD257129B27}"/>
              </a:ext>
            </a:extLst>
          </p:cNvPr>
          <p:cNvSpPr>
            <a:spLocks noGrp="1" noChangeArrowheads="1"/>
          </p:cNvSpPr>
          <p:nvPr>
            <p:ph type="sldNum" sz="quarter" idx="12"/>
          </p:nvPr>
        </p:nvSpPr>
        <p:spPr>
          <a:ln/>
        </p:spPr>
        <p:txBody>
          <a:bodyPr/>
          <a:lstStyle>
            <a:lvl1pPr>
              <a:defRPr/>
            </a:lvl1pPr>
          </a:lstStyle>
          <a:p>
            <a:pPr>
              <a:defRPr/>
            </a:pPr>
            <a:fld id="{85BC014F-978E-49B3-81BD-15404C02F744}" type="slidenum">
              <a:rPr lang="zh-CN" altLang="en-US"/>
              <a:pPr>
                <a:defRPr/>
              </a:pPr>
              <a:t>‹#›</a:t>
            </a:fld>
            <a:endParaRPr lang="en-US" altLang="zh-CN"/>
          </a:p>
        </p:txBody>
      </p:sp>
    </p:spTree>
    <p:extLst>
      <p:ext uri="{BB962C8B-B14F-4D97-AF65-F5344CB8AC3E}">
        <p14:creationId xmlns:p14="http://schemas.microsoft.com/office/powerpoint/2010/main" val="14186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5DC0AD-D1E3-4DDA-B485-381FB3D34ED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72FD0CA9-AEAE-40D1-BA2E-EEEBB675574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05A728D5-857F-4892-A9D1-D770A2920745}"/>
              </a:ext>
            </a:extLst>
          </p:cNvPr>
          <p:cNvSpPr>
            <a:spLocks noGrp="1" noChangeArrowheads="1"/>
          </p:cNvSpPr>
          <p:nvPr>
            <p:ph type="sldNum" sz="quarter" idx="12"/>
          </p:nvPr>
        </p:nvSpPr>
        <p:spPr>
          <a:ln/>
        </p:spPr>
        <p:txBody>
          <a:bodyPr/>
          <a:lstStyle>
            <a:lvl1pPr>
              <a:defRPr/>
            </a:lvl1pPr>
          </a:lstStyle>
          <a:p>
            <a:pPr>
              <a:defRPr/>
            </a:pPr>
            <a:fld id="{A3B908D9-7916-40E5-B47D-37BE199A0108}" type="slidenum">
              <a:rPr lang="zh-CN" altLang="en-US"/>
              <a:pPr>
                <a:defRPr/>
              </a:pPr>
              <a:t>‹#›</a:t>
            </a:fld>
            <a:endParaRPr lang="en-US" altLang="zh-CN"/>
          </a:p>
        </p:txBody>
      </p:sp>
    </p:spTree>
    <p:extLst>
      <p:ext uri="{BB962C8B-B14F-4D97-AF65-F5344CB8AC3E}">
        <p14:creationId xmlns:p14="http://schemas.microsoft.com/office/powerpoint/2010/main" val="331317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2292"/>
            <a:ext cx="27980879" cy="4358217"/>
          </a:xfrm>
        </p:spPr>
        <p:txBody>
          <a:bodyPr anchor="t"/>
          <a:lstStyle>
            <a:lvl1pPr algn="l">
              <a:defRPr sz="2900" b="1" cap="all"/>
            </a:lvl1pPr>
          </a:lstStyle>
          <a:p>
            <a:r>
              <a:rPr lang="en-US"/>
              <a:t>Click to edit Master title style</a:t>
            </a:r>
          </a:p>
        </p:txBody>
      </p:sp>
      <p:sp>
        <p:nvSpPr>
          <p:cNvPr id="3" name="Text Placeholder 2"/>
          <p:cNvSpPr>
            <a:spLocks noGrp="1"/>
          </p:cNvSpPr>
          <p:nvPr>
            <p:ph type="body" idx="1"/>
          </p:nvPr>
        </p:nvSpPr>
        <p:spPr>
          <a:xfrm>
            <a:off x="2600325" y="9301692"/>
            <a:ext cx="27980879" cy="4800600"/>
          </a:xfrm>
        </p:spPr>
        <p:txBody>
          <a:bodyPr anchor="b"/>
          <a:lstStyle>
            <a:lvl1pPr marL="0" indent="0">
              <a:buNone/>
              <a:defRPr sz="1400"/>
            </a:lvl1pPr>
            <a:lvl2pPr marL="326532" indent="0">
              <a:buNone/>
              <a:defRPr sz="1300"/>
            </a:lvl2pPr>
            <a:lvl3pPr marL="653064" indent="0">
              <a:buNone/>
              <a:defRPr sz="1100"/>
            </a:lvl3pPr>
            <a:lvl4pPr marL="979597" indent="0">
              <a:buNone/>
              <a:defRPr sz="1000"/>
            </a:lvl4pPr>
            <a:lvl5pPr marL="1306129" indent="0">
              <a:buNone/>
              <a:defRPr sz="1000"/>
            </a:lvl5pPr>
            <a:lvl6pPr marL="1632661" indent="0">
              <a:buNone/>
              <a:defRPr sz="1000"/>
            </a:lvl6pPr>
            <a:lvl7pPr marL="1959193" indent="0">
              <a:buNone/>
              <a:defRPr sz="1000"/>
            </a:lvl7pPr>
            <a:lvl8pPr marL="2285726" indent="0">
              <a:buNone/>
              <a:defRPr sz="1000"/>
            </a:lvl8pPr>
            <a:lvl9pPr marL="2612258" indent="0">
              <a:buNone/>
              <a:defRPr sz="1000"/>
            </a:lvl9pPr>
          </a:lstStyle>
          <a:p>
            <a:pPr lvl="0"/>
            <a:r>
              <a:rPr lang="en-US"/>
              <a:t>Click to edit Master text styles</a:t>
            </a:r>
          </a:p>
        </p:txBody>
      </p:sp>
      <p:sp>
        <p:nvSpPr>
          <p:cNvPr id="4" name="Rectangle 4">
            <a:extLst>
              <a:ext uri="{FF2B5EF4-FFF2-40B4-BE49-F238E27FC236}">
                <a16:creationId xmlns:a16="http://schemas.microsoft.com/office/drawing/2014/main" id="{EE0BDA6F-F029-4E5E-8553-1B3D71062BE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D4FD5331-6743-4E2B-A39E-A9D2782FF4B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F2BAE01B-8B99-4A3E-A8FC-2A091007710E}"/>
              </a:ext>
            </a:extLst>
          </p:cNvPr>
          <p:cNvSpPr>
            <a:spLocks noGrp="1" noChangeArrowheads="1"/>
          </p:cNvSpPr>
          <p:nvPr>
            <p:ph type="sldNum" sz="quarter" idx="12"/>
          </p:nvPr>
        </p:nvSpPr>
        <p:spPr>
          <a:ln/>
        </p:spPr>
        <p:txBody>
          <a:bodyPr/>
          <a:lstStyle>
            <a:lvl1pPr>
              <a:defRPr/>
            </a:lvl1pPr>
          </a:lstStyle>
          <a:p>
            <a:pPr>
              <a:defRPr/>
            </a:pPr>
            <a:fld id="{97D42A1E-4C9B-4955-8A20-7C69E0B3FFFB}" type="slidenum">
              <a:rPr lang="zh-CN" altLang="en-US"/>
              <a:pPr>
                <a:defRPr/>
              </a:pPr>
              <a:t>‹#›</a:t>
            </a:fld>
            <a:endParaRPr lang="en-US" altLang="zh-CN"/>
          </a:p>
        </p:txBody>
      </p:sp>
    </p:spTree>
    <p:extLst>
      <p:ext uri="{BB962C8B-B14F-4D97-AF65-F5344CB8AC3E}">
        <p14:creationId xmlns:p14="http://schemas.microsoft.com/office/powerpoint/2010/main" val="199633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444" y="5120217"/>
            <a:ext cx="14756606" cy="1448329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1" y="5120217"/>
            <a:ext cx="14756606" cy="1448329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57945F8-3CA2-49C5-B385-8E20FFEED36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CAD1AAC9-678D-4F82-A890-F8CA388D374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DF164277-2FC4-4BA9-893A-ACCFE09ABA00}"/>
              </a:ext>
            </a:extLst>
          </p:cNvPr>
          <p:cNvSpPr>
            <a:spLocks noGrp="1" noChangeArrowheads="1"/>
          </p:cNvSpPr>
          <p:nvPr>
            <p:ph type="sldNum" sz="quarter" idx="12"/>
          </p:nvPr>
        </p:nvSpPr>
        <p:spPr>
          <a:ln/>
        </p:spPr>
        <p:txBody>
          <a:bodyPr/>
          <a:lstStyle>
            <a:lvl1pPr>
              <a:defRPr/>
            </a:lvl1pPr>
          </a:lstStyle>
          <a:p>
            <a:pPr>
              <a:defRPr/>
            </a:pPr>
            <a:fld id="{6FB7B760-9ED9-4927-A718-01547742686C}" type="slidenum">
              <a:rPr lang="zh-CN" altLang="en-US"/>
              <a:pPr>
                <a:defRPr/>
              </a:pPr>
              <a:t>‹#›</a:t>
            </a:fld>
            <a:endParaRPr lang="en-US" altLang="zh-CN"/>
          </a:p>
        </p:txBody>
      </p:sp>
    </p:spTree>
    <p:extLst>
      <p:ext uri="{BB962C8B-B14F-4D97-AF65-F5344CB8AC3E}">
        <p14:creationId xmlns:p14="http://schemas.microsoft.com/office/powerpoint/2010/main" val="369519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444" y="4912784"/>
            <a:ext cx="14544675" cy="2046817"/>
          </a:xfrm>
        </p:spPr>
        <p:txBody>
          <a:bodyPr anchor="b"/>
          <a:lstStyle>
            <a:lvl1pPr marL="0" indent="0">
              <a:buNone/>
              <a:defRPr sz="1700" b="1"/>
            </a:lvl1pPr>
            <a:lvl2pPr marL="326532" indent="0">
              <a:buNone/>
              <a:defRPr sz="1400" b="1"/>
            </a:lvl2pPr>
            <a:lvl3pPr marL="653064" indent="0">
              <a:buNone/>
              <a:defRPr sz="1300" b="1"/>
            </a:lvl3pPr>
            <a:lvl4pPr marL="979597" indent="0">
              <a:buNone/>
              <a:defRPr sz="1100" b="1"/>
            </a:lvl4pPr>
            <a:lvl5pPr marL="1306129" indent="0">
              <a:buNone/>
              <a:defRPr sz="1100" b="1"/>
            </a:lvl5pPr>
            <a:lvl6pPr marL="1632661" indent="0">
              <a:buNone/>
              <a:defRPr sz="1100" b="1"/>
            </a:lvl6pPr>
            <a:lvl7pPr marL="1959193" indent="0">
              <a:buNone/>
              <a:defRPr sz="1100" b="1"/>
            </a:lvl7pPr>
            <a:lvl8pPr marL="2285726" indent="0">
              <a:buNone/>
              <a:defRPr sz="1100" b="1"/>
            </a:lvl8pPr>
            <a:lvl9pPr marL="2612258" indent="0">
              <a:buNone/>
              <a:defRPr sz="1100" b="1"/>
            </a:lvl9pPr>
          </a:lstStyle>
          <a:p>
            <a:pPr lvl="0"/>
            <a:r>
              <a:rPr lang="en-US"/>
              <a:t>Click to edit Master text styles</a:t>
            </a:r>
          </a:p>
        </p:txBody>
      </p:sp>
      <p:sp>
        <p:nvSpPr>
          <p:cNvPr id="4" name="Content Placeholder 3"/>
          <p:cNvSpPr>
            <a:spLocks noGrp="1"/>
          </p:cNvSpPr>
          <p:nvPr>
            <p:ph sz="half" idx="2"/>
          </p:nvPr>
        </p:nvSpPr>
        <p:spPr>
          <a:xfrm>
            <a:off x="1645444" y="6959600"/>
            <a:ext cx="14544675" cy="12643909"/>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9" y="4912784"/>
            <a:ext cx="14550628" cy="2046817"/>
          </a:xfrm>
        </p:spPr>
        <p:txBody>
          <a:bodyPr anchor="b"/>
          <a:lstStyle>
            <a:lvl1pPr marL="0" indent="0">
              <a:buNone/>
              <a:defRPr sz="1700" b="1"/>
            </a:lvl1pPr>
            <a:lvl2pPr marL="326532" indent="0">
              <a:buNone/>
              <a:defRPr sz="1400" b="1"/>
            </a:lvl2pPr>
            <a:lvl3pPr marL="653064" indent="0">
              <a:buNone/>
              <a:defRPr sz="1300" b="1"/>
            </a:lvl3pPr>
            <a:lvl4pPr marL="979597" indent="0">
              <a:buNone/>
              <a:defRPr sz="1100" b="1"/>
            </a:lvl4pPr>
            <a:lvl5pPr marL="1306129" indent="0">
              <a:buNone/>
              <a:defRPr sz="1100" b="1"/>
            </a:lvl5pPr>
            <a:lvl6pPr marL="1632661" indent="0">
              <a:buNone/>
              <a:defRPr sz="1100" b="1"/>
            </a:lvl6pPr>
            <a:lvl7pPr marL="1959193" indent="0">
              <a:buNone/>
              <a:defRPr sz="1100" b="1"/>
            </a:lvl7pPr>
            <a:lvl8pPr marL="2285726" indent="0">
              <a:buNone/>
              <a:defRPr sz="1100" b="1"/>
            </a:lvl8pPr>
            <a:lvl9pPr marL="2612258" indent="0">
              <a:buNone/>
              <a:defRPr sz="1100" b="1"/>
            </a:lvl9pPr>
          </a:lstStyle>
          <a:p>
            <a:pPr lvl="0"/>
            <a:r>
              <a:rPr lang="en-US"/>
              <a:t>Click to edit Master text styles</a:t>
            </a:r>
          </a:p>
        </p:txBody>
      </p:sp>
      <p:sp>
        <p:nvSpPr>
          <p:cNvPr id="6" name="Content Placeholder 5"/>
          <p:cNvSpPr>
            <a:spLocks noGrp="1"/>
          </p:cNvSpPr>
          <p:nvPr>
            <p:ph sz="quarter" idx="4"/>
          </p:nvPr>
        </p:nvSpPr>
        <p:spPr>
          <a:xfrm>
            <a:off x="16722329" y="6959600"/>
            <a:ext cx="14550628" cy="12643909"/>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D8669E4-84AE-48DB-946D-C4014219CE7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497EE422-3C8D-41EA-8BAC-9062A5084D0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4D81AC85-15EA-40F9-A1AB-5B3A64514D48}"/>
              </a:ext>
            </a:extLst>
          </p:cNvPr>
          <p:cNvSpPr>
            <a:spLocks noGrp="1" noChangeArrowheads="1"/>
          </p:cNvSpPr>
          <p:nvPr>
            <p:ph type="sldNum" sz="quarter" idx="12"/>
          </p:nvPr>
        </p:nvSpPr>
        <p:spPr>
          <a:ln/>
        </p:spPr>
        <p:txBody>
          <a:bodyPr/>
          <a:lstStyle>
            <a:lvl1pPr>
              <a:defRPr/>
            </a:lvl1pPr>
          </a:lstStyle>
          <a:p>
            <a:pPr>
              <a:defRPr/>
            </a:pPr>
            <a:fld id="{0C47D478-54D5-447C-920D-1EB0A0E0A185}" type="slidenum">
              <a:rPr lang="zh-CN" altLang="en-US"/>
              <a:pPr>
                <a:defRPr/>
              </a:pPr>
              <a:t>‹#›</a:t>
            </a:fld>
            <a:endParaRPr lang="en-US" altLang="zh-CN"/>
          </a:p>
        </p:txBody>
      </p:sp>
    </p:spTree>
    <p:extLst>
      <p:ext uri="{BB962C8B-B14F-4D97-AF65-F5344CB8AC3E}">
        <p14:creationId xmlns:p14="http://schemas.microsoft.com/office/powerpoint/2010/main" val="223544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CAE3557-8406-468D-AC0A-97D141386C9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D3A05AF5-5E32-45C6-BD05-7FF67499A5B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77A2A9BF-5913-41AD-821D-C3B1D61AD656}"/>
              </a:ext>
            </a:extLst>
          </p:cNvPr>
          <p:cNvSpPr>
            <a:spLocks noGrp="1" noChangeArrowheads="1"/>
          </p:cNvSpPr>
          <p:nvPr>
            <p:ph type="sldNum" sz="quarter" idx="12"/>
          </p:nvPr>
        </p:nvSpPr>
        <p:spPr>
          <a:ln/>
        </p:spPr>
        <p:txBody>
          <a:bodyPr/>
          <a:lstStyle>
            <a:lvl1pPr>
              <a:defRPr/>
            </a:lvl1pPr>
          </a:lstStyle>
          <a:p>
            <a:pPr>
              <a:defRPr/>
            </a:pPr>
            <a:fld id="{30FF0DBF-7F76-4FE0-A077-A3038BF444B9}" type="slidenum">
              <a:rPr lang="zh-CN" altLang="en-US"/>
              <a:pPr>
                <a:defRPr/>
              </a:pPr>
              <a:t>‹#›</a:t>
            </a:fld>
            <a:endParaRPr lang="en-US" altLang="zh-CN"/>
          </a:p>
        </p:txBody>
      </p:sp>
    </p:spTree>
    <p:extLst>
      <p:ext uri="{BB962C8B-B14F-4D97-AF65-F5344CB8AC3E}">
        <p14:creationId xmlns:p14="http://schemas.microsoft.com/office/powerpoint/2010/main" val="11311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50AB43-1432-4639-B5E9-F16AEF9848E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08B04223-94E0-4E1F-8DCA-243FBB3B293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E846E34D-F4B5-45EB-AD70-0721A4C38411}"/>
              </a:ext>
            </a:extLst>
          </p:cNvPr>
          <p:cNvSpPr>
            <a:spLocks noGrp="1" noChangeArrowheads="1"/>
          </p:cNvSpPr>
          <p:nvPr>
            <p:ph type="sldNum" sz="quarter" idx="12"/>
          </p:nvPr>
        </p:nvSpPr>
        <p:spPr>
          <a:ln/>
        </p:spPr>
        <p:txBody>
          <a:bodyPr/>
          <a:lstStyle>
            <a:lvl1pPr>
              <a:defRPr/>
            </a:lvl1pPr>
          </a:lstStyle>
          <a:p>
            <a:pPr>
              <a:defRPr/>
            </a:pPr>
            <a:fld id="{E6B99552-8A4A-4C42-96C8-029C8EA203B3}" type="slidenum">
              <a:rPr lang="zh-CN" altLang="en-US"/>
              <a:pPr>
                <a:defRPr/>
              </a:pPr>
              <a:t>‹#›</a:t>
            </a:fld>
            <a:endParaRPr lang="en-US" altLang="zh-CN"/>
          </a:p>
        </p:txBody>
      </p:sp>
    </p:spTree>
    <p:extLst>
      <p:ext uri="{BB962C8B-B14F-4D97-AF65-F5344CB8AC3E}">
        <p14:creationId xmlns:p14="http://schemas.microsoft.com/office/powerpoint/2010/main" val="177901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874183"/>
            <a:ext cx="10829925" cy="371792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12870656" y="874184"/>
            <a:ext cx="18402300" cy="18729325"/>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4592109"/>
            <a:ext cx="10829925" cy="15011400"/>
          </a:xfrm>
        </p:spPr>
        <p:txBody>
          <a:bodyPr/>
          <a:lstStyle>
            <a:lvl1pPr marL="0" indent="0">
              <a:buNone/>
              <a:defRPr sz="1000"/>
            </a:lvl1pPr>
            <a:lvl2pPr marL="326532" indent="0">
              <a:buNone/>
              <a:defRPr sz="900"/>
            </a:lvl2pPr>
            <a:lvl3pPr marL="653064" indent="0">
              <a:buNone/>
              <a:defRPr sz="700"/>
            </a:lvl3pPr>
            <a:lvl4pPr marL="979597" indent="0">
              <a:buNone/>
              <a:defRPr sz="600"/>
            </a:lvl4pPr>
            <a:lvl5pPr marL="1306129" indent="0">
              <a:buNone/>
              <a:defRPr sz="600"/>
            </a:lvl5pPr>
            <a:lvl6pPr marL="1632661" indent="0">
              <a:buNone/>
              <a:defRPr sz="600"/>
            </a:lvl6pPr>
            <a:lvl7pPr marL="1959193" indent="0">
              <a:buNone/>
              <a:defRPr sz="600"/>
            </a:lvl7pPr>
            <a:lvl8pPr marL="2285726" indent="0">
              <a:buNone/>
              <a:defRPr sz="600"/>
            </a:lvl8pPr>
            <a:lvl9pPr marL="2612258" indent="0">
              <a:buNone/>
              <a:defRPr sz="600"/>
            </a:lvl9pPr>
          </a:lstStyle>
          <a:p>
            <a:pPr lvl="0"/>
            <a:r>
              <a:rPr lang="en-US"/>
              <a:t>Click to edit Master text styles</a:t>
            </a:r>
          </a:p>
        </p:txBody>
      </p:sp>
      <p:sp>
        <p:nvSpPr>
          <p:cNvPr id="5" name="Rectangle 4">
            <a:extLst>
              <a:ext uri="{FF2B5EF4-FFF2-40B4-BE49-F238E27FC236}">
                <a16:creationId xmlns:a16="http://schemas.microsoft.com/office/drawing/2014/main" id="{8C691C7E-0CD1-492F-950C-0572CC1973C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46C2B885-D532-41A0-9C6D-12228152FAD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3777B175-8887-4C3C-B0F1-CF7D232C1821}"/>
              </a:ext>
            </a:extLst>
          </p:cNvPr>
          <p:cNvSpPr>
            <a:spLocks noGrp="1" noChangeArrowheads="1"/>
          </p:cNvSpPr>
          <p:nvPr>
            <p:ph type="sldNum" sz="quarter" idx="12"/>
          </p:nvPr>
        </p:nvSpPr>
        <p:spPr>
          <a:ln/>
        </p:spPr>
        <p:txBody>
          <a:bodyPr/>
          <a:lstStyle>
            <a:lvl1pPr>
              <a:defRPr/>
            </a:lvl1pPr>
          </a:lstStyle>
          <a:p>
            <a:pPr>
              <a:defRPr/>
            </a:pPr>
            <a:fld id="{27A28E50-46E5-418F-AE41-210C4002CFA0}" type="slidenum">
              <a:rPr lang="zh-CN" altLang="en-US"/>
              <a:pPr>
                <a:defRPr/>
              </a:pPr>
              <a:t>‹#›</a:t>
            </a:fld>
            <a:endParaRPr lang="en-US" altLang="zh-CN"/>
          </a:p>
        </p:txBody>
      </p:sp>
    </p:spTree>
    <p:extLst>
      <p:ext uri="{BB962C8B-B14F-4D97-AF65-F5344CB8AC3E}">
        <p14:creationId xmlns:p14="http://schemas.microsoft.com/office/powerpoint/2010/main" val="171799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8" y="15361709"/>
            <a:ext cx="19751278" cy="1813983"/>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6451998" y="1961092"/>
            <a:ext cx="19751278" cy="13166725"/>
          </a:xfrm>
        </p:spPr>
        <p:txBody>
          <a:bodyPr/>
          <a:lstStyle>
            <a:lvl1pPr marL="0" indent="0">
              <a:buNone/>
              <a:defRPr sz="2300"/>
            </a:lvl1pPr>
            <a:lvl2pPr marL="326532" indent="0">
              <a:buNone/>
              <a:defRPr sz="2000"/>
            </a:lvl2pPr>
            <a:lvl3pPr marL="653064" indent="0">
              <a:buNone/>
              <a:defRPr sz="1700"/>
            </a:lvl3pPr>
            <a:lvl4pPr marL="979597" indent="0">
              <a:buNone/>
              <a:defRPr sz="1400"/>
            </a:lvl4pPr>
            <a:lvl5pPr marL="1306129" indent="0">
              <a:buNone/>
              <a:defRPr sz="1400"/>
            </a:lvl5pPr>
            <a:lvl6pPr marL="1632661" indent="0">
              <a:buNone/>
              <a:defRPr sz="1400"/>
            </a:lvl6pPr>
            <a:lvl7pPr marL="1959193" indent="0">
              <a:buNone/>
              <a:defRPr sz="1400"/>
            </a:lvl7pPr>
            <a:lvl8pPr marL="2285726" indent="0">
              <a:buNone/>
              <a:defRPr sz="1400"/>
            </a:lvl8pPr>
            <a:lvl9pPr marL="2612258" indent="0">
              <a:buNone/>
              <a:defRPr sz="1400"/>
            </a:lvl9pPr>
          </a:lstStyle>
          <a:p>
            <a:pPr lvl="0"/>
            <a:endParaRPr lang="en-US" noProof="0"/>
          </a:p>
        </p:txBody>
      </p:sp>
      <p:sp>
        <p:nvSpPr>
          <p:cNvPr id="4" name="Text Placeholder 3"/>
          <p:cNvSpPr>
            <a:spLocks noGrp="1"/>
          </p:cNvSpPr>
          <p:nvPr>
            <p:ph type="body" sz="half" idx="2"/>
          </p:nvPr>
        </p:nvSpPr>
        <p:spPr>
          <a:xfrm>
            <a:off x="6451998" y="17175692"/>
            <a:ext cx="19751278" cy="2574925"/>
          </a:xfrm>
        </p:spPr>
        <p:txBody>
          <a:bodyPr/>
          <a:lstStyle>
            <a:lvl1pPr marL="0" indent="0">
              <a:buNone/>
              <a:defRPr sz="1000"/>
            </a:lvl1pPr>
            <a:lvl2pPr marL="326532" indent="0">
              <a:buNone/>
              <a:defRPr sz="900"/>
            </a:lvl2pPr>
            <a:lvl3pPr marL="653064" indent="0">
              <a:buNone/>
              <a:defRPr sz="700"/>
            </a:lvl3pPr>
            <a:lvl4pPr marL="979597" indent="0">
              <a:buNone/>
              <a:defRPr sz="600"/>
            </a:lvl4pPr>
            <a:lvl5pPr marL="1306129" indent="0">
              <a:buNone/>
              <a:defRPr sz="600"/>
            </a:lvl5pPr>
            <a:lvl6pPr marL="1632661" indent="0">
              <a:buNone/>
              <a:defRPr sz="600"/>
            </a:lvl6pPr>
            <a:lvl7pPr marL="1959193" indent="0">
              <a:buNone/>
              <a:defRPr sz="600"/>
            </a:lvl7pPr>
            <a:lvl8pPr marL="2285726" indent="0">
              <a:buNone/>
              <a:defRPr sz="600"/>
            </a:lvl8pPr>
            <a:lvl9pPr marL="2612258" indent="0">
              <a:buNone/>
              <a:defRPr sz="600"/>
            </a:lvl9pPr>
          </a:lstStyle>
          <a:p>
            <a:pPr lvl="0"/>
            <a:r>
              <a:rPr lang="en-US"/>
              <a:t>Click to edit Master text styles</a:t>
            </a:r>
          </a:p>
        </p:txBody>
      </p:sp>
      <p:sp>
        <p:nvSpPr>
          <p:cNvPr id="5" name="Rectangle 4">
            <a:extLst>
              <a:ext uri="{FF2B5EF4-FFF2-40B4-BE49-F238E27FC236}">
                <a16:creationId xmlns:a16="http://schemas.microsoft.com/office/drawing/2014/main" id="{D80A54BF-364C-4738-892D-60732646E99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350D0BCC-CEE5-40CB-A596-1D0B1D6D758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39CE16DA-418F-4274-93C5-CEFDB5D383FF}"/>
              </a:ext>
            </a:extLst>
          </p:cNvPr>
          <p:cNvSpPr>
            <a:spLocks noGrp="1" noChangeArrowheads="1"/>
          </p:cNvSpPr>
          <p:nvPr>
            <p:ph type="sldNum" sz="quarter" idx="12"/>
          </p:nvPr>
        </p:nvSpPr>
        <p:spPr>
          <a:ln/>
        </p:spPr>
        <p:txBody>
          <a:bodyPr/>
          <a:lstStyle>
            <a:lvl1pPr>
              <a:defRPr/>
            </a:lvl1pPr>
          </a:lstStyle>
          <a:p>
            <a:pPr>
              <a:defRPr/>
            </a:pPr>
            <a:fld id="{2BE1A670-C7FA-4E1C-9023-27DB3F108394}" type="slidenum">
              <a:rPr lang="zh-CN" altLang="en-US"/>
              <a:pPr>
                <a:defRPr/>
              </a:pPr>
              <a:t>‹#›</a:t>
            </a:fld>
            <a:endParaRPr lang="en-US" altLang="zh-CN"/>
          </a:p>
        </p:txBody>
      </p:sp>
    </p:spTree>
    <p:extLst>
      <p:ext uri="{BB962C8B-B14F-4D97-AF65-F5344CB8AC3E}">
        <p14:creationId xmlns:p14="http://schemas.microsoft.com/office/powerpoint/2010/main" val="249388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F553CB-5581-4805-B729-4CA63F02ECC3}"/>
              </a:ext>
            </a:extLst>
          </p:cNvPr>
          <p:cNvSpPr>
            <a:spLocks noGrp="1" noChangeArrowheads="1"/>
          </p:cNvSpPr>
          <p:nvPr>
            <p:ph type="title"/>
          </p:nvPr>
        </p:nvSpPr>
        <p:spPr bwMode="auto">
          <a:xfrm>
            <a:off x="1646238" y="877888"/>
            <a:ext cx="296275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471" tIns="156735" rIns="313471" bIns="156735"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F552B2DB-BD19-475F-851D-2EA588ABFDDE}"/>
              </a:ext>
            </a:extLst>
          </p:cNvPr>
          <p:cNvSpPr>
            <a:spLocks noGrp="1" noChangeArrowheads="1"/>
          </p:cNvSpPr>
          <p:nvPr>
            <p:ph type="body" idx="1"/>
          </p:nvPr>
        </p:nvSpPr>
        <p:spPr bwMode="auto">
          <a:xfrm>
            <a:off x="1646238" y="5119688"/>
            <a:ext cx="29627512" cy="144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471" tIns="156735" rIns="313471" bIns="156735"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3B95A145-D858-9A45-A1A3-120C0CEAB449}"/>
              </a:ext>
            </a:extLst>
          </p:cNvPr>
          <p:cNvSpPr>
            <a:spLocks noGrp="1" noChangeArrowheads="1"/>
          </p:cNvSpPr>
          <p:nvPr>
            <p:ph type="dt" sz="half" idx="2"/>
          </p:nvPr>
        </p:nvSpPr>
        <p:spPr bwMode="auto">
          <a:xfrm>
            <a:off x="1644650" y="19985038"/>
            <a:ext cx="7681913" cy="1524000"/>
          </a:xfrm>
          <a:prstGeom prst="rect">
            <a:avLst/>
          </a:prstGeom>
          <a:noFill/>
          <a:ln w="9525">
            <a:noFill/>
            <a:miter lim="800000"/>
            <a:headEnd/>
            <a:tailEnd/>
          </a:ln>
          <a:effectLst/>
        </p:spPr>
        <p:txBody>
          <a:bodyPr vert="horz" wrap="square" lIns="313471" tIns="156735" rIns="313471" bIns="156735" numCol="1" anchor="t" anchorCtr="0" compatLnSpc="1">
            <a:prstTxWarp prst="textNoShape">
              <a:avLst/>
            </a:prstTxWarp>
          </a:bodyPr>
          <a:lstStyle>
            <a:lvl1pPr algn="l" eaLnBrk="1" hangingPunct="1">
              <a:defRPr sz="4800">
                <a:solidFill>
                  <a:schemeClr val="tx1"/>
                </a:solidFill>
                <a:latin typeface="Arial" charset="0"/>
                <a:ea typeface="宋体" pitchFamily="2" charset="-122"/>
                <a:cs typeface="+mn-cs"/>
              </a:defRPr>
            </a:lvl1pPr>
          </a:lstStyle>
          <a:p>
            <a:pPr>
              <a:defRPr/>
            </a:pPr>
            <a:endParaRPr lang="en-US" altLang="zh-CN"/>
          </a:p>
        </p:txBody>
      </p:sp>
      <p:sp>
        <p:nvSpPr>
          <p:cNvPr id="1029" name="Rectangle 5">
            <a:extLst>
              <a:ext uri="{FF2B5EF4-FFF2-40B4-BE49-F238E27FC236}">
                <a16:creationId xmlns:a16="http://schemas.microsoft.com/office/drawing/2014/main" id="{289AC151-3E40-4E42-8F2B-803C7641876E}"/>
              </a:ext>
            </a:extLst>
          </p:cNvPr>
          <p:cNvSpPr>
            <a:spLocks noGrp="1" noChangeArrowheads="1"/>
          </p:cNvSpPr>
          <p:nvPr>
            <p:ph type="ftr" sz="quarter" idx="3"/>
          </p:nvPr>
        </p:nvSpPr>
        <p:spPr bwMode="auto">
          <a:xfrm>
            <a:off x="11247438" y="19985038"/>
            <a:ext cx="10425112" cy="1524000"/>
          </a:xfrm>
          <a:prstGeom prst="rect">
            <a:avLst/>
          </a:prstGeom>
          <a:noFill/>
          <a:ln w="9525">
            <a:noFill/>
            <a:miter lim="800000"/>
            <a:headEnd/>
            <a:tailEnd/>
          </a:ln>
          <a:effectLst/>
        </p:spPr>
        <p:txBody>
          <a:bodyPr vert="horz" wrap="square" lIns="313471" tIns="156735" rIns="313471" bIns="156735" numCol="1" anchor="t" anchorCtr="0" compatLnSpc="1">
            <a:prstTxWarp prst="textNoShape">
              <a:avLst/>
            </a:prstTxWarp>
          </a:bodyPr>
          <a:lstStyle>
            <a:lvl1pPr algn="ctr" eaLnBrk="1" hangingPunct="1">
              <a:defRPr sz="4800">
                <a:solidFill>
                  <a:schemeClr val="tx1"/>
                </a:solidFill>
                <a:latin typeface="Arial" charset="0"/>
                <a:ea typeface="宋体" pitchFamily="2" charset="-122"/>
                <a:cs typeface="+mn-cs"/>
              </a:defRPr>
            </a:lvl1pPr>
          </a:lstStyle>
          <a:p>
            <a:pPr>
              <a:defRPr/>
            </a:pPr>
            <a:endParaRPr lang="en-US" altLang="zh-CN"/>
          </a:p>
        </p:txBody>
      </p:sp>
      <p:sp>
        <p:nvSpPr>
          <p:cNvPr id="1030" name="Rectangle 6">
            <a:extLst>
              <a:ext uri="{FF2B5EF4-FFF2-40B4-BE49-F238E27FC236}">
                <a16:creationId xmlns:a16="http://schemas.microsoft.com/office/drawing/2014/main" id="{CB27C4F4-A518-D849-90BB-D4123CF4A597}"/>
              </a:ext>
            </a:extLst>
          </p:cNvPr>
          <p:cNvSpPr>
            <a:spLocks noGrp="1" noChangeArrowheads="1"/>
          </p:cNvSpPr>
          <p:nvPr>
            <p:ph type="sldNum" sz="quarter" idx="4"/>
          </p:nvPr>
        </p:nvSpPr>
        <p:spPr bwMode="auto">
          <a:xfrm>
            <a:off x="23591838" y="19985038"/>
            <a:ext cx="7681912" cy="1524000"/>
          </a:xfrm>
          <a:prstGeom prst="rect">
            <a:avLst/>
          </a:prstGeom>
          <a:noFill/>
          <a:ln w="9525">
            <a:noFill/>
            <a:miter lim="800000"/>
            <a:headEnd/>
            <a:tailEnd/>
          </a:ln>
          <a:effectLst/>
        </p:spPr>
        <p:txBody>
          <a:bodyPr vert="horz" wrap="square" lIns="313471" tIns="156735" rIns="313471" bIns="156735" numCol="1" anchor="t" anchorCtr="0" compatLnSpc="1">
            <a:prstTxWarp prst="textNoShape">
              <a:avLst/>
            </a:prstTxWarp>
          </a:bodyPr>
          <a:lstStyle>
            <a:lvl1pPr algn="r" eaLnBrk="1" hangingPunct="1">
              <a:defRPr sz="4800">
                <a:solidFill>
                  <a:schemeClr val="tx1"/>
                </a:solidFill>
                <a:latin typeface="Arial" panose="020B0604020202020204" pitchFamily="34" charset="0"/>
                <a:ea typeface="宋体" panose="02010600030101010101" pitchFamily="2" charset="-122"/>
                <a:cs typeface="Arial" panose="020B0604020202020204" pitchFamily="34" charset="0"/>
              </a:defRPr>
            </a:lvl1pPr>
          </a:lstStyle>
          <a:p>
            <a:pPr>
              <a:defRPr/>
            </a:pPr>
            <a:fld id="{3D00686C-6C8D-4DB3-AFCD-CB6A6806AB29}"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3725" rtl="0" eaLnBrk="0" fontAlgn="base" hangingPunct="0">
        <a:spcBef>
          <a:spcPct val="0"/>
        </a:spcBef>
        <a:spcAft>
          <a:spcPct val="0"/>
        </a:spcAft>
        <a:defRPr sz="15100">
          <a:solidFill>
            <a:schemeClr val="tx2"/>
          </a:solidFill>
          <a:latin typeface="+mj-lt"/>
          <a:ea typeface="+mj-ea"/>
          <a:cs typeface="+mj-cs"/>
        </a:defRPr>
      </a:lvl1pPr>
      <a:lvl2pPr algn="ctr" defTabSz="3133725" rtl="0" eaLnBrk="0" fontAlgn="base" hangingPunct="0">
        <a:spcBef>
          <a:spcPct val="0"/>
        </a:spcBef>
        <a:spcAft>
          <a:spcPct val="0"/>
        </a:spcAft>
        <a:defRPr sz="15100">
          <a:solidFill>
            <a:schemeClr val="tx2"/>
          </a:solidFill>
          <a:latin typeface="Arial" charset="0"/>
        </a:defRPr>
      </a:lvl2pPr>
      <a:lvl3pPr algn="ctr" defTabSz="3133725" rtl="0" eaLnBrk="0" fontAlgn="base" hangingPunct="0">
        <a:spcBef>
          <a:spcPct val="0"/>
        </a:spcBef>
        <a:spcAft>
          <a:spcPct val="0"/>
        </a:spcAft>
        <a:defRPr sz="15100">
          <a:solidFill>
            <a:schemeClr val="tx2"/>
          </a:solidFill>
          <a:latin typeface="Arial" charset="0"/>
        </a:defRPr>
      </a:lvl3pPr>
      <a:lvl4pPr algn="ctr" defTabSz="3133725" rtl="0" eaLnBrk="0" fontAlgn="base" hangingPunct="0">
        <a:spcBef>
          <a:spcPct val="0"/>
        </a:spcBef>
        <a:spcAft>
          <a:spcPct val="0"/>
        </a:spcAft>
        <a:defRPr sz="15100">
          <a:solidFill>
            <a:schemeClr val="tx2"/>
          </a:solidFill>
          <a:latin typeface="Arial" charset="0"/>
        </a:defRPr>
      </a:lvl4pPr>
      <a:lvl5pPr algn="ctr" defTabSz="3133725" rtl="0" eaLnBrk="0" fontAlgn="base" hangingPunct="0">
        <a:spcBef>
          <a:spcPct val="0"/>
        </a:spcBef>
        <a:spcAft>
          <a:spcPct val="0"/>
        </a:spcAft>
        <a:defRPr sz="15100">
          <a:solidFill>
            <a:schemeClr val="tx2"/>
          </a:solidFill>
          <a:latin typeface="Arial" charset="0"/>
        </a:defRPr>
      </a:lvl5pPr>
      <a:lvl6pPr marL="326532" algn="ctr" defTabSz="3134937" rtl="0" fontAlgn="base">
        <a:spcBef>
          <a:spcPct val="0"/>
        </a:spcBef>
        <a:spcAft>
          <a:spcPct val="0"/>
        </a:spcAft>
        <a:defRPr sz="15100">
          <a:solidFill>
            <a:schemeClr val="tx2"/>
          </a:solidFill>
          <a:latin typeface="Arial" charset="0"/>
        </a:defRPr>
      </a:lvl6pPr>
      <a:lvl7pPr marL="653064" algn="ctr" defTabSz="3134937" rtl="0" fontAlgn="base">
        <a:spcBef>
          <a:spcPct val="0"/>
        </a:spcBef>
        <a:spcAft>
          <a:spcPct val="0"/>
        </a:spcAft>
        <a:defRPr sz="15100">
          <a:solidFill>
            <a:schemeClr val="tx2"/>
          </a:solidFill>
          <a:latin typeface="Arial" charset="0"/>
        </a:defRPr>
      </a:lvl7pPr>
      <a:lvl8pPr marL="979597" algn="ctr" defTabSz="3134937" rtl="0" fontAlgn="base">
        <a:spcBef>
          <a:spcPct val="0"/>
        </a:spcBef>
        <a:spcAft>
          <a:spcPct val="0"/>
        </a:spcAft>
        <a:defRPr sz="15100">
          <a:solidFill>
            <a:schemeClr val="tx2"/>
          </a:solidFill>
          <a:latin typeface="Arial" charset="0"/>
        </a:defRPr>
      </a:lvl8pPr>
      <a:lvl9pPr marL="1306129" algn="ctr" defTabSz="3134937" rtl="0" fontAlgn="base">
        <a:spcBef>
          <a:spcPct val="0"/>
        </a:spcBef>
        <a:spcAft>
          <a:spcPct val="0"/>
        </a:spcAft>
        <a:defRPr sz="15100">
          <a:solidFill>
            <a:schemeClr val="tx2"/>
          </a:solidFill>
          <a:latin typeface="Arial" charset="0"/>
        </a:defRPr>
      </a:lvl9pPr>
    </p:titleStyle>
    <p:bodyStyle>
      <a:lvl1pPr marL="1174750" indent="-1174750" algn="l" defTabSz="3133725" rtl="0" eaLnBrk="0" fontAlgn="base" hangingPunct="0">
        <a:spcBef>
          <a:spcPct val="20000"/>
        </a:spcBef>
        <a:spcAft>
          <a:spcPct val="0"/>
        </a:spcAft>
        <a:buChar char="•"/>
        <a:defRPr sz="11000">
          <a:solidFill>
            <a:schemeClr val="tx1"/>
          </a:solidFill>
          <a:latin typeface="+mn-lt"/>
          <a:ea typeface="+mn-ea"/>
          <a:cs typeface="+mn-cs"/>
        </a:defRPr>
      </a:lvl1pPr>
      <a:lvl2pPr marL="2546350" indent="-979488" algn="l" defTabSz="3133725" rtl="0" eaLnBrk="0" fontAlgn="base" hangingPunct="0">
        <a:spcBef>
          <a:spcPct val="20000"/>
        </a:spcBef>
        <a:spcAft>
          <a:spcPct val="0"/>
        </a:spcAft>
        <a:buChar char="–"/>
        <a:defRPr sz="9600">
          <a:solidFill>
            <a:schemeClr val="tx1"/>
          </a:solidFill>
          <a:latin typeface="+mn-lt"/>
        </a:defRPr>
      </a:lvl2pPr>
      <a:lvl3pPr marL="3917950" indent="-782638" algn="l" defTabSz="3133725" rtl="0" eaLnBrk="0" fontAlgn="base" hangingPunct="0">
        <a:spcBef>
          <a:spcPct val="20000"/>
        </a:spcBef>
        <a:spcAft>
          <a:spcPct val="0"/>
        </a:spcAft>
        <a:buChar char="•"/>
        <a:defRPr sz="8200">
          <a:solidFill>
            <a:schemeClr val="tx1"/>
          </a:solidFill>
          <a:latin typeface="+mn-lt"/>
        </a:defRPr>
      </a:lvl3pPr>
      <a:lvl4pPr marL="5484813" indent="-782638" algn="l" defTabSz="3133725" rtl="0" eaLnBrk="0" fontAlgn="base" hangingPunct="0">
        <a:spcBef>
          <a:spcPct val="20000"/>
        </a:spcBef>
        <a:spcAft>
          <a:spcPct val="0"/>
        </a:spcAft>
        <a:buChar char="–"/>
        <a:defRPr sz="6900">
          <a:solidFill>
            <a:schemeClr val="tx1"/>
          </a:solidFill>
          <a:latin typeface="+mn-lt"/>
        </a:defRPr>
      </a:lvl4pPr>
      <a:lvl5pPr marL="7053263" indent="-782638" algn="l" defTabSz="3133725" rtl="0" eaLnBrk="0" fontAlgn="base" hangingPunct="0">
        <a:spcBef>
          <a:spcPct val="20000"/>
        </a:spcBef>
        <a:spcAft>
          <a:spcPct val="0"/>
        </a:spcAft>
        <a:buChar char="»"/>
        <a:defRPr sz="6900">
          <a:solidFill>
            <a:schemeClr val="tx1"/>
          </a:solidFill>
          <a:latin typeface="+mn-lt"/>
        </a:defRPr>
      </a:lvl5pPr>
      <a:lvl6pPr marL="7379856" indent="-783451" algn="l" defTabSz="3134937" rtl="0" fontAlgn="base">
        <a:spcBef>
          <a:spcPct val="20000"/>
        </a:spcBef>
        <a:spcAft>
          <a:spcPct val="0"/>
        </a:spcAft>
        <a:buChar char="»"/>
        <a:defRPr sz="6900">
          <a:solidFill>
            <a:schemeClr val="tx1"/>
          </a:solidFill>
          <a:latin typeface="+mn-lt"/>
        </a:defRPr>
      </a:lvl6pPr>
      <a:lvl7pPr marL="7706388" indent="-783451" algn="l" defTabSz="3134937" rtl="0" fontAlgn="base">
        <a:spcBef>
          <a:spcPct val="20000"/>
        </a:spcBef>
        <a:spcAft>
          <a:spcPct val="0"/>
        </a:spcAft>
        <a:buChar char="»"/>
        <a:defRPr sz="6900">
          <a:solidFill>
            <a:schemeClr val="tx1"/>
          </a:solidFill>
          <a:latin typeface="+mn-lt"/>
        </a:defRPr>
      </a:lvl7pPr>
      <a:lvl8pPr marL="8032920" indent="-783451" algn="l" defTabSz="3134937" rtl="0" fontAlgn="base">
        <a:spcBef>
          <a:spcPct val="20000"/>
        </a:spcBef>
        <a:spcAft>
          <a:spcPct val="0"/>
        </a:spcAft>
        <a:buChar char="»"/>
        <a:defRPr sz="6900">
          <a:solidFill>
            <a:schemeClr val="tx1"/>
          </a:solidFill>
          <a:latin typeface="+mn-lt"/>
        </a:defRPr>
      </a:lvl8pPr>
      <a:lvl9pPr marL="8359452" indent="-783451" algn="l" defTabSz="3134937" rtl="0" fontAlgn="base">
        <a:spcBef>
          <a:spcPct val="20000"/>
        </a:spcBef>
        <a:spcAft>
          <a:spcPct val="0"/>
        </a:spcAft>
        <a:buChar char="»"/>
        <a:defRPr sz="6900">
          <a:solidFill>
            <a:schemeClr val="tx1"/>
          </a:solidFill>
          <a:latin typeface="+mn-lt"/>
        </a:defRPr>
      </a:lvl9pPr>
    </p:bodyStyle>
    <p:otherStyle>
      <a:defPPr>
        <a:defRPr lang="en-US"/>
      </a:defPPr>
      <a:lvl1pPr marL="0" algn="l" defTabSz="653064" rtl="0" eaLnBrk="1" latinLnBrk="0" hangingPunct="1">
        <a:defRPr sz="1300" kern="1200">
          <a:solidFill>
            <a:schemeClr val="tx1"/>
          </a:solidFill>
          <a:latin typeface="+mn-lt"/>
          <a:ea typeface="+mn-ea"/>
          <a:cs typeface="+mn-cs"/>
        </a:defRPr>
      </a:lvl1pPr>
      <a:lvl2pPr marL="326532" algn="l" defTabSz="653064" rtl="0" eaLnBrk="1" latinLnBrk="0" hangingPunct="1">
        <a:defRPr sz="1300" kern="1200">
          <a:solidFill>
            <a:schemeClr val="tx1"/>
          </a:solidFill>
          <a:latin typeface="+mn-lt"/>
          <a:ea typeface="+mn-ea"/>
          <a:cs typeface="+mn-cs"/>
        </a:defRPr>
      </a:lvl2pPr>
      <a:lvl3pPr marL="653064" algn="l" defTabSz="653064" rtl="0" eaLnBrk="1" latinLnBrk="0" hangingPunct="1">
        <a:defRPr sz="1300" kern="1200">
          <a:solidFill>
            <a:schemeClr val="tx1"/>
          </a:solidFill>
          <a:latin typeface="+mn-lt"/>
          <a:ea typeface="+mn-ea"/>
          <a:cs typeface="+mn-cs"/>
        </a:defRPr>
      </a:lvl3pPr>
      <a:lvl4pPr marL="979597" algn="l" defTabSz="653064" rtl="0" eaLnBrk="1" latinLnBrk="0" hangingPunct="1">
        <a:defRPr sz="1300" kern="1200">
          <a:solidFill>
            <a:schemeClr val="tx1"/>
          </a:solidFill>
          <a:latin typeface="+mn-lt"/>
          <a:ea typeface="+mn-ea"/>
          <a:cs typeface="+mn-cs"/>
        </a:defRPr>
      </a:lvl4pPr>
      <a:lvl5pPr marL="1306129" algn="l" defTabSz="653064" rtl="0" eaLnBrk="1" latinLnBrk="0" hangingPunct="1">
        <a:defRPr sz="1300" kern="1200">
          <a:solidFill>
            <a:schemeClr val="tx1"/>
          </a:solidFill>
          <a:latin typeface="+mn-lt"/>
          <a:ea typeface="+mn-ea"/>
          <a:cs typeface="+mn-cs"/>
        </a:defRPr>
      </a:lvl5pPr>
      <a:lvl6pPr marL="1632661" algn="l" defTabSz="653064" rtl="0" eaLnBrk="1" latinLnBrk="0" hangingPunct="1">
        <a:defRPr sz="1300" kern="1200">
          <a:solidFill>
            <a:schemeClr val="tx1"/>
          </a:solidFill>
          <a:latin typeface="+mn-lt"/>
          <a:ea typeface="+mn-ea"/>
          <a:cs typeface="+mn-cs"/>
        </a:defRPr>
      </a:lvl6pPr>
      <a:lvl7pPr marL="1959193" algn="l" defTabSz="653064" rtl="0" eaLnBrk="1" latinLnBrk="0" hangingPunct="1">
        <a:defRPr sz="1300" kern="1200">
          <a:solidFill>
            <a:schemeClr val="tx1"/>
          </a:solidFill>
          <a:latin typeface="+mn-lt"/>
          <a:ea typeface="+mn-ea"/>
          <a:cs typeface="+mn-cs"/>
        </a:defRPr>
      </a:lvl7pPr>
      <a:lvl8pPr marL="2285726" algn="l" defTabSz="653064" rtl="0" eaLnBrk="1" latinLnBrk="0" hangingPunct="1">
        <a:defRPr sz="1300" kern="1200">
          <a:solidFill>
            <a:schemeClr val="tx1"/>
          </a:solidFill>
          <a:latin typeface="+mn-lt"/>
          <a:ea typeface="+mn-ea"/>
          <a:cs typeface="+mn-cs"/>
        </a:defRPr>
      </a:lvl8pPr>
      <a:lvl9pPr marL="2612258" algn="l" defTabSz="65306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emf"/><Relationship Id="rId23" Type="http://schemas.openxmlformats.org/officeDocument/2006/relationships/image" Target="../media/image21.svg"/><Relationship Id="rId28" Type="http://schemas.openxmlformats.org/officeDocument/2006/relationships/image" Target="../media/image26.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sv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1">
            <a:extLst>
              <a:ext uri="{FF2B5EF4-FFF2-40B4-BE49-F238E27FC236}">
                <a16:creationId xmlns:a16="http://schemas.microsoft.com/office/drawing/2014/main" id="{1ACDF0FA-0333-4949-9273-8FBA6C9629A8}"/>
              </a:ext>
            </a:extLst>
          </p:cNvPr>
          <p:cNvSpPr>
            <a:spLocks noChangeArrowheads="1"/>
          </p:cNvSpPr>
          <p:nvPr/>
        </p:nvSpPr>
        <p:spPr bwMode="auto">
          <a:xfrm>
            <a:off x="380999" y="3163888"/>
            <a:ext cx="10439400" cy="10873830"/>
          </a:xfrm>
          <a:prstGeom prst="rect">
            <a:avLst/>
          </a:prstGeom>
          <a:noFill/>
          <a:ln w="9525">
            <a:solidFill>
              <a:schemeClr val="bg2">
                <a:lumMod val="60000"/>
                <a:lumOff val="40000"/>
              </a:schemeClr>
            </a:solidFill>
            <a:miter lim="800000"/>
            <a:headEnd/>
            <a:tailEnd/>
          </a:ln>
        </p:spPr>
        <p:txBody>
          <a:bodyPr wrap="none" lIns="65306" tIns="32653" rIns="65306" bIns="32653" anchor="ctr"/>
          <a:lstStyle/>
          <a:p>
            <a:pPr algn="ctr" eaLnBrk="1" hangingPunct="1">
              <a:defRPr/>
            </a:pPr>
            <a:endParaRPr lang="en-US" altLang="zh-CN" dirty="0">
              <a:latin typeface="Calibri" panose="020F0502020204030204" pitchFamily="34" charset="0"/>
              <a:ea typeface="宋体" pitchFamily="2" charset="-122"/>
              <a:cs typeface="+mn-cs"/>
            </a:endParaRPr>
          </a:p>
        </p:txBody>
      </p:sp>
      <p:sp>
        <p:nvSpPr>
          <p:cNvPr id="43" name="Text Box 1648">
            <a:extLst>
              <a:ext uri="{FF2B5EF4-FFF2-40B4-BE49-F238E27FC236}">
                <a16:creationId xmlns:a16="http://schemas.microsoft.com/office/drawing/2014/main" id="{762C2532-3344-9440-928D-10E923DD9556}"/>
              </a:ext>
            </a:extLst>
          </p:cNvPr>
          <p:cNvSpPr txBox="1">
            <a:spLocks noChangeArrowheads="1"/>
          </p:cNvSpPr>
          <p:nvPr/>
        </p:nvSpPr>
        <p:spPr bwMode="auto">
          <a:xfrm rot="16200000">
            <a:off x="5203895" y="-1683911"/>
            <a:ext cx="793607" cy="10439401"/>
          </a:xfrm>
          <a:prstGeom prst="rect">
            <a:avLst/>
          </a:prstGeom>
          <a:solidFill>
            <a:schemeClr val="accent1"/>
          </a:solidFill>
          <a:ln w="9525">
            <a:noFill/>
            <a:miter lim="800000"/>
            <a:headEnd/>
            <a:tailEnd/>
          </a:ln>
          <a:effectLst/>
        </p:spPr>
        <p:txBody>
          <a:bodyPr vert="eaVert" lIns="65306" tIns="32653" rIns="65306" bIns="32653">
            <a:spAutoFit/>
          </a:bodyPr>
          <a:lstStyle/>
          <a:p>
            <a:pPr algn="ctr" defTabSz="3134937" eaLnBrk="1" hangingPunct="1">
              <a:defRPr/>
            </a:pPr>
            <a:r>
              <a:rPr lang="en-US" altLang="zh-CN" sz="4300" b="1" dirty="0">
                <a:solidFill>
                  <a:schemeClr val="tx1"/>
                </a:solidFill>
                <a:latin typeface="Calibri" panose="020F0502020204030204" pitchFamily="34" charset="0"/>
                <a:ea typeface="宋体" pitchFamily="2" charset="-122"/>
                <a:cs typeface="+mn-cs"/>
              </a:rPr>
              <a:t>INTRODUCTION/</a:t>
            </a:r>
            <a:r>
              <a:rPr lang="en-US" altLang="zh-CN" sz="4300" b="1" dirty="0">
                <a:solidFill>
                  <a:schemeClr val="tx1"/>
                </a:solidFill>
                <a:latin typeface="Calibri" panose="020F0502020204030204" pitchFamily="34" charset="0"/>
                <a:ea typeface="宋体" pitchFamily="2" charset="-122"/>
              </a:rPr>
              <a:t> MOTIVATION</a:t>
            </a:r>
            <a:endParaRPr lang="en-US" altLang="zh-CN" sz="4300" b="1" dirty="0">
              <a:solidFill>
                <a:schemeClr val="tx1"/>
              </a:solidFill>
              <a:latin typeface="Calibri" panose="020F0502020204030204" pitchFamily="34" charset="0"/>
              <a:ea typeface="宋体" pitchFamily="2" charset="-122"/>
              <a:cs typeface="+mn-cs"/>
            </a:endParaRPr>
          </a:p>
        </p:txBody>
      </p:sp>
      <p:sp>
        <p:nvSpPr>
          <p:cNvPr id="115" name="Rectangle 11">
            <a:extLst>
              <a:ext uri="{FF2B5EF4-FFF2-40B4-BE49-F238E27FC236}">
                <a16:creationId xmlns:a16="http://schemas.microsoft.com/office/drawing/2014/main" id="{6C545175-795D-304B-B0F9-5914DE0984C6}"/>
              </a:ext>
            </a:extLst>
          </p:cNvPr>
          <p:cNvSpPr>
            <a:spLocks noChangeArrowheads="1"/>
          </p:cNvSpPr>
          <p:nvPr/>
        </p:nvSpPr>
        <p:spPr bwMode="auto">
          <a:xfrm>
            <a:off x="381000" y="14410337"/>
            <a:ext cx="10439396" cy="5793776"/>
          </a:xfrm>
          <a:prstGeom prst="rect">
            <a:avLst/>
          </a:prstGeom>
          <a:noFill/>
          <a:ln w="9525">
            <a:solidFill>
              <a:schemeClr val="bg2">
                <a:lumMod val="60000"/>
                <a:lumOff val="40000"/>
              </a:schemeClr>
            </a:solidFill>
            <a:miter lim="800000"/>
            <a:headEnd/>
            <a:tailEnd/>
          </a:ln>
        </p:spPr>
        <p:txBody>
          <a:bodyPr wrap="none" lIns="65306" tIns="32653" rIns="65306" bIns="32653" anchor="ctr"/>
          <a:lstStyle/>
          <a:p>
            <a:pPr algn="ctr" eaLnBrk="1" hangingPunct="1">
              <a:defRPr/>
            </a:pPr>
            <a:endParaRPr lang="en-US" altLang="zh-CN">
              <a:latin typeface="Calibri" panose="020F0502020204030204" pitchFamily="34" charset="0"/>
              <a:ea typeface="宋体" pitchFamily="2" charset="-122"/>
              <a:cs typeface="+mn-cs"/>
            </a:endParaRPr>
          </a:p>
        </p:txBody>
      </p:sp>
      <p:sp>
        <p:nvSpPr>
          <p:cNvPr id="116" name="Text Box 1648">
            <a:extLst>
              <a:ext uri="{FF2B5EF4-FFF2-40B4-BE49-F238E27FC236}">
                <a16:creationId xmlns:a16="http://schemas.microsoft.com/office/drawing/2014/main" id="{446DB742-4409-894E-BB74-50153C969EB3}"/>
              </a:ext>
            </a:extLst>
          </p:cNvPr>
          <p:cNvSpPr txBox="1">
            <a:spLocks noChangeArrowheads="1"/>
          </p:cNvSpPr>
          <p:nvPr/>
        </p:nvSpPr>
        <p:spPr bwMode="auto">
          <a:xfrm rot="16200000">
            <a:off x="5203896" y="9603230"/>
            <a:ext cx="793607" cy="10439400"/>
          </a:xfrm>
          <a:prstGeom prst="rect">
            <a:avLst/>
          </a:prstGeom>
          <a:solidFill>
            <a:srgbClr val="BBE0E3"/>
          </a:solidFill>
          <a:ln w="9525">
            <a:solidFill>
              <a:schemeClr val="accent1">
                <a:lumMod val="90000"/>
              </a:schemeClr>
            </a:solidFill>
            <a:miter lim="800000"/>
            <a:headEnd/>
            <a:tailEnd/>
          </a:ln>
          <a:effectLst/>
        </p:spPr>
        <p:txBody>
          <a:bodyPr vert="eaVert" lIns="65306" tIns="32653" rIns="65306" bIns="32653">
            <a:spAutoFit/>
          </a:bodyPr>
          <a:lstStyle/>
          <a:p>
            <a:pPr algn="ctr" defTabSz="3134937" eaLnBrk="1" hangingPunct="1">
              <a:defRPr/>
            </a:pPr>
            <a:r>
              <a:rPr lang="en-US" altLang="zh-CN" sz="4300" b="1" dirty="0">
                <a:solidFill>
                  <a:schemeClr val="tx1"/>
                </a:solidFill>
                <a:latin typeface="Calibri" panose="020F0502020204030204" pitchFamily="34" charset="0"/>
                <a:ea typeface="宋体" pitchFamily="2" charset="-122"/>
              </a:rPr>
              <a:t>MULTIPLE USER VIEWS</a:t>
            </a:r>
          </a:p>
        </p:txBody>
      </p:sp>
      <p:sp>
        <p:nvSpPr>
          <p:cNvPr id="118" name="Rectangle 11">
            <a:extLst>
              <a:ext uri="{FF2B5EF4-FFF2-40B4-BE49-F238E27FC236}">
                <a16:creationId xmlns:a16="http://schemas.microsoft.com/office/drawing/2014/main" id="{16C2A9B1-7460-1F4E-AD21-C4DA1FC9B5CB}"/>
              </a:ext>
            </a:extLst>
          </p:cNvPr>
          <p:cNvSpPr>
            <a:spLocks noChangeArrowheads="1"/>
          </p:cNvSpPr>
          <p:nvPr/>
        </p:nvSpPr>
        <p:spPr bwMode="auto">
          <a:xfrm>
            <a:off x="11077575" y="12204594"/>
            <a:ext cx="10526713" cy="7999520"/>
          </a:xfrm>
          <a:prstGeom prst="rect">
            <a:avLst/>
          </a:prstGeom>
          <a:noFill/>
          <a:ln w="9525">
            <a:solidFill>
              <a:schemeClr val="bg2">
                <a:lumMod val="60000"/>
                <a:lumOff val="40000"/>
              </a:schemeClr>
            </a:solidFill>
            <a:miter lim="800000"/>
            <a:headEnd/>
            <a:tailEnd/>
          </a:ln>
        </p:spPr>
        <p:txBody>
          <a:bodyPr wrap="none" lIns="65306" tIns="32653" rIns="65306" bIns="32653" anchor="ctr"/>
          <a:lstStyle/>
          <a:p>
            <a:pPr algn="ctr" eaLnBrk="1" hangingPunct="1">
              <a:defRPr/>
            </a:pPr>
            <a:endParaRPr lang="en-US" altLang="zh-CN">
              <a:latin typeface="Calibri" panose="020F0502020204030204" pitchFamily="34" charset="0"/>
              <a:ea typeface="宋体" pitchFamily="2" charset="-122"/>
              <a:cs typeface="+mn-cs"/>
            </a:endParaRPr>
          </a:p>
        </p:txBody>
      </p:sp>
      <p:sp>
        <p:nvSpPr>
          <p:cNvPr id="119" name="Text Box 1648">
            <a:extLst>
              <a:ext uri="{FF2B5EF4-FFF2-40B4-BE49-F238E27FC236}">
                <a16:creationId xmlns:a16="http://schemas.microsoft.com/office/drawing/2014/main" id="{E5B3B381-33B0-514B-91D6-78315E417B65}"/>
              </a:ext>
            </a:extLst>
          </p:cNvPr>
          <p:cNvSpPr txBox="1">
            <a:spLocks noChangeArrowheads="1"/>
          </p:cNvSpPr>
          <p:nvPr/>
        </p:nvSpPr>
        <p:spPr bwMode="auto">
          <a:xfrm rot="16200000">
            <a:off x="15962595" y="7343598"/>
            <a:ext cx="793607" cy="10515600"/>
          </a:xfrm>
          <a:prstGeom prst="rect">
            <a:avLst/>
          </a:prstGeom>
          <a:solidFill>
            <a:srgbClr val="BBE0E3"/>
          </a:solidFill>
          <a:ln w="9525">
            <a:solidFill>
              <a:schemeClr val="accent1">
                <a:lumMod val="90000"/>
              </a:schemeClr>
            </a:solidFill>
            <a:miter lim="800000"/>
            <a:headEnd/>
            <a:tailEnd/>
          </a:ln>
          <a:effectLst/>
        </p:spPr>
        <p:txBody>
          <a:bodyPr vert="eaVert" lIns="65306" tIns="32653" rIns="65306" bIns="32653">
            <a:spAutoFit/>
          </a:bodyPr>
          <a:lstStyle/>
          <a:p>
            <a:pPr algn="ctr" defTabSz="3134937" eaLnBrk="1" hangingPunct="1">
              <a:defRPr/>
            </a:pPr>
            <a:r>
              <a:rPr lang="en-US" altLang="zh-CN" sz="4300" b="1" dirty="0">
                <a:solidFill>
                  <a:schemeClr val="tx1"/>
                </a:solidFill>
                <a:latin typeface="Calibri" panose="020F0502020204030204" pitchFamily="34" charset="0"/>
                <a:ea typeface="宋体" pitchFamily="2" charset="-122"/>
                <a:cs typeface="+mn-cs"/>
              </a:rPr>
              <a:t>ARCHITECTURE</a:t>
            </a:r>
          </a:p>
        </p:txBody>
      </p:sp>
      <p:sp>
        <p:nvSpPr>
          <p:cNvPr id="124" name="Rectangle 11">
            <a:extLst>
              <a:ext uri="{FF2B5EF4-FFF2-40B4-BE49-F238E27FC236}">
                <a16:creationId xmlns:a16="http://schemas.microsoft.com/office/drawing/2014/main" id="{11254791-6FE8-0341-A206-C4DFA5285F3B}"/>
              </a:ext>
            </a:extLst>
          </p:cNvPr>
          <p:cNvSpPr>
            <a:spLocks noChangeArrowheads="1"/>
          </p:cNvSpPr>
          <p:nvPr/>
        </p:nvSpPr>
        <p:spPr bwMode="auto">
          <a:xfrm>
            <a:off x="21945596" y="3225801"/>
            <a:ext cx="10591797" cy="10261599"/>
          </a:xfrm>
          <a:prstGeom prst="rect">
            <a:avLst/>
          </a:prstGeom>
          <a:noFill/>
          <a:ln w="9525">
            <a:solidFill>
              <a:schemeClr val="bg2">
                <a:lumMod val="60000"/>
                <a:lumOff val="40000"/>
              </a:schemeClr>
            </a:solidFill>
            <a:miter lim="800000"/>
            <a:headEnd/>
            <a:tailEnd/>
          </a:ln>
        </p:spPr>
        <p:txBody>
          <a:bodyPr wrap="none" lIns="65306" tIns="32653" rIns="65306" bIns="32653" anchor="ctr"/>
          <a:lstStyle/>
          <a:p>
            <a:pPr algn="ctr" eaLnBrk="1" hangingPunct="1">
              <a:defRPr/>
            </a:pPr>
            <a:endParaRPr lang="en-US" altLang="zh-CN" dirty="0">
              <a:latin typeface="Calibri" panose="020F0502020204030204" pitchFamily="34" charset="0"/>
              <a:ea typeface="宋体" pitchFamily="2" charset="-122"/>
              <a:cs typeface="+mn-cs"/>
            </a:endParaRPr>
          </a:p>
        </p:txBody>
      </p:sp>
      <p:sp>
        <p:nvSpPr>
          <p:cNvPr id="125" name="Text Box 1648">
            <a:extLst>
              <a:ext uri="{FF2B5EF4-FFF2-40B4-BE49-F238E27FC236}">
                <a16:creationId xmlns:a16="http://schemas.microsoft.com/office/drawing/2014/main" id="{8B55E070-7E25-1A40-B538-C9E689A20178}"/>
              </a:ext>
            </a:extLst>
          </p:cNvPr>
          <p:cNvSpPr txBox="1">
            <a:spLocks noChangeArrowheads="1"/>
          </p:cNvSpPr>
          <p:nvPr/>
        </p:nvSpPr>
        <p:spPr bwMode="auto">
          <a:xfrm rot="16200000">
            <a:off x="26844689" y="-1773236"/>
            <a:ext cx="793607" cy="10591801"/>
          </a:xfrm>
          <a:prstGeom prst="rect">
            <a:avLst/>
          </a:prstGeom>
          <a:solidFill>
            <a:srgbClr val="BBE0E3"/>
          </a:solidFill>
          <a:ln w="9525">
            <a:solidFill>
              <a:schemeClr val="accent1">
                <a:lumMod val="90000"/>
              </a:schemeClr>
            </a:solidFill>
            <a:miter lim="800000"/>
            <a:headEnd/>
            <a:tailEnd/>
          </a:ln>
          <a:effectLst/>
        </p:spPr>
        <p:txBody>
          <a:bodyPr vert="eaVert" lIns="65306" tIns="32653" rIns="65306" bIns="32653">
            <a:spAutoFit/>
          </a:bodyPr>
          <a:lstStyle/>
          <a:p>
            <a:pPr algn="ctr" defTabSz="3134937" eaLnBrk="1" hangingPunct="1">
              <a:defRPr/>
            </a:pPr>
            <a:r>
              <a:rPr lang="en-US" altLang="zh-CN" sz="4300" b="1" dirty="0">
                <a:solidFill>
                  <a:schemeClr val="tx1"/>
                </a:solidFill>
                <a:latin typeface="Calibri" panose="020F0502020204030204" pitchFamily="34" charset="0"/>
                <a:ea typeface="宋体" pitchFamily="2" charset="-122"/>
                <a:cs typeface="+mn-cs"/>
              </a:rPr>
              <a:t>EXPERIMENT RESULTS</a:t>
            </a:r>
          </a:p>
        </p:txBody>
      </p:sp>
      <p:sp>
        <p:nvSpPr>
          <p:cNvPr id="130" name="Rectangle 11">
            <a:extLst>
              <a:ext uri="{FF2B5EF4-FFF2-40B4-BE49-F238E27FC236}">
                <a16:creationId xmlns:a16="http://schemas.microsoft.com/office/drawing/2014/main" id="{B8B0D387-8B58-0549-919A-180A72D194B0}"/>
              </a:ext>
            </a:extLst>
          </p:cNvPr>
          <p:cNvSpPr>
            <a:spLocks noChangeArrowheads="1"/>
          </p:cNvSpPr>
          <p:nvPr/>
        </p:nvSpPr>
        <p:spPr bwMode="auto">
          <a:xfrm>
            <a:off x="11088688" y="3205163"/>
            <a:ext cx="10526713" cy="8846025"/>
          </a:xfrm>
          <a:prstGeom prst="rect">
            <a:avLst/>
          </a:prstGeom>
          <a:noFill/>
          <a:ln w="9525">
            <a:solidFill>
              <a:schemeClr val="bg2">
                <a:lumMod val="60000"/>
                <a:lumOff val="40000"/>
              </a:schemeClr>
            </a:solidFill>
            <a:miter lim="800000"/>
            <a:headEnd/>
            <a:tailEnd/>
          </a:ln>
        </p:spPr>
        <p:txBody>
          <a:bodyPr wrap="none" lIns="65306" tIns="32653" rIns="65306" bIns="32653" anchor="ctr"/>
          <a:lstStyle/>
          <a:p>
            <a:pPr algn="ctr" eaLnBrk="1" hangingPunct="1">
              <a:defRPr/>
            </a:pPr>
            <a:endParaRPr lang="en-US" altLang="zh-CN">
              <a:latin typeface="Calibri" panose="020F0502020204030204" pitchFamily="34" charset="0"/>
              <a:ea typeface="宋体" pitchFamily="2" charset="-122"/>
              <a:cs typeface="+mn-cs"/>
            </a:endParaRPr>
          </a:p>
        </p:txBody>
      </p:sp>
      <p:sp>
        <p:nvSpPr>
          <p:cNvPr id="131" name="Text Box 1648">
            <a:extLst>
              <a:ext uri="{FF2B5EF4-FFF2-40B4-BE49-F238E27FC236}">
                <a16:creationId xmlns:a16="http://schemas.microsoft.com/office/drawing/2014/main" id="{C9F2230A-16D8-1442-AF22-E227E95D99EB}"/>
              </a:ext>
            </a:extLst>
          </p:cNvPr>
          <p:cNvSpPr txBox="1">
            <a:spLocks noChangeArrowheads="1"/>
          </p:cNvSpPr>
          <p:nvPr/>
        </p:nvSpPr>
        <p:spPr bwMode="auto">
          <a:xfrm rot="16200000">
            <a:off x="15949684" y="-1734720"/>
            <a:ext cx="793607" cy="10515600"/>
          </a:xfrm>
          <a:prstGeom prst="rect">
            <a:avLst/>
          </a:prstGeom>
          <a:solidFill>
            <a:srgbClr val="BBE0E3"/>
          </a:solidFill>
          <a:ln w="9525">
            <a:solidFill>
              <a:schemeClr val="accent1">
                <a:lumMod val="90000"/>
              </a:schemeClr>
            </a:solidFill>
            <a:miter lim="800000"/>
            <a:headEnd/>
            <a:tailEnd/>
          </a:ln>
          <a:effectLst/>
        </p:spPr>
        <p:txBody>
          <a:bodyPr vert="eaVert" wrap="square" lIns="65306" tIns="32653" rIns="65306" bIns="32653">
            <a:spAutoFit/>
          </a:bodyPr>
          <a:lstStyle/>
          <a:p>
            <a:pPr algn="ctr" defTabSz="3134937" eaLnBrk="1" hangingPunct="1">
              <a:defRPr/>
            </a:pPr>
            <a:r>
              <a:rPr lang="en-US" altLang="zh-CN" sz="4300" b="1" dirty="0">
                <a:solidFill>
                  <a:schemeClr val="tx1"/>
                </a:solidFill>
                <a:latin typeface="Calibri" panose="020F0502020204030204" pitchFamily="34" charset="0"/>
                <a:ea typeface="宋体" pitchFamily="2" charset="-122"/>
                <a:cs typeface="+mn-cs"/>
              </a:rPr>
              <a:t>IMAGE ANALYSIS WORKFLOW</a:t>
            </a:r>
          </a:p>
        </p:txBody>
      </p:sp>
      <p:sp>
        <p:nvSpPr>
          <p:cNvPr id="15384" name="TextBox 79">
            <a:extLst>
              <a:ext uri="{FF2B5EF4-FFF2-40B4-BE49-F238E27FC236}">
                <a16:creationId xmlns:a16="http://schemas.microsoft.com/office/drawing/2014/main" id="{E1F9FDD5-4C3D-4D0C-A381-4D112E7D14BD}"/>
              </a:ext>
            </a:extLst>
          </p:cNvPr>
          <p:cNvSpPr txBox="1">
            <a:spLocks noChangeArrowheads="1"/>
          </p:cNvSpPr>
          <p:nvPr/>
        </p:nvSpPr>
        <p:spPr bwMode="auto">
          <a:xfrm>
            <a:off x="373757" y="20401723"/>
            <a:ext cx="217441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400" b="1" dirty="0">
                <a:solidFill>
                  <a:schemeClr val="tx1"/>
                </a:solidFill>
                <a:latin typeface="Calibri" panose="020F0502020204030204" pitchFamily="34" charset="0"/>
              </a:rPr>
              <a:t>Reference:</a:t>
            </a:r>
          </a:p>
          <a:p>
            <a:pPr eaLnBrk="1" hangingPunct="1"/>
            <a:r>
              <a:rPr lang="en-US" sz="1600" dirty="0">
                <a:solidFill>
                  <a:srgbClr val="222222"/>
                </a:solidFill>
              </a:rPr>
              <a:t>Yang, C., Yu, M., Li, Y., Hu, F., Jiang, Y., Liu, Q., Sha, D., Xu, M. and Gu, J., 2019. Big Earth data analytics: A survey. </a:t>
            </a:r>
            <a:r>
              <a:rPr lang="en-US" sz="1600" i="1" dirty="0">
                <a:solidFill>
                  <a:srgbClr val="222222"/>
                </a:solidFill>
              </a:rPr>
              <a:t>Big Earth Data</a:t>
            </a:r>
            <a:r>
              <a:rPr lang="en-US" sz="1600" dirty="0">
                <a:solidFill>
                  <a:srgbClr val="222222"/>
                </a:solidFill>
              </a:rPr>
              <a:t>, 3(2), pp.83-107.</a:t>
            </a:r>
          </a:p>
          <a:p>
            <a:pPr eaLnBrk="1" hangingPunct="1"/>
            <a:r>
              <a:rPr lang="en-US" sz="1600" dirty="0">
                <a:solidFill>
                  <a:srgbClr val="222222"/>
                </a:solidFill>
              </a:rPr>
              <a:t>Wright, N.C. and </a:t>
            </a:r>
            <a:r>
              <a:rPr lang="en-US" sz="1600" dirty="0" err="1">
                <a:solidFill>
                  <a:srgbClr val="222222"/>
                </a:solidFill>
              </a:rPr>
              <a:t>Polashenski</a:t>
            </a:r>
            <a:r>
              <a:rPr lang="en-US" sz="1600" dirty="0">
                <a:solidFill>
                  <a:srgbClr val="222222"/>
                </a:solidFill>
              </a:rPr>
              <a:t>, C.M., 2018. Open-source algorithm for detecting sea ice surface features in high-resolution optical imagery. </a:t>
            </a:r>
            <a:r>
              <a:rPr lang="en-US" sz="1600" i="1" dirty="0">
                <a:solidFill>
                  <a:srgbClr val="222222"/>
                </a:solidFill>
              </a:rPr>
              <a:t>Cryosphere</a:t>
            </a:r>
            <a:r>
              <a:rPr lang="en-US" sz="1600" dirty="0">
                <a:solidFill>
                  <a:srgbClr val="222222"/>
                </a:solidFill>
              </a:rPr>
              <a:t>, 12(4).</a:t>
            </a:r>
          </a:p>
          <a:p>
            <a:pPr eaLnBrk="1" hangingPunct="1"/>
            <a:r>
              <a:rPr lang="en-US" sz="1600" dirty="0">
                <a:solidFill>
                  <a:srgbClr val="222222"/>
                </a:solidFill>
              </a:rPr>
              <a:t>Miao, X., Xie, H., Ackley, S.F. and Zheng, S., 2016. Object-based Arctic sea ice ridge detection from high-spatial-resolution imagery. </a:t>
            </a:r>
            <a:r>
              <a:rPr lang="en-US" sz="1600" i="1" dirty="0">
                <a:solidFill>
                  <a:srgbClr val="222222"/>
                </a:solidFill>
              </a:rPr>
              <a:t>IEEE Geoscience and Remote Sensing Letters</a:t>
            </a:r>
            <a:r>
              <a:rPr lang="en-US" sz="1600" dirty="0">
                <a:solidFill>
                  <a:srgbClr val="222222"/>
                </a:solidFill>
              </a:rPr>
              <a:t>, </a:t>
            </a:r>
            <a:r>
              <a:rPr lang="en-US" sz="1600" i="1" dirty="0">
                <a:solidFill>
                  <a:srgbClr val="222222"/>
                </a:solidFill>
              </a:rPr>
              <a:t>13</a:t>
            </a:r>
            <a:r>
              <a:rPr lang="en-US" sz="1600" dirty="0">
                <a:solidFill>
                  <a:srgbClr val="222222"/>
                </a:solidFill>
              </a:rPr>
              <a:t>(6), pp.787-791.</a:t>
            </a:r>
          </a:p>
        </p:txBody>
      </p:sp>
      <p:pic>
        <p:nvPicPr>
          <p:cNvPr id="15385" name="Picture 2">
            <a:extLst>
              <a:ext uri="{FF2B5EF4-FFF2-40B4-BE49-F238E27FC236}">
                <a16:creationId xmlns:a16="http://schemas.microsoft.com/office/drawing/2014/main" id="{8C6120D1-9CAE-46CB-BC22-BA6BD72839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65613" y="354013"/>
            <a:ext cx="2719387"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6" name="TextBox 1">
            <a:extLst>
              <a:ext uri="{FF2B5EF4-FFF2-40B4-BE49-F238E27FC236}">
                <a16:creationId xmlns:a16="http://schemas.microsoft.com/office/drawing/2014/main" id="{7F1F0356-8E72-408E-ABD3-3730BEE4AF54}"/>
              </a:ext>
            </a:extLst>
          </p:cNvPr>
          <p:cNvSpPr txBox="1">
            <a:spLocks noChangeArrowheads="1"/>
          </p:cNvSpPr>
          <p:nvPr/>
        </p:nvSpPr>
        <p:spPr bwMode="auto">
          <a:xfrm>
            <a:off x="29565600" y="2635250"/>
            <a:ext cx="29583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dirty="0">
                <a:solidFill>
                  <a:schemeClr val="tx1"/>
                </a:solidFill>
              </a:rPr>
              <a:t>https://www.stcenter.net/</a:t>
            </a:r>
          </a:p>
        </p:txBody>
      </p:sp>
      <p:sp>
        <p:nvSpPr>
          <p:cNvPr id="15393" name="Rectangle 68">
            <a:extLst>
              <a:ext uri="{FF2B5EF4-FFF2-40B4-BE49-F238E27FC236}">
                <a16:creationId xmlns:a16="http://schemas.microsoft.com/office/drawing/2014/main" id="{A003EC34-0FB0-40AC-AE8E-19A2F2FC16A1}"/>
              </a:ext>
            </a:extLst>
          </p:cNvPr>
          <p:cNvSpPr>
            <a:spLocks noChangeArrowheads="1"/>
          </p:cNvSpPr>
          <p:nvPr/>
        </p:nvSpPr>
        <p:spPr bwMode="auto">
          <a:xfrm>
            <a:off x="18723610" y="20870325"/>
            <a:ext cx="9823449" cy="64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3619" tIns="76810" rIns="153619" bIns="76810">
            <a:spAutoFit/>
          </a:bodyPr>
          <a:lstStyle/>
          <a:p>
            <a:pPr algn="just">
              <a:spcBef>
                <a:spcPts val="600"/>
              </a:spcBef>
              <a:spcAft>
                <a:spcPts val="600"/>
              </a:spcAft>
            </a:pPr>
            <a:r>
              <a:rPr lang="en-US" altLang="en-US" sz="1600" b="1" dirty="0">
                <a:solidFill>
                  <a:schemeClr val="tx1"/>
                </a:solidFill>
                <a:latin typeface="Times New Roman" panose="02020603050405020304" pitchFamily="18" charset="0"/>
                <a:ea typeface="Adobe 宋体 Std L"/>
                <a:cs typeface="Times New Roman" panose="02020603050405020304" pitchFamily="18" charset="0"/>
              </a:rPr>
              <a:t>Acknowledgements</a:t>
            </a:r>
            <a:r>
              <a:rPr lang="en-US" altLang="en-US" sz="1600" dirty="0">
                <a:solidFill>
                  <a:schemeClr val="tx1"/>
                </a:solidFill>
                <a:latin typeface="Times New Roman" panose="02020603050405020304" pitchFamily="18" charset="0"/>
                <a:ea typeface="Adobe 宋体 Std L"/>
                <a:cs typeface="Times New Roman" panose="02020603050405020304" pitchFamily="18" charset="0"/>
              </a:rPr>
              <a:t>: This project is funded by Office of Advanced Cyberinfrastructure (OAC) </a:t>
            </a:r>
            <a:r>
              <a:rPr lang="en-US" altLang="zh-CN" sz="1600" dirty="0">
                <a:solidFill>
                  <a:schemeClr val="tx1"/>
                </a:solidFill>
                <a:latin typeface="Times New Roman" panose="02020603050405020304" pitchFamily="18" charset="0"/>
                <a:ea typeface="Adobe 宋体 Std L"/>
                <a:cs typeface="Times New Roman" panose="02020603050405020304" pitchFamily="18" charset="0"/>
              </a:rPr>
              <a:t>through NSF </a:t>
            </a:r>
            <a:r>
              <a:rPr lang="en-US" altLang="en-US" sz="1600" dirty="0">
                <a:solidFill>
                  <a:schemeClr val="tx1"/>
                </a:solidFill>
                <a:latin typeface="Times New Roman" panose="02020603050405020304" pitchFamily="18" charset="0"/>
                <a:ea typeface="Adobe 宋体 Std L"/>
                <a:cs typeface="Times New Roman" panose="02020603050405020304" pitchFamily="18" charset="0"/>
              </a:rPr>
              <a:t>(</a:t>
            </a:r>
            <a:r>
              <a:rPr lang="sv-SE" altLang="zh-CN" sz="1600" dirty="0">
                <a:solidFill>
                  <a:schemeClr val="tx1"/>
                </a:solidFill>
                <a:latin typeface="Times New Roman" panose="02020603050405020304" pitchFamily="18" charset="0"/>
                <a:ea typeface="Adobe 宋体 Std L"/>
                <a:cs typeface="Times New Roman" panose="02020603050405020304" pitchFamily="18" charset="0"/>
              </a:rPr>
              <a:t>Grant #1835507, #1835784, #1835512</a:t>
            </a:r>
            <a:r>
              <a:rPr lang="en-US" altLang="en-US" sz="1600" dirty="0">
                <a:solidFill>
                  <a:schemeClr val="tx1"/>
                </a:solidFill>
                <a:latin typeface="Times New Roman" panose="02020603050405020304" pitchFamily="18" charset="0"/>
                <a:ea typeface="Adobe 宋体 Std L"/>
                <a:cs typeface="Times New Roman" panose="02020603050405020304" pitchFamily="18" charset="0"/>
              </a:rPr>
              <a:t>). </a:t>
            </a:r>
            <a:endParaRPr lang="en-US" altLang="zh-CN" sz="1600" dirty="0">
              <a:solidFill>
                <a:schemeClr val="tx1"/>
              </a:solidFill>
              <a:latin typeface="Times New Roman" panose="02020603050405020304" pitchFamily="18" charset="0"/>
              <a:ea typeface="Adobe 宋体 Std L"/>
              <a:cs typeface="Times New Roman" panose="02020603050405020304" pitchFamily="18" charset="0"/>
            </a:endParaRPr>
          </a:p>
        </p:txBody>
      </p:sp>
      <p:sp>
        <p:nvSpPr>
          <p:cNvPr id="68" name="Text Box 3283">
            <a:extLst>
              <a:ext uri="{FF2B5EF4-FFF2-40B4-BE49-F238E27FC236}">
                <a16:creationId xmlns:a16="http://schemas.microsoft.com/office/drawing/2014/main" id="{69E4C5EE-D7E4-4434-AAC1-A62B64FC315D}"/>
              </a:ext>
            </a:extLst>
          </p:cNvPr>
          <p:cNvSpPr txBox="1">
            <a:spLocks noChangeArrowheads="1"/>
          </p:cNvSpPr>
          <p:nvPr/>
        </p:nvSpPr>
        <p:spPr bwMode="auto">
          <a:xfrm>
            <a:off x="3023999" y="1499480"/>
            <a:ext cx="25746075" cy="1358605"/>
          </a:xfrm>
          <a:prstGeom prst="rect">
            <a:avLst/>
          </a:prstGeom>
          <a:noFill/>
          <a:ln w="9525" algn="ctr">
            <a:noFill/>
            <a:miter lim="800000"/>
            <a:headEnd/>
            <a:tailEnd/>
          </a:ln>
        </p:spPr>
        <p:txBody>
          <a:bodyPr wrap="square" lIns="65306" tIns="32653" rIns="65306" bIns="32653">
            <a:spAutoFit/>
          </a:bodyPr>
          <a:lstStyle/>
          <a:p>
            <a:pPr defTabSz="3134937" eaLnBrk="1" hangingPunct="1">
              <a:defRPr/>
            </a:pPr>
            <a:r>
              <a:rPr lang="en-US" sz="2800" kern="100" dirty="0">
                <a:solidFill>
                  <a:schemeClr val="tx1"/>
                </a:solidFill>
                <a:latin typeface="Times New Roman" panose="02020603050405020304" pitchFamily="18" charset="0"/>
                <a:ea typeface="Adobe 宋体 Std L" panose="02020300000000000000" pitchFamily="18" charset="-122"/>
                <a:cs typeface="Times New Roman" panose="02020603050405020304" pitchFamily="18" charset="0"/>
              </a:rPr>
              <a:t>Chaowei Yang</a:t>
            </a:r>
            <a:r>
              <a:rPr lang="en-US" sz="2800" baseline="30000" dirty="0">
                <a:solidFill>
                  <a:schemeClr val="tx1"/>
                </a:solidFill>
                <a:latin typeface="Times New Roman" panose="02020603050405020304" pitchFamily="18" charset="0"/>
                <a:ea typeface="Adobe 宋体 Std L" panose="02020300000000000000" pitchFamily="18" charset="-122"/>
                <a:cs typeface="Times New Roman" panose="02020603050405020304" pitchFamily="18" charset="0"/>
              </a:rPr>
              <a:t>1</a:t>
            </a:r>
            <a:r>
              <a:rPr lang="en-US" sz="2800" kern="100" dirty="0">
                <a:solidFill>
                  <a:schemeClr val="tx1"/>
                </a:solidFill>
                <a:latin typeface="Times New Roman" panose="02020603050405020304" pitchFamily="18" charset="0"/>
                <a:ea typeface="Adobe 宋体 Std L" panose="02020300000000000000" pitchFamily="18" charset="-122"/>
                <a:cs typeface="Times New Roman" panose="02020603050405020304" pitchFamily="18" charset="0"/>
              </a:rPr>
              <a:t>, Dexuan Sha</a:t>
            </a:r>
            <a:r>
              <a:rPr lang="en-US" sz="2800" baseline="30000" dirty="0">
                <a:solidFill>
                  <a:schemeClr val="tx1"/>
                </a:solidFill>
                <a:latin typeface="Times New Roman" panose="02020603050405020304" pitchFamily="18" charset="0"/>
                <a:ea typeface="Adobe 宋体 Std L" panose="02020300000000000000" pitchFamily="18" charset="-122"/>
                <a:cs typeface="Times New Roman" panose="02020603050405020304" pitchFamily="18" charset="0"/>
              </a:rPr>
              <a:t>1 </a:t>
            </a:r>
            <a:r>
              <a:rPr lang="en-US" sz="2800" kern="100" dirty="0">
                <a:solidFill>
                  <a:schemeClr val="tx1"/>
                </a:solidFill>
                <a:latin typeface="Times New Roman" panose="02020603050405020304" pitchFamily="18" charset="0"/>
                <a:ea typeface="Adobe 宋体 Std L" panose="02020300000000000000" pitchFamily="18" charset="-122"/>
                <a:cs typeface="Times New Roman" panose="02020603050405020304" pitchFamily="18" charset="0"/>
              </a:rPr>
              <a:t>, Xin Miao</a:t>
            </a:r>
            <a:r>
              <a:rPr lang="en-US" sz="2800" baseline="30000" dirty="0">
                <a:solidFill>
                  <a:schemeClr val="tx1"/>
                </a:solidFill>
                <a:latin typeface="Times New Roman" panose="02020603050405020304" pitchFamily="18" charset="0"/>
                <a:ea typeface="Adobe 宋体 Std L" panose="02020300000000000000" pitchFamily="18" charset="-122"/>
                <a:cs typeface="Times New Roman" panose="02020603050405020304" pitchFamily="18" charset="0"/>
              </a:rPr>
              <a:t>2</a:t>
            </a:r>
            <a:r>
              <a:rPr lang="en-US" sz="2800" kern="100" dirty="0">
                <a:solidFill>
                  <a:schemeClr val="tx1"/>
                </a:solidFill>
                <a:latin typeface="Times New Roman" panose="02020603050405020304" pitchFamily="18" charset="0"/>
                <a:ea typeface="Adobe 宋体 Std L" panose="02020300000000000000" pitchFamily="18" charset="-122"/>
                <a:cs typeface="Times New Roman" panose="02020603050405020304" pitchFamily="18" charset="0"/>
              </a:rPr>
              <a:t>, Hongjie Xie</a:t>
            </a:r>
            <a:r>
              <a:rPr lang="en-US" sz="2800" baseline="30000" dirty="0">
                <a:solidFill>
                  <a:schemeClr val="tx1"/>
                </a:solidFill>
                <a:latin typeface="Times New Roman" panose="02020603050405020304" pitchFamily="18" charset="0"/>
                <a:ea typeface="Adobe 宋体 Std L" panose="02020300000000000000" pitchFamily="18" charset="-122"/>
                <a:cs typeface="Times New Roman" panose="02020603050405020304" pitchFamily="18" charset="0"/>
              </a:rPr>
              <a:t>3</a:t>
            </a:r>
            <a:r>
              <a:rPr lang="en-US" sz="2800" kern="100" dirty="0">
                <a:solidFill>
                  <a:schemeClr val="tx1"/>
                </a:solidFill>
                <a:latin typeface="Times New Roman" panose="02020603050405020304" pitchFamily="18" charset="0"/>
                <a:ea typeface="Adobe 宋体 Std L" panose="02020300000000000000" pitchFamily="18" charset="-122"/>
                <a:cs typeface="Times New Roman" panose="02020603050405020304" pitchFamily="18" charset="0"/>
              </a:rPr>
              <a:t>, Alberto Mestas-Nuñez</a:t>
            </a:r>
            <a:r>
              <a:rPr lang="en-US" sz="2800" baseline="30000" dirty="0">
                <a:solidFill>
                  <a:schemeClr val="tx1"/>
                </a:solidFill>
                <a:latin typeface="Times New Roman" panose="02020603050405020304" pitchFamily="18" charset="0"/>
                <a:ea typeface="Adobe 宋体 Std L" panose="02020300000000000000" pitchFamily="18" charset="-122"/>
                <a:cs typeface="Times New Roman" panose="02020603050405020304" pitchFamily="18" charset="0"/>
              </a:rPr>
              <a:t>3</a:t>
            </a:r>
            <a:endParaRPr lang="en-US" altLang="zh-CN" sz="2800" b="1" dirty="0">
              <a:solidFill>
                <a:schemeClr val="tx1"/>
              </a:solidFill>
              <a:latin typeface="Calibri" panose="020F0502020204030204" pitchFamily="34" charset="0"/>
              <a:ea typeface="宋体" pitchFamily="2" charset="-122"/>
              <a:cs typeface="+mn-cs"/>
            </a:endParaRPr>
          </a:p>
          <a:p>
            <a:pPr marL="514350" indent="-514350" defTabSz="3134937" eaLnBrk="1" hangingPunct="1">
              <a:buAutoNum type="arabicPeriod"/>
              <a:defRPr/>
            </a:pPr>
            <a:r>
              <a:rPr lang="en-US" altLang="zh-CN" sz="2800" dirty="0">
                <a:solidFill>
                  <a:schemeClr val="tx1"/>
                </a:solidFill>
                <a:latin typeface="Calibri" panose="020F0502020204030204" pitchFamily="34" charset="0"/>
                <a:ea typeface="宋体" pitchFamily="2" charset="-122"/>
                <a:cs typeface="+mn-cs"/>
              </a:rPr>
              <a:t>NSF Spatiotemporal Innovation Center, George Mason University; 2. Missouri State University; 3. The University of Texas at San Antonio</a:t>
            </a:r>
          </a:p>
          <a:p>
            <a:pPr defTabSz="3134937" eaLnBrk="1" hangingPunct="1">
              <a:defRPr/>
            </a:pPr>
            <a:r>
              <a:rPr lang="en-US" altLang="zh-CN" sz="2800" i="1" dirty="0">
                <a:solidFill>
                  <a:schemeClr val="tx1"/>
                </a:solidFill>
                <a:latin typeface="Calibri" panose="020F0502020204030204" pitchFamily="34" charset="0"/>
                <a:ea typeface="宋体" pitchFamily="2" charset="-122"/>
                <a:cs typeface="+mn-cs"/>
              </a:rPr>
              <a:t>dsha</a:t>
            </a:r>
            <a:r>
              <a:rPr lang="en-US" altLang="zh-CN" sz="2800" i="1" dirty="0">
                <a:solidFill>
                  <a:schemeClr val="tx1"/>
                </a:solidFill>
                <a:latin typeface="Calibri" panose="020F0502020204030204" pitchFamily="34" charset="0"/>
                <a:ea typeface="宋体" pitchFamily="2" charset="-122"/>
              </a:rPr>
              <a:t>@gmu.edu</a:t>
            </a:r>
            <a:r>
              <a:rPr lang="en-US" altLang="zh-CN" sz="2800" i="1" dirty="0">
                <a:solidFill>
                  <a:schemeClr val="tx1"/>
                </a:solidFill>
                <a:latin typeface="Calibri" panose="020F0502020204030204" pitchFamily="34" charset="0"/>
                <a:ea typeface="宋体" pitchFamily="2" charset="-122"/>
                <a:cs typeface="+mn-cs"/>
              </a:rPr>
              <a:t>; cyang3@gmu.edu; xinmiao@missouristate.edu; hongjie.xie</a:t>
            </a:r>
            <a:r>
              <a:rPr lang="en-US" altLang="zh-CN" sz="2800" i="1" dirty="0">
                <a:solidFill>
                  <a:schemeClr val="tx1"/>
                </a:solidFill>
                <a:latin typeface="Calibri" panose="020F0502020204030204" pitchFamily="34" charset="0"/>
                <a:ea typeface="宋体" pitchFamily="2" charset="-122"/>
              </a:rPr>
              <a:t>@utsa.edu</a:t>
            </a:r>
            <a:r>
              <a:rPr lang="en-US" altLang="zh-CN" sz="2800" i="1" dirty="0">
                <a:solidFill>
                  <a:schemeClr val="tx1"/>
                </a:solidFill>
                <a:latin typeface="Calibri" panose="020F0502020204030204" pitchFamily="34" charset="0"/>
                <a:ea typeface="宋体" pitchFamily="2" charset="-122"/>
                <a:cs typeface="+mn-cs"/>
              </a:rPr>
              <a:t>; alberto.mestas@utsa.edu</a:t>
            </a:r>
          </a:p>
        </p:txBody>
      </p:sp>
      <p:pic>
        <p:nvPicPr>
          <p:cNvPr id="71" name="Picture 70" descr="NSFlogoTrans.png">
            <a:extLst>
              <a:ext uri="{FF2B5EF4-FFF2-40B4-BE49-F238E27FC236}">
                <a16:creationId xmlns:a16="http://schemas.microsoft.com/office/drawing/2014/main" id="{1E1C81F4-49B0-420C-83EC-A985A2141F66}"/>
              </a:ext>
            </a:extLst>
          </p:cNvPr>
          <p:cNvPicPr>
            <a:picLocks noChangeAspect="1"/>
          </p:cNvPicPr>
          <p:nvPr/>
        </p:nvPicPr>
        <p:blipFill>
          <a:blip r:embed="rId4" cstate="print"/>
          <a:stretch>
            <a:fillRect/>
          </a:stretch>
        </p:blipFill>
        <p:spPr>
          <a:xfrm>
            <a:off x="274544" y="304800"/>
            <a:ext cx="2495084" cy="2499240"/>
          </a:xfrm>
          <a:prstGeom prst="rect">
            <a:avLst/>
          </a:prstGeom>
        </p:spPr>
      </p:pic>
      <p:pic>
        <p:nvPicPr>
          <p:cNvPr id="75" name="Picture 74" descr="gmu_coat.png">
            <a:extLst>
              <a:ext uri="{FF2B5EF4-FFF2-40B4-BE49-F238E27FC236}">
                <a16:creationId xmlns:a16="http://schemas.microsoft.com/office/drawing/2014/main" id="{1E672113-45A9-495C-8CF5-7F1FCB4F1AEE}"/>
              </a:ext>
            </a:extLst>
          </p:cNvPr>
          <p:cNvPicPr>
            <a:picLocks noChangeAspect="1"/>
          </p:cNvPicPr>
          <p:nvPr/>
        </p:nvPicPr>
        <p:blipFill>
          <a:blip r:embed="rId5" cstate="print"/>
          <a:stretch>
            <a:fillRect/>
          </a:stretch>
        </p:blipFill>
        <p:spPr>
          <a:xfrm>
            <a:off x="28721049" y="20593844"/>
            <a:ext cx="1143001" cy="1143001"/>
          </a:xfrm>
          <a:prstGeom prst="rect">
            <a:avLst/>
          </a:prstGeom>
        </p:spPr>
      </p:pic>
      <p:pic>
        <p:nvPicPr>
          <p:cNvPr id="76" name="Picture 2" descr="Related image">
            <a:extLst>
              <a:ext uri="{FF2B5EF4-FFF2-40B4-BE49-F238E27FC236}">
                <a16:creationId xmlns:a16="http://schemas.microsoft.com/office/drawing/2014/main" id="{F7D47B13-3212-40DF-82F9-D5C3CF3871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22800" y="20593844"/>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descr="Image result for utsa circle logo png">
            <a:extLst>
              <a:ext uri="{FF2B5EF4-FFF2-40B4-BE49-F238E27FC236}">
                <a16:creationId xmlns:a16="http://schemas.microsoft.com/office/drawing/2014/main" id="{E55B25E2-A7EB-4DD6-A51D-FC010433E3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140" r="19140"/>
          <a:stretch/>
        </p:blipFill>
        <p:spPr bwMode="auto">
          <a:xfrm>
            <a:off x="31460745" y="20593844"/>
            <a:ext cx="112143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E:\[miaoxin]\Proposal\ONR_Sea_Ice_Proposal\All_location_map2.tif">
            <a:extLst>
              <a:ext uri="{FF2B5EF4-FFF2-40B4-BE49-F238E27FC236}">
                <a16:creationId xmlns:a16="http://schemas.microsoft.com/office/drawing/2014/main" id="{4091EADD-34DD-430D-BD5A-C1918CE0186C}"/>
              </a:ext>
            </a:extLst>
          </p:cNvPr>
          <p:cNvPicPr>
            <a:picLocks/>
          </p:cNvPicPr>
          <p:nvPr/>
        </p:nvPicPr>
        <p:blipFill>
          <a:blip r:embed="rId8" cstate="screen">
            <a:extLst>
              <a:ext uri="{28A0092B-C50C-407E-A947-70E740481C1C}">
                <a14:useLocalDpi xmlns:a14="http://schemas.microsoft.com/office/drawing/2010/main"/>
              </a:ext>
            </a:extLst>
          </a:blip>
          <a:srcRect/>
          <a:stretch>
            <a:fillRect/>
          </a:stretch>
        </p:blipFill>
        <p:spPr bwMode="auto">
          <a:xfrm>
            <a:off x="5368264" y="8821833"/>
            <a:ext cx="5374752" cy="2928173"/>
          </a:xfrm>
          <a:prstGeom prst="rect">
            <a:avLst/>
          </a:prstGeom>
          <a:noFill/>
          <a:ln>
            <a:solidFill>
              <a:schemeClr val="tx1"/>
            </a:solidFill>
          </a:ln>
        </p:spPr>
      </p:pic>
      <p:graphicFrame>
        <p:nvGraphicFramePr>
          <p:cNvPr id="90" name="表格 4">
            <a:extLst>
              <a:ext uri="{FF2B5EF4-FFF2-40B4-BE49-F238E27FC236}">
                <a16:creationId xmlns:a16="http://schemas.microsoft.com/office/drawing/2014/main" id="{275DAFEE-BDF8-44D3-990E-142A7089CE9A}"/>
              </a:ext>
            </a:extLst>
          </p:cNvPr>
          <p:cNvGraphicFramePr>
            <a:graphicFrameLocks noGrp="1"/>
          </p:cNvGraphicFramePr>
          <p:nvPr>
            <p:extLst>
              <p:ext uri="{D42A27DB-BD31-4B8C-83A1-F6EECF244321}">
                <p14:modId xmlns:p14="http://schemas.microsoft.com/office/powerpoint/2010/main" val="2102049170"/>
              </p:ext>
            </p:extLst>
          </p:nvPr>
        </p:nvGraphicFramePr>
        <p:xfrm>
          <a:off x="514267" y="11901386"/>
          <a:ext cx="10222000" cy="2057400"/>
        </p:xfrm>
        <a:graphic>
          <a:graphicData uri="http://schemas.openxmlformats.org/drawingml/2006/table">
            <a:tbl>
              <a:tblPr firstRow="1" firstCol="1" bandRow="1">
                <a:tableStyleId>{B301B821-A1FF-4177-AEE7-76D212191A09}</a:tableStyleId>
              </a:tblPr>
              <a:tblGrid>
                <a:gridCol w="2533733">
                  <a:extLst>
                    <a:ext uri="{9D8B030D-6E8A-4147-A177-3AD203B41FA5}">
                      <a16:colId xmlns:a16="http://schemas.microsoft.com/office/drawing/2014/main" val="1462123532"/>
                    </a:ext>
                  </a:extLst>
                </a:gridCol>
                <a:gridCol w="762000">
                  <a:extLst>
                    <a:ext uri="{9D8B030D-6E8A-4147-A177-3AD203B41FA5}">
                      <a16:colId xmlns:a16="http://schemas.microsoft.com/office/drawing/2014/main" val="3700752344"/>
                    </a:ext>
                  </a:extLst>
                </a:gridCol>
                <a:gridCol w="6926267">
                  <a:extLst>
                    <a:ext uri="{9D8B030D-6E8A-4147-A177-3AD203B41FA5}">
                      <a16:colId xmlns:a16="http://schemas.microsoft.com/office/drawing/2014/main" val="4068763388"/>
                    </a:ext>
                  </a:extLst>
                </a:gridCol>
              </a:tblGrid>
              <a:tr h="165908">
                <a:tc>
                  <a:txBody>
                    <a:bodyPr/>
                    <a:lstStyle/>
                    <a:p>
                      <a:pPr algn="l">
                        <a:spcAft>
                          <a:spcPts val="0"/>
                        </a:spcAft>
                      </a:pPr>
                      <a:r>
                        <a:rPr lang="en-US" sz="1600" dirty="0">
                          <a:solidFill>
                            <a:schemeClr val="tx1"/>
                          </a:solidFill>
                          <a:effectLst/>
                        </a:rPr>
                        <a:t>Sample Data Collection</a:t>
                      </a:r>
                      <a:endParaRPr lang="zh-CN" sz="1600" b="1" dirty="0">
                        <a:solidFill>
                          <a:schemeClr val="tx1"/>
                        </a:solidFill>
                        <a:effectLst/>
                        <a:latin typeface="Times New Roman" panose="02020603050405020304" pitchFamily="18" charset="0"/>
                        <a:ea typeface="宋体" panose="02010600030101010101" pitchFamily="2" charset="-122"/>
                      </a:endParaRPr>
                    </a:p>
                  </a:txBody>
                  <a:tcPr marL="51435" marR="51435" marT="0" marB="0">
                    <a:solidFill>
                      <a:srgbClr val="4FB4C8"/>
                    </a:solidFill>
                  </a:tcPr>
                </a:tc>
                <a:tc>
                  <a:txBody>
                    <a:bodyPr/>
                    <a:lstStyle/>
                    <a:p>
                      <a:pPr algn="just">
                        <a:spcAft>
                          <a:spcPts val="0"/>
                        </a:spcAft>
                      </a:pPr>
                      <a:r>
                        <a:rPr lang="en-US" sz="1800" dirty="0">
                          <a:solidFill>
                            <a:schemeClr val="tx1"/>
                          </a:solidFill>
                          <a:effectLst/>
                        </a:rPr>
                        <a:t>Size</a:t>
                      </a:r>
                      <a:endParaRPr lang="zh-CN" sz="1800" b="1" dirty="0">
                        <a:solidFill>
                          <a:schemeClr val="tx1"/>
                        </a:solidFill>
                        <a:effectLst/>
                        <a:latin typeface="Times New Roman" panose="02020603050405020304" pitchFamily="18" charset="0"/>
                        <a:ea typeface="宋体" panose="02010600030101010101" pitchFamily="2" charset="-122"/>
                      </a:endParaRPr>
                    </a:p>
                  </a:txBody>
                  <a:tcPr marL="51435" marR="51435" marT="0" marB="0">
                    <a:solidFill>
                      <a:srgbClr val="4FB4C8"/>
                    </a:solidFill>
                  </a:tcPr>
                </a:tc>
                <a:tc>
                  <a:txBody>
                    <a:bodyPr/>
                    <a:lstStyle/>
                    <a:p>
                      <a:pPr algn="just">
                        <a:spcAft>
                          <a:spcPts val="0"/>
                        </a:spcAft>
                      </a:pPr>
                      <a:r>
                        <a:rPr lang="en-US" sz="1800" dirty="0">
                          <a:solidFill>
                            <a:schemeClr val="tx1"/>
                          </a:solidFill>
                          <a:effectLst/>
                        </a:rPr>
                        <a:t>Description</a:t>
                      </a:r>
                      <a:endParaRPr lang="zh-CN" sz="1800" b="1" dirty="0">
                        <a:solidFill>
                          <a:schemeClr val="tx1"/>
                        </a:solidFill>
                        <a:effectLst/>
                        <a:latin typeface="Times New Roman" panose="02020603050405020304" pitchFamily="18" charset="0"/>
                        <a:ea typeface="宋体" panose="02010600030101010101" pitchFamily="2" charset="-122"/>
                      </a:endParaRPr>
                    </a:p>
                  </a:txBody>
                  <a:tcPr marL="51435" marR="51435" marT="0" marB="0">
                    <a:solidFill>
                      <a:srgbClr val="4FB4C8"/>
                    </a:solidFill>
                  </a:tcPr>
                </a:tc>
                <a:extLst>
                  <a:ext uri="{0D108BD9-81ED-4DB2-BD59-A6C34878D82A}">
                    <a16:rowId xmlns:a16="http://schemas.microsoft.com/office/drawing/2014/main" val="925433188"/>
                  </a:ext>
                </a:extLst>
              </a:tr>
              <a:tr h="165908">
                <a:tc>
                  <a:txBody>
                    <a:bodyPr/>
                    <a:lstStyle/>
                    <a:p>
                      <a:pPr algn="l">
                        <a:spcAft>
                          <a:spcPts val="0"/>
                        </a:spcAft>
                      </a:pPr>
                      <a:r>
                        <a:rPr lang="en-US" sz="1050" dirty="0">
                          <a:effectLst/>
                        </a:rPr>
                        <a:t>Declassified GFL data  (1755 images)</a:t>
                      </a:r>
                      <a:endParaRPr lang="zh-CN" sz="1050" dirty="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200">
                          <a:effectLst/>
                        </a:rPr>
                        <a:t>450 GB</a:t>
                      </a:r>
                      <a:endParaRPr lang="zh-CN" sz="120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050" dirty="0">
                          <a:effectLst/>
                        </a:rPr>
                        <a:t>The six fiducial sites and repeated images tracking data buoys/floes.</a:t>
                      </a:r>
                      <a:endParaRPr lang="zh-CN" sz="1050" dirty="0">
                        <a:effectLst/>
                        <a:latin typeface="Times New Roman" panose="02020603050405020304" pitchFamily="18" charset="0"/>
                        <a:ea typeface="宋体" panose="02010600030101010101" pitchFamily="2" charset="-122"/>
                      </a:endParaRPr>
                    </a:p>
                  </a:txBody>
                  <a:tcPr marL="51435" marR="51435" marT="0" marB="0"/>
                </a:tc>
                <a:extLst>
                  <a:ext uri="{0D108BD9-81ED-4DB2-BD59-A6C34878D82A}">
                    <a16:rowId xmlns:a16="http://schemas.microsoft.com/office/drawing/2014/main" val="2453751901"/>
                  </a:ext>
                </a:extLst>
              </a:tr>
              <a:tr h="197774">
                <a:tc>
                  <a:txBody>
                    <a:bodyPr/>
                    <a:lstStyle/>
                    <a:p>
                      <a:pPr algn="l">
                        <a:spcAft>
                          <a:spcPts val="0"/>
                        </a:spcAft>
                      </a:pPr>
                      <a:r>
                        <a:rPr lang="en-US" sz="1050" dirty="0">
                          <a:effectLst/>
                        </a:rPr>
                        <a:t>SHEBA 1998 (Perovich )</a:t>
                      </a:r>
                      <a:endParaRPr lang="zh-CN" sz="1050" dirty="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200">
                          <a:effectLst/>
                        </a:rPr>
                        <a:t>16.5 GB</a:t>
                      </a:r>
                      <a:endParaRPr lang="zh-CN" sz="120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050" dirty="0">
                          <a:effectLst/>
                        </a:rPr>
                        <a:t>Beaufort Sea, 13 flights between May 17, 1998 and October 4, 1998. Also a few National Technical Means high resolution satellite photographs.</a:t>
                      </a:r>
                      <a:endParaRPr lang="zh-CN" sz="1050" dirty="0">
                        <a:effectLst/>
                        <a:latin typeface="Times New Roman" panose="02020603050405020304" pitchFamily="18" charset="0"/>
                        <a:ea typeface="宋体" panose="02010600030101010101" pitchFamily="2" charset="-122"/>
                      </a:endParaRPr>
                    </a:p>
                  </a:txBody>
                  <a:tcPr marL="51435" marR="51435" marT="0" marB="0"/>
                </a:tc>
                <a:extLst>
                  <a:ext uri="{0D108BD9-81ED-4DB2-BD59-A6C34878D82A}">
                    <a16:rowId xmlns:a16="http://schemas.microsoft.com/office/drawing/2014/main" val="1302043525"/>
                  </a:ext>
                </a:extLst>
              </a:tr>
              <a:tr h="165908">
                <a:tc>
                  <a:txBody>
                    <a:bodyPr/>
                    <a:lstStyle/>
                    <a:p>
                      <a:pPr algn="l">
                        <a:spcAft>
                          <a:spcPts val="0"/>
                        </a:spcAft>
                      </a:pPr>
                      <a:r>
                        <a:rPr lang="en-US" sz="1050" dirty="0">
                          <a:effectLst/>
                        </a:rPr>
                        <a:t>HOTRAX 2005 (Perovich)</a:t>
                      </a:r>
                      <a:endParaRPr lang="zh-CN" sz="1050" dirty="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200">
                          <a:effectLst/>
                        </a:rPr>
                        <a:t>31.3 GB</a:t>
                      </a:r>
                      <a:endParaRPr lang="zh-CN" sz="120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050">
                          <a:effectLst/>
                        </a:rPr>
                        <a:t>TransArctic cruise from Alaska to Norway, 10 flights from August 14, 2005 to September 26, 2005.</a:t>
                      </a:r>
                      <a:endParaRPr lang="zh-CN" sz="1050">
                        <a:effectLst/>
                        <a:latin typeface="Times New Roman" panose="02020603050405020304" pitchFamily="18" charset="0"/>
                        <a:ea typeface="宋体" panose="02010600030101010101" pitchFamily="2" charset="-122"/>
                      </a:endParaRPr>
                    </a:p>
                  </a:txBody>
                  <a:tcPr marL="51435" marR="51435" marT="0" marB="0"/>
                </a:tc>
                <a:extLst>
                  <a:ext uri="{0D108BD9-81ED-4DB2-BD59-A6C34878D82A}">
                    <a16:rowId xmlns:a16="http://schemas.microsoft.com/office/drawing/2014/main" val="652992364"/>
                  </a:ext>
                </a:extLst>
              </a:tr>
              <a:tr h="165908">
                <a:tc>
                  <a:txBody>
                    <a:bodyPr/>
                    <a:lstStyle/>
                    <a:p>
                      <a:pPr algn="l">
                        <a:spcAft>
                          <a:spcPts val="0"/>
                        </a:spcAft>
                      </a:pPr>
                      <a:r>
                        <a:rPr lang="en-US" sz="1050">
                          <a:effectLst/>
                        </a:rPr>
                        <a:t>CHINARE 2008 (Xie)</a:t>
                      </a:r>
                      <a:endParaRPr lang="zh-CN" sz="105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200">
                          <a:effectLst/>
                        </a:rPr>
                        <a:t>20.0 GB</a:t>
                      </a:r>
                      <a:endParaRPr lang="zh-CN" sz="120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050">
                          <a:effectLst/>
                        </a:rPr>
                        <a:t>Pacific Arctic sector (between 140 °W and 180 °W up to 86 °N), August 17 to Sept 5, 2008.</a:t>
                      </a:r>
                      <a:endParaRPr lang="zh-CN" sz="1050">
                        <a:effectLst/>
                        <a:latin typeface="Times New Roman" panose="02020603050405020304" pitchFamily="18" charset="0"/>
                        <a:ea typeface="宋体" panose="02010600030101010101" pitchFamily="2" charset="-122"/>
                      </a:endParaRPr>
                    </a:p>
                  </a:txBody>
                  <a:tcPr marL="51435" marR="51435" marT="0" marB="0"/>
                </a:tc>
                <a:extLst>
                  <a:ext uri="{0D108BD9-81ED-4DB2-BD59-A6C34878D82A}">
                    <a16:rowId xmlns:a16="http://schemas.microsoft.com/office/drawing/2014/main" val="1954225509"/>
                  </a:ext>
                </a:extLst>
              </a:tr>
              <a:tr h="165908">
                <a:tc>
                  <a:txBody>
                    <a:bodyPr/>
                    <a:lstStyle/>
                    <a:p>
                      <a:pPr algn="l">
                        <a:spcAft>
                          <a:spcPts val="0"/>
                        </a:spcAft>
                      </a:pPr>
                      <a:r>
                        <a:rPr lang="en-US" sz="1050">
                          <a:effectLst/>
                        </a:rPr>
                        <a:t>CHINARE 2010 (Xie)</a:t>
                      </a:r>
                      <a:endParaRPr lang="zh-CN" sz="105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200">
                          <a:effectLst/>
                        </a:rPr>
                        <a:t>23.7 GB</a:t>
                      </a:r>
                      <a:endParaRPr lang="zh-CN" sz="120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050" dirty="0">
                          <a:effectLst/>
                        </a:rPr>
                        <a:t>Pacific Arctic sector (between 150 °W and 180 °W up to 88.5 °N), July 21 to August 28, 2010</a:t>
                      </a:r>
                      <a:endParaRPr lang="zh-CN" sz="1050" dirty="0">
                        <a:effectLst/>
                        <a:latin typeface="Times New Roman" panose="02020603050405020304" pitchFamily="18" charset="0"/>
                        <a:ea typeface="宋体" panose="02010600030101010101" pitchFamily="2" charset="-122"/>
                      </a:endParaRPr>
                    </a:p>
                  </a:txBody>
                  <a:tcPr marL="51435" marR="51435" marT="0" marB="0"/>
                </a:tc>
                <a:extLst>
                  <a:ext uri="{0D108BD9-81ED-4DB2-BD59-A6C34878D82A}">
                    <a16:rowId xmlns:a16="http://schemas.microsoft.com/office/drawing/2014/main" val="1845152925"/>
                  </a:ext>
                </a:extLst>
              </a:tr>
              <a:tr h="165908">
                <a:tc>
                  <a:txBody>
                    <a:bodyPr/>
                    <a:lstStyle/>
                    <a:p>
                      <a:pPr algn="l">
                        <a:spcAft>
                          <a:spcPts val="0"/>
                        </a:spcAft>
                      </a:pPr>
                      <a:r>
                        <a:rPr lang="en-US" sz="1050">
                          <a:effectLst/>
                        </a:rPr>
                        <a:t>CHINARE 2012 (Xie)</a:t>
                      </a:r>
                      <a:endParaRPr lang="zh-CN" sz="105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200">
                          <a:effectLst/>
                        </a:rPr>
                        <a:t>21.2 GB</a:t>
                      </a:r>
                      <a:endParaRPr lang="zh-CN" sz="120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050">
                          <a:effectLst/>
                        </a:rPr>
                        <a:t>Transpolar section,  (Iceland to Bering Strait),  August-September 2012</a:t>
                      </a:r>
                      <a:endParaRPr lang="zh-CN" sz="1050">
                        <a:effectLst/>
                        <a:latin typeface="Times New Roman" panose="02020603050405020304" pitchFamily="18" charset="0"/>
                        <a:ea typeface="宋体" panose="02010600030101010101" pitchFamily="2" charset="-122"/>
                      </a:endParaRPr>
                    </a:p>
                  </a:txBody>
                  <a:tcPr marL="51435" marR="51435" marT="0" marB="0"/>
                </a:tc>
                <a:extLst>
                  <a:ext uri="{0D108BD9-81ED-4DB2-BD59-A6C34878D82A}">
                    <a16:rowId xmlns:a16="http://schemas.microsoft.com/office/drawing/2014/main" val="414596282"/>
                  </a:ext>
                </a:extLst>
              </a:tr>
              <a:tr h="165908">
                <a:tc>
                  <a:txBody>
                    <a:bodyPr/>
                    <a:lstStyle/>
                    <a:p>
                      <a:pPr algn="l">
                        <a:spcAft>
                          <a:spcPts val="0"/>
                        </a:spcAft>
                      </a:pPr>
                      <a:r>
                        <a:rPr lang="en-US" sz="1050" dirty="0">
                          <a:effectLst/>
                        </a:rPr>
                        <a:t>SeaState 2015 (Ackley)</a:t>
                      </a:r>
                      <a:endParaRPr lang="zh-CN" sz="1050" dirty="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200" dirty="0">
                          <a:effectLst/>
                        </a:rPr>
                        <a:t>50.6 GB</a:t>
                      </a:r>
                      <a:endParaRPr lang="zh-CN" sz="1200" dirty="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050">
                          <a:effectLst/>
                        </a:rPr>
                        <a:t>Chukchi sea, October 4- November 6, 2015</a:t>
                      </a:r>
                      <a:endParaRPr lang="zh-CN" sz="1050">
                        <a:effectLst/>
                        <a:latin typeface="Times New Roman" panose="02020603050405020304" pitchFamily="18" charset="0"/>
                        <a:ea typeface="宋体" panose="02010600030101010101" pitchFamily="2" charset="-122"/>
                      </a:endParaRPr>
                    </a:p>
                  </a:txBody>
                  <a:tcPr marL="51435" marR="51435" marT="0" marB="0"/>
                </a:tc>
                <a:extLst>
                  <a:ext uri="{0D108BD9-81ED-4DB2-BD59-A6C34878D82A}">
                    <a16:rowId xmlns:a16="http://schemas.microsoft.com/office/drawing/2014/main" val="1700035603"/>
                  </a:ext>
                </a:extLst>
              </a:tr>
              <a:tr h="165908">
                <a:tc>
                  <a:txBody>
                    <a:bodyPr/>
                    <a:lstStyle/>
                    <a:p>
                      <a:pPr algn="l">
                        <a:spcAft>
                          <a:spcPts val="0"/>
                        </a:spcAft>
                      </a:pPr>
                      <a:r>
                        <a:rPr lang="en-US" sz="1050">
                          <a:effectLst/>
                        </a:rPr>
                        <a:t>The time lapse camera (Haas)</a:t>
                      </a:r>
                      <a:endParaRPr lang="zh-CN" sz="105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200" dirty="0">
                          <a:effectLst/>
                        </a:rPr>
                        <a:t>40.5 GB</a:t>
                      </a:r>
                      <a:endParaRPr lang="zh-CN" sz="1200" dirty="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050">
                          <a:effectLst/>
                        </a:rPr>
                        <a:t>Cape Joseph Henry (82.8N, -63.6W), May 2011 to July 2012.</a:t>
                      </a:r>
                      <a:endParaRPr lang="zh-CN" sz="1050">
                        <a:effectLst/>
                        <a:latin typeface="Times New Roman" panose="02020603050405020304" pitchFamily="18" charset="0"/>
                        <a:ea typeface="宋体" panose="02010600030101010101" pitchFamily="2" charset="-122"/>
                      </a:endParaRPr>
                    </a:p>
                  </a:txBody>
                  <a:tcPr marL="51435" marR="51435" marT="0" marB="0"/>
                </a:tc>
                <a:extLst>
                  <a:ext uri="{0D108BD9-81ED-4DB2-BD59-A6C34878D82A}">
                    <a16:rowId xmlns:a16="http://schemas.microsoft.com/office/drawing/2014/main" val="4165123047"/>
                  </a:ext>
                </a:extLst>
              </a:tr>
              <a:tr h="165908">
                <a:tc>
                  <a:txBody>
                    <a:bodyPr/>
                    <a:lstStyle/>
                    <a:p>
                      <a:pPr algn="l">
                        <a:spcAft>
                          <a:spcPts val="0"/>
                        </a:spcAft>
                      </a:pPr>
                      <a:r>
                        <a:rPr lang="en-US" sz="1050" dirty="0">
                          <a:effectLst/>
                        </a:rPr>
                        <a:t>EM-bird thickness and aerial photos</a:t>
                      </a:r>
                      <a:endParaRPr lang="zh-CN" sz="1050" dirty="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200" dirty="0">
                          <a:effectLst/>
                        </a:rPr>
                        <a:t>21.2 GB</a:t>
                      </a:r>
                      <a:endParaRPr lang="zh-CN" sz="1200" dirty="0">
                        <a:effectLst/>
                        <a:latin typeface="Times New Roman" panose="02020603050405020304" pitchFamily="18" charset="0"/>
                        <a:ea typeface="宋体" panose="02010600030101010101" pitchFamily="2" charset="-122"/>
                      </a:endParaRPr>
                    </a:p>
                  </a:txBody>
                  <a:tcPr marL="51435" marR="51435" marT="0" marB="0"/>
                </a:tc>
                <a:tc>
                  <a:txBody>
                    <a:bodyPr/>
                    <a:lstStyle/>
                    <a:p>
                      <a:pPr algn="just">
                        <a:spcAft>
                          <a:spcPts val="0"/>
                        </a:spcAft>
                      </a:pPr>
                      <a:r>
                        <a:rPr lang="en-US" sz="1050" dirty="0">
                          <a:effectLst/>
                        </a:rPr>
                        <a:t>April 2009, 2011, and 2012, between 82.5 N and 86N, and -60W and -70W.</a:t>
                      </a:r>
                      <a:endParaRPr lang="zh-CN" sz="1050" dirty="0">
                        <a:effectLst/>
                        <a:latin typeface="Times New Roman" panose="02020603050405020304" pitchFamily="18" charset="0"/>
                        <a:ea typeface="宋体" panose="02010600030101010101" pitchFamily="2" charset="-122"/>
                      </a:endParaRPr>
                    </a:p>
                  </a:txBody>
                  <a:tcPr marL="51435" marR="51435" marT="0" marB="0"/>
                </a:tc>
                <a:extLst>
                  <a:ext uri="{0D108BD9-81ED-4DB2-BD59-A6C34878D82A}">
                    <a16:rowId xmlns:a16="http://schemas.microsoft.com/office/drawing/2014/main" val="3238404120"/>
                  </a:ext>
                </a:extLst>
              </a:tr>
            </a:tbl>
          </a:graphicData>
        </a:graphic>
      </p:graphicFrame>
      <p:grpSp>
        <p:nvGrpSpPr>
          <p:cNvPr id="8" name="Group 7">
            <a:extLst>
              <a:ext uri="{FF2B5EF4-FFF2-40B4-BE49-F238E27FC236}">
                <a16:creationId xmlns:a16="http://schemas.microsoft.com/office/drawing/2014/main" id="{05C51C2A-FCE0-4D44-967E-365D63EA77EC}"/>
              </a:ext>
            </a:extLst>
          </p:cNvPr>
          <p:cNvGrpSpPr/>
          <p:nvPr/>
        </p:nvGrpSpPr>
        <p:grpSpPr>
          <a:xfrm>
            <a:off x="588392" y="8686800"/>
            <a:ext cx="4745608" cy="3232793"/>
            <a:chOff x="5867400" y="9753600"/>
            <a:chExt cx="4745608" cy="3469151"/>
          </a:xfrm>
        </p:grpSpPr>
        <p:pic>
          <p:nvPicPr>
            <p:cNvPr id="91" name="Picture 2" descr="Image result for åæç§è">
              <a:extLst>
                <a:ext uri="{FF2B5EF4-FFF2-40B4-BE49-F238E27FC236}">
                  <a16:creationId xmlns:a16="http://schemas.microsoft.com/office/drawing/2014/main" id="{E1E3B21E-8174-4DA6-8F76-30956F9969F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64004" y="9771307"/>
              <a:ext cx="2449004" cy="16285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 name="Picture 8" descr="https://dl.dropboxusercontent.com/s/sycrhr46ln1wiqm/072610_00177.jpg">
              <a:extLst>
                <a:ext uri="{FF2B5EF4-FFF2-40B4-BE49-F238E27FC236}">
                  <a16:creationId xmlns:a16="http://schemas.microsoft.com/office/drawing/2014/main" id="{15E07630-9A6E-46A7-A9C2-74CD3830E5CE}"/>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9557"/>
            <a:stretch/>
          </p:blipFill>
          <p:spPr bwMode="auto">
            <a:xfrm>
              <a:off x="5954204" y="11436510"/>
              <a:ext cx="2190750" cy="13217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3" name="Picture 6" descr="Image result for åæç§è ç´åæº">
              <a:extLst>
                <a:ext uri="{FF2B5EF4-FFF2-40B4-BE49-F238E27FC236}">
                  <a16:creationId xmlns:a16="http://schemas.microsoft.com/office/drawing/2014/main" id="{321BB77F-3AE9-4677-8946-39CCBA0351E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9753600"/>
              <a:ext cx="2429954" cy="16462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4" name="Picture 12" descr="Image result for åæç§è æµ·å°">
              <a:extLst>
                <a:ext uri="{FF2B5EF4-FFF2-40B4-BE49-F238E27FC236}">
                  <a16:creationId xmlns:a16="http://schemas.microsoft.com/office/drawing/2014/main" id="{51776D7D-4793-4E42-8FEE-65A368673E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64004" y="11310439"/>
              <a:ext cx="2429954" cy="15551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 name="箭头: 下 3">
              <a:extLst>
                <a:ext uri="{FF2B5EF4-FFF2-40B4-BE49-F238E27FC236}">
                  <a16:creationId xmlns:a16="http://schemas.microsoft.com/office/drawing/2014/main" id="{D6DAA53F-35E5-44BB-A6E0-F98B68D0E0A9}"/>
                </a:ext>
              </a:extLst>
            </p:cNvPr>
            <p:cNvSpPr/>
            <p:nvPr/>
          </p:nvSpPr>
          <p:spPr>
            <a:xfrm>
              <a:off x="6739477" y="11171294"/>
              <a:ext cx="685800" cy="457200"/>
            </a:xfrm>
            <a:prstGeom prst="downArrow">
              <a:avLst/>
            </a:prstGeom>
            <a:solidFill>
              <a:srgbClr val="7AC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箭头: 下 9">
              <a:extLst>
                <a:ext uri="{FF2B5EF4-FFF2-40B4-BE49-F238E27FC236}">
                  <a16:creationId xmlns:a16="http://schemas.microsoft.com/office/drawing/2014/main" id="{B01497B8-DD9C-4603-8D52-42D3840BB83B}"/>
                </a:ext>
              </a:extLst>
            </p:cNvPr>
            <p:cNvSpPr/>
            <p:nvPr/>
          </p:nvSpPr>
          <p:spPr>
            <a:xfrm>
              <a:off x="9061450" y="11171294"/>
              <a:ext cx="685800" cy="457200"/>
            </a:xfrm>
            <a:prstGeom prst="downArrow">
              <a:avLst/>
            </a:prstGeom>
            <a:solidFill>
              <a:srgbClr val="7AC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8">
              <a:extLst>
                <a:ext uri="{FF2B5EF4-FFF2-40B4-BE49-F238E27FC236}">
                  <a16:creationId xmlns:a16="http://schemas.microsoft.com/office/drawing/2014/main" id="{D016B3FE-D6BA-44B5-ADE5-D641F11CB659}"/>
                </a:ext>
              </a:extLst>
            </p:cNvPr>
            <p:cNvSpPr txBox="1"/>
            <p:nvPr/>
          </p:nvSpPr>
          <p:spPr>
            <a:xfrm>
              <a:off x="7425277" y="12709394"/>
              <a:ext cx="3168681" cy="513357"/>
            </a:xfrm>
            <a:prstGeom prst="rect">
              <a:avLst/>
            </a:prstGeom>
            <a:noFill/>
          </p:spPr>
          <p:txBody>
            <a:bodyPr wrap="square" rtlCol="0">
              <a:spAutoFit/>
            </a:bodyPr>
            <a:lstStyle/>
            <a:p>
              <a:r>
                <a:rPr lang="en-US" altLang="zh-CN" sz="1200" dirty="0">
                  <a:solidFill>
                    <a:schemeClr val="tx1"/>
                  </a:solidFill>
                </a:rPr>
                <a:t>Photo Credits: Sandia National Laboratories</a:t>
              </a:r>
              <a:endParaRPr lang="zh-CN" altLang="en-US" sz="1200" dirty="0">
                <a:solidFill>
                  <a:schemeClr val="tx1"/>
                </a:solidFill>
              </a:endParaRPr>
            </a:p>
          </p:txBody>
        </p:sp>
      </p:grpSp>
      <p:sp>
        <p:nvSpPr>
          <p:cNvPr id="12" name="Rectangle 11">
            <a:extLst>
              <a:ext uri="{FF2B5EF4-FFF2-40B4-BE49-F238E27FC236}">
                <a16:creationId xmlns:a16="http://schemas.microsoft.com/office/drawing/2014/main" id="{A9C02231-F6AB-408B-9413-E6F087C2D5B4}"/>
              </a:ext>
            </a:extLst>
          </p:cNvPr>
          <p:cNvSpPr/>
          <p:nvPr/>
        </p:nvSpPr>
        <p:spPr>
          <a:xfrm>
            <a:off x="477481" y="3987974"/>
            <a:ext cx="10156914" cy="4493538"/>
          </a:xfrm>
          <a:prstGeom prst="rect">
            <a:avLst/>
          </a:prstGeom>
        </p:spPr>
        <p:txBody>
          <a:bodyPr wrap="square">
            <a:spAutoFit/>
          </a:bodyPr>
          <a:lstStyle/>
          <a:p>
            <a:pPr marL="342900" marR="0" indent="-342900" algn="just">
              <a:spcBef>
                <a:spcPts val="0"/>
              </a:spcBef>
              <a:spcAft>
                <a:spcPts val="0"/>
              </a:spcAft>
              <a:buClr>
                <a:srgbClr val="4FB4C8"/>
              </a:buClr>
              <a:buSzPct val="150000"/>
              <a:buFont typeface="Wingdings" panose="05000000000000000000" pitchFamily="2" charset="2"/>
              <a:buChar char="§"/>
            </a:pPr>
            <a:r>
              <a:rPr lang="en-US" sz="2200" kern="1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Sea ice acts as both an indicator and an amplifier of climate change. Multiple sources of sea ice observations are obtained from a variety of networks of sensors (</a:t>
            </a:r>
            <a:r>
              <a:rPr lang="en-US" sz="2200" i="1" kern="1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in situ</a:t>
            </a:r>
            <a:r>
              <a:rPr lang="en-US" sz="2200" kern="1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 airborne, and space-borne). To facilitate the science community to better extract important geophysical parameters for climate modeling, we are developing a smart cyberinfrastructure module for the analyses of high spatial resolution (HSR) remote sensing images of sea ice. The project contributes new domain knowledge to the sea ice community. It integrates HSR images that are spatiotemporally discrete to produce a rapid and reliable identification of ice types, and standardizes image processing so as to create compatible sea ice products. The cyberinfrastructure module is a value-added on-demand web service, e.g., reliable classification of sea ice, that can be easily integrated with existing infrastructure.</a:t>
            </a:r>
          </a:p>
          <a:p>
            <a:pPr marL="342900" indent="-342900">
              <a:buClr>
                <a:srgbClr val="4FB4C8"/>
              </a:buClr>
              <a:buSzPct val="150000"/>
              <a:buFont typeface="Wingdings" panose="05000000000000000000" pitchFamily="2" charset="2"/>
              <a:buChar char="§"/>
            </a:pPr>
            <a:r>
              <a:rPr lang="en-US" sz="2200" kern="1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The key objective is to develop a cyberinfrastructure to efferently collect, search, explore, visualize, organize, analyze and share HSR Arctic sea ice imagery.</a:t>
            </a:r>
            <a:endParaRPr lang="en-US" altLang="zh-CN" sz="2200" dirty="0">
              <a:solidFill>
                <a:schemeClr val="tx1"/>
              </a:solidFill>
              <a:latin typeface="Times New Roman" panose="02020603050405020304" pitchFamily="18" charset="0"/>
              <a:cs typeface="Times New Roman" panose="02020603050405020304" pitchFamily="18" charset="0"/>
            </a:endParaRPr>
          </a:p>
        </p:txBody>
      </p:sp>
      <p:sp>
        <p:nvSpPr>
          <p:cNvPr id="2053" name="Text Box 5">
            <a:extLst>
              <a:ext uri="{FF2B5EF4-FFF2-40B4-BE49-F238E27FC236}">
                <a16:creationId xmlns:a16="http://schemas.microsoft.com/office/drawing/2014/main" id="{0E2911B0-D5C7-D248-9643-A81B255326B9}"/>
              </a:ext>
            </a:extLst>
          </p:cNvPr>
          <p:cNvSpPr txBox="1">
            <a:spLocks noChangeArrowheads="1"/>
          </p:cNvSpPr>
          <p:nvPr/>
        </p:nvSpPr>
        <p:spPr bwMode="auto">
          <a:xfrm>
            <a:off x="2952750" y="288925"/>
            <a:ext cx="27527250" cy="1173939"/>
          </a:xfrm>
          <a:prstGeom prst="rect">
            <a:avLst/>
          </a:prstGeom>
          <a:noFill/>
          <a:ln w="9525">
            <a:noFill/>
            <a:miter lim="800000"/>
            <a:headEnd/>
            <a:tailEnd/>
          </a:ln>
          <a:effectLst/>
        </p:spPr>
        <p:txBody>
          <a:bodyPr lIns="65306" tIns="32653" rIns="65306" bIns="32653">
            <a:spAutoFit/>
          </a:bodyPr>
          <a:lstStyle/>
          <a:p>
            <a:pPr defTabSz="4389438" eaLnBrk="1" hangingPunct="1">
              <a:defRPr/>
            </a:pPr>
            <a:r>
              <a:rPr lang="en-US" altLang="zh-CN" sz="7200" b="1" dirty="0">
                <a:solidFill>
                  <a:srgbClr val="4FB4C8"/>
                </a:solidFill>
                <a:latin typeface="Calibri" panose="020F0502020204030204" pitchFamily="34" charset="0"/>
                <a:ea typeface="宋体" pitchFamily="2" charset="-122"/>
                <a:cs typeface="+mn-cs"/>
              </a:rPr>
              <a:t>Arctic Cyberinfrastructure for on-demand HSR image analytics</a:t>
            </a:r>
          </a:p>
        </p:txBody>
      </p:sp>
      <p:sp>
        <p:nvSpPr>
          <p:cNvPr id="57" name="Rectangle 11">
            <a:extLst>
              <a:ext uri="{FF2B5EF4-FFF2-40B4-BE49-F238E27FC236}">
                <a16:creationId xmlns:a16="http://schemas.microsoft.com/office/drawing/2014/main" id="{9DC6B588-B83E-46B3-A341-8473EFB87B5B}"/>
              </a:ext>
            </a:extLst>
          </p:cNvPr>
          <p:cNvSpPr>
            <a:spLocks noChangeArrowheads="1"/>
          </p:cNvSpPr>
          <p:nvPr/>
        </p:nvSpPr>
        <p:spPr bwMode="auto">
          <a:xfrm>
            <a:off x="21935008" y="13676375"/>
            <a:ext cx="10647172" cy="6533022"/>
          </a:xfrm>
          <a:prstGeom prst="rect">
            <a:avLst/>
          </a:prstGeom>
          <a:noFill/>
          <a:ln w="9525">
            <a:solidFill>
              <a:schemeClr val="bg2">
                <a:lumMod val="60000"/>
                <a:lumOff val="40000"/>
              </a:schemeClr>
            </a:solidFill>
            <a:miter lim="800000"/>
            <a:headEnd/>
            <a:tailEnd/>
          </a:ln>
        </p:spPr>
        <p:txBody>
          <a:bodyPr wrap="none" lIns="65306" tIns="32653" rIns="65306" bIns="32653" anchor="ctr"/>
          <a:lstStyle/>
          <a:p>
            <a:pPr algn="ctr" eaLnBrk="1" hangingPunct="1">
              <a:defRPr/>
            </a:pPr>
            <a:endParaRPr lang="en-US" altLang="zh-CN">
              <a:latin typeface="Calibri" panose="020F0502020204030204" pitchFamily="34" charset="0"/>
              <a:ea typeface="宋体" pitchFamily="2" charset="-122"/>
              <a:cs typeface="+mn-cs"/>
            </a:endParaRPr>
          </a:p>
        </p:txBody>
      </p:sp>
      <p:sp>
        <p:nvSpPr>
          <p:cNvPr id="58" name="Text Box 1648">
            <a:extLst>
              <a:ext uri="{FF2B5EF4-FFF2-40B4-BE49-F238E27FC236}">
                <a16:creationId xmlns:a16="http://schemas.microsoft.com/office/drawing/2014/main" id="{A5741F3B-9195-4CF2-ACEF-9BC428AA9873}"/>
              </a:ext>
            </a:extLst>
          </p:cNvPr>
          <p:cNvSpPr txBox="1">
            <a:spLocks noChangeArrowheads="1"/>
          </p:cNvSpPr>
          <p:nvPr/>
        </p:nvSpPr>
        <p:spPr bwMode="auto">
          <a:xfrm rot="16200000">
            <a:off x="26867930" y="8749593"/>
            <a:ext cx="793607" cy="10647173"/>
          </a:xfrm>
          <a:prstGeom prst="rect">
            <a:avLst/>
          </a:prstGeom>
          <a:solidFill>
            <a:srgbClr val="BBE0E3"/>
          </a:solidFill>
          <a:ln w="9525">
            <a:solidFill>
              <a:schemeClr val="accent1">
                <a:lumMod val="90000"/>
              </a:schemeClr>
            </a:solidFill>
            <a:miter lim="800000"/>
            <a:headEnd/>
            <a:tailEnd/>
          </a:ln>
          <a:effectLst/>
        </p:spPr>
        <p:txBody>
          <a:bodyPr vert="eaVert" lIns="65306" tIns="32653" rIns="65306" bIns="32653">
            <a:spAutoFit/>
          </a:bodyPr>
          <a:lstStyle/>
          <a:p>
            <a:pPr algn="ctr" defTabSz="3134937" eaLnBrk="1" hangingPunct="1">
              <a:defRPr/>
            </a:pPr>
            <a:r>
              <a:rPr lang="en-US" altLang="zh-CN" sz="4300" b="1" dirty="0">
                <a:solidFill>
                  <a:schemeClr val="tx1"/>
                </a:solidFill>
                <a:latin typeface="Calibri" panose="020F0502020204030204" pitchFamily="34" charset="0"/>
                <a:ea typeface="宋体" pitchFamily="2" charset="-122"/>
                <a:cs typeface="+mn-cs"/>
              </a:rPr>
              <a:t>DISCUSSION</a:t>
            </a:r>
          </a:p>
        </p:txBody>
      </p:sp>
      <p:pic>
        <p:nvPicPr>
          <p:cNvPr id="24" name="Picture 23">
            <a:extLst>
              <a:ext uri="{FF2B5EF4-FFF2-40B4-BE49-F238E27FC236}">
                <a16:creationId xmlns:a16="http://schemas.microsoft.com/office/drawing/2014/main" id="{3AB7907B-2FE1-4CB1-AB52-6C936D4F5D00}"/>
              </a:ext>
            </a:extLst>
          </p:cNvPr>
          <p:cNvPicPr>
            <a:picLocks noChangeAspect="1"/>
          </p:cNvPicPr>
          <p:nvPr/>
        </p:nvPicPr>
        <p:blipFill rotWithShape="1">
          <a:blip r:embed="rId13"/>
          <a:srcRect t="12598"/>
          <a:stretch/>
        </p:blipFill>
        <p:spPr>
          <a:xfrm>
            <a:off x="11258727" y="4073683"/>
            <a:ext cx="6348056" cy="2178348"/>
          </a:xfrm>
          <a:prstGeom prst="rect">
            <a:avLst/>
          </a:prstGeom>
        </p:spPr>
      </p:pic>
      <p:sp>
        <p:nvSpPr>
          <p:cNvPr id="127" name="TextBox 126">
            <a:extLst>
              <a:ext uri="{FF2B5EF4-FFF2-40B4-BE49-F238E27FC236}">
                <a16:creationId xmlns:a16="http://schemas.microsoft.com/office/drawing/2014/main" id="{50D319A0-53D2-48A0-9873-8AF05996CF37}"/>
              </a:ext>
            </a:extLst>
          </p:cNvPr>
          <p:cNvSpPr txBox="1"/>
          <p:nvPr/>
        </p:nvSpPr>
        <p:spPr>
          <a:xfrm>
            <a:off x="11263900" y="6249818"/>
            <a:ext cx="6333850" cy="369332"/>
          </a:xfrm>
          <a:prstGeom prst="rect">
            <a:avLst/>
          </a:prstGeom>
          <a:noFill/>
        </p:spPr>
        <p:txBody>
          <a:bodyPr wrap="none" rtlCol="0">
            <a:spAutoFit/>
          </a:bodyPr>
          <a:lstStyle/>
          <a:p>
            <a:pPr marL="285750" indent="-285750">
              <a:buFont typeface="Wingdings" panose="05000000000000000000" pitchFamily="2" charset="2"/>
              <a:buChar char="Ø"/>
            </a:pPr>
            <a:r>
              <a:rPr lang="en-US" sz="1800" dirty="0">
                <a:solidFill>
                  <a:schemeClr val="tx1"/>
                </a:solidFill>
              </a:rPr>
              <a:t>HSR Imagery Analysis - Geophysical Property Extraction </a:t>
            </a:r>
          </a:p>
        </p:txBody>
      </p:sp>
      <p:graphicFrame>
        <p:nvGraphicFramePr>
          <p:cNvPr id="26" name="Table 25">
            <a:extLst>
              <a:ext uri="{FF2B5EF4-FFF2-40B4-BE49-F238E27FC236}">
                <a16:creationId xmlns:a16="http://schemas.microsoft.com/office/drawing/2014/main" id="{163BE5A3-5C5D-4EC2-9CB4-D7DBEE072D45}"/>
              </a:ext>
            </a:extLst>
          </p:cNvPr>
          <p:cNvGraphicFramePr>
            <a:graphicFrameLocks noGrp="1"/>
          </p:cNvGraphicFramePr>
          <p:nvPr>
            <p:extLst>
              <p:ext uri="{D42A27DB-BD31-4B8C-83A1-F6EECF244321}">
                <p14:modId xmlns:p14="http://schemas.microsoft.com/office/powerpoint/2010/main" val="2443426143"/>
              </p:ext>
            </p:extLst>
          </p:nvPr>
        </p:nvGraphicFramePr>
        <p:xfrm>
          <a:off x="11276570" y="6854302"/>
          <a:ext cx="6086781" cy="4587625"/>
        </p:xfrm>
        <a:graphic>
          <a:graphicData uri="http://schemas.openxmlformats.org/drawingml/2006/table">
            <a:tbl>
              <a:tblPr firstRow="1" firstCol="1" bandRow="1">
                <a:tableStyleId>{69012ECD-51FC-41F1-AA8D-1B2483CD663E}</a:tableStyleId>
              </a:tblPr>
              <a:tblGrid>
                <a:gridCol w="264290">
                  <a:extLst>
                    <a:ext uri="{9D8B030D-6E8A-4147-A177-3AD203B41FA5}">
                      <a16:colId xmlns:a16="http://schemas.microsoft.com/office/drawing/2014/main" val="3771719053"/>
                    </a:ext>
                  </a:extLst>
                </a:gridCol>
                <a:gridCol w="2087936">
                  <a:extLst>
                    <a:ext uri="{9D8B030D-6E8A-4147-A177-3AD203B41FA5}">
                      <a16:colId xmlns:a16="http://schemas.microsoft.com/office/drawing/2014/main" val="1991871876"/>
                    </a:ext>
                  </a:extLst>
                </a:gridCol>
                <a:gridCol w="3734555">
                  <a:extLst>
                    <a:ext uri="{9D8B030D-6E8A-4147-A177-3AD203B41FA5}">
                      <a16:colId xmlns:a16="http://schemas.microsoft.com/office/drawing/2014/main" val="3041010788"/>
                    </a:ext>
                  </a:extLst>
                </a:gridCol>
              </a:tblGrid>
              <a:tr h="379142">
                <a:tc>
                  <a:txBody>
                    <a:bodyPr/>
                    <a:lstStyle/>
                    <a:p>
                      <a:pPr marL="0" marR="0" algn="just">
                        <a:spcBef>
                          <a:spcPts val="0"/>
                        </a:spcBef>
                        <a:spcAft>
                          <a:spcPts val="0"/>
                        </a:spcAft>
                      </a:pPr>
                      <a:r>
                        <a:rPr lang="en-US" sz="2000">
                          <a:solidFill>
                            <a:schemeClr val="tx1"/>
                          </a:solidFill>
                          <a:effectLst/>
                        </a:rPr>
                        <a:t>#</a:t>
                      </a:r>
                      <a:endParaRPr lang="en-US" sz="20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solidFill>
                            <a:schemeClr val="tx1"/>
                          </a:solidFill>
                          <a:effectLst/>
                        </a:rPr>
                        <a:t>Class Name</a:t>
                      </a:r>
                      <a:endParaRPr lang="en-US" sz="20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solidFill>
                            <a:schemeClr val="tx1"/>
                          </a:solidFill>
                          <a:effectLst/>
                        </a:rPr>
                        <a:t>Class Description</a:t>
                      </a:r>
                      <a:endParaRPr lang="en-US" sz="20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52798906"/>
                  </a:ext>
                </a:extLst>
              </a:tr>
              <a:tr h="331750">
                <a:tc>
                  <a:txBody>
                    <a:bodyPr/>
                    <a:lstStyle/>
                    <a:p>
                      <a:pPr marL="0" marR="0" algn="just">
                        <a:spcBef>
                          <a:spcPts val="0"/>
                        </a:spcBef>
                        <a:spcAft>
                          <a:spcPts val="0"/>
                        </a:spcAft>
                      </a:pPr>
                      <a:r>
                        <a:rPr lang="en-US" sz="1400">
                          <a:effectLst/>
                        </a:rPr>
                        <a:t>1</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a:effectLst/>
                        </a:rPr>
                        <a:t>Water</a:t>
                      </a:r>
                      <a:endParaRPr lang="en-US" sz="18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Arctic ocean, objects are rather dark and smooth. </a:t>
                      </a:r>
                      <a:endParaRPr lang="en-US" sz="12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95266716"/>
                  </a:ext>
                </a:extLst>
              </a:tr>
              <a:tr h="908801">
                <a:tc>
                  <a:txBody>
                    <a:bodyPr/>
                    <a:lstStyle/>
                    <a:p>
                      <a:pPr marL="0" marR="0" algn="just">
                        <a:spcBef>
                          <a:spcPts val="0"/>
                        </a:spcBef>
                        <a:spcAft>
                          <a:spcPts val="0"/>
                        </a:spcAft>
                      </a:pPr>
                      <a:r>
                        <a:rPr lang="en-US" sz="1400">
                          <a:effectLst/>
                        </a:rPr>
                        <a:t>2</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a:effectLst/>
                        </a:rPr>
                        <a:t>Submerged ice</a:t>
                      </a:r>
                      <a:endParaRPr lang="en-US" sz="18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dirty="0">
                          <a:effectLst/>
                        </a:rPr>
                        <a:t>Ice submerged under water along the edge, usually shown as color cyan or blue due to mixed reflection from ice surface and water. Submerged ice and melt pond will be combined into Ice/snow class for calculation of ice concentration.</a:t>
                      </a:r>
                      <a:endParaRPr lang="en-US" sz="12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22409918"/>
                  </a:ext>
                </a:extLst>
              </a:tr>
              <a:tr h="1557943">
                <a:tc>
                  <a:txBody>
                    <a:bodyPr/>
                    <a:lstStyle/>
                    <a:p>
                      <a:pPr marL="0" marR="0" algn="just">
                        <a:spcBef>
                          <a:spcPts val="0"/>
                        </a:spcBef>
                        <a:spcAft>
                          <a:spcPts val="0"/>
                        </a:spcAft>
                      </a:pPr>
                      <a:r>
                        <a:rPr lang="en-US" sz="1400">
                          <a:effectLst/>
                        </a:rPr>
                        <a:t>3</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dirty="0">
                          <a:effectLst/>
                        </a:rPr>
                        <a:t>Shadow</a:t>
                      </a:r>
                      <a:endParaRPr lang="en-US" sz="18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dirty="0">
                          <a:effectLst/>
                        </a:rPr>
                        <a:t>Darker objects on the ice/snow caused by ridges and low solar elevation angle. Mostly, shadow is usually on ice/snow and can be combined into Ice/snow for calculation of ice concentration. But in some cases, shadow could also be on ponds that often adjacent to ridges. Therefore, further treatment about shadow on ice or ponds are needed. Shadow will also be used for calculation of ridge height.</a:t>
                      </a:r>
                      <a:endParaRPr lang="en-US" sz="12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31761644"/>
                  </a:ext>
                </a:extLst>
              </a:tr>
              <a:tr h="331750">
                <a:tc>
                  <a:txBody>
                    <a:bodyPr/>
                    <a:lstStyle/>
                    <a:p>
                      <a:pPr marL="0" marR="0" algn="just">
                        <a:spcBef>
                          <a:spcPts val="0"/>
                        </a:spcBef>
                        <a:spcAft>
                          <a:spcPts val="0"/>
                        </a:spcAft>
                      </a:pPr>
                      <a:r>
                        <a:rPr lang="en-US" sz="1400">
                          <a:effectLst/>
                        </a:rPr>
                        <a:t>4</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a:effectLst/>
                        </a:rPr>
                        <a:t>Ice/snow</a:t>
                      </a:r>
                      <a:endParaRPr lang="en-US" sz="18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Bright white objects due to high reflectance of ice/snow.</a:t>
                      </a:r>
                      <a:endParaRPr lang="en-US" sz="12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74721922"/>
                  </a:ext>
                </a:extLst>
              </a:tr>
              <a:tr h="1038630">
                <a:tc>
                  <a:txBody>
                    <a:bodyPr/>
                    <a:lstStyle/>
                    <a:p>
                      <a:pPr marL="0" marR="0" algn="just">
                        <a:spcBef>
                          <a:spcPts val="0"/>
                        </a:spcBef>
                        <a:spcAft>
                          <a:spcPts val="0"/>
                        </a:spcAft>
                      </a:pPr>
                      <a:r>
                        <a:rPr lang="en-US" sz="1400">
                          <a:effectLst/>
                        </a:rPr>
                        <a:t>5</a:t>
                      </a:r>
                      <a:endParaRPr lang="en-US" sz="140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dirty="0">
                          <a:effectLst/>
                        </a:rPr>
                        <a:t>Melt pond</a:t>
                      </a:r>
                      <a:endParaRPr lang="en-US" sz="18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dirty="0">
                          <a:effectLst/>
                        </a:rPr>
                        <a:t>Pools of open water formed on sea ice. Melt pond will be used for calculation of fresh water volume. Empirical equation to relate pond depth with pond area and distribution will be examined based on our existing field data and ongoing field studies.</a:t>
                      </a:r>
                      <a:endParaRPr lang="en-US" sz="1200" dirty="0">
                        <a:solidFill>
                          <a:schemeClr val="tx1"/>
                        </a:solidFill>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72439293"/>
                  </a:ext>
                </a:extLst>
              </a:tr>
            </a:tbl>
          </a:graphicData>
        </a:graphic>
      </p:graphicFrame>
      <p:sp>
        <p:nvSpPr>
          <p:cNvPr id="126" name="TextBox 125">
            <a:extLst>
              <a:ext uri="{FF2B5EF4-FFF2-40B4-BE49-F238E27FC236}">
                <a16:creationId xmlns:a16="http://schemas.microsoft.com/office/drawing/2014/main" id="{894B3AAB-A1D5-4606-90B6-030FA42A6157}"/>
              </a:ext>
            </a:extLst>
          </p:cNvPr>
          <p:cNvSpPr txBox="1"/>
          <p:nvPr/>
        </p:nvSpPr>
        <p:spPr>
          <a:xfrm>
            <a:off x="19652259" y="11057047"/>
            <a:ext cx="2122683" cy="923330"/>
          </a:xfrm>
          <a:prstGeom prst="rect">
            <a:avLst/>
          </a:prstGeom>
          <a:noFill/>
        </p:spPr>
        <p:txBody>
          <a:bodyPr wrap="square" rtlCol="0">
            <a:spAutoFit/>
          </a:bodyPr>
          <a:lstStyle/>
          <a:p>
            <a:pPr marL="285750" indent="-285750">
              <a:buFont typeface="Wingdings" panose="05000000000000000000" pitchFamily="2" charset="2"/>
              <a:buChar char="Ø"/>
            </a:pPr>
            <a:r>
              <a:rPr lang="en-US" sz="1800" dirty="0">
                <a:solidFill>
                  <a:schemeClr val="tx1"/>
                </a:solidFill>
              </a:rPr>
              <a:t>On-demand Classification Tool </a:t>
            </a:r>
          </a:p>
        </p:txBody>
      </p:sp>
      <p:sp>
        <p:nvSpPr>
          <p:cNvPr id="128" name="TextBox 127">
            <a:extLst>
              <a:ext uri="{FF2B5EF4-FFF2-40B4-BE49-F238E27FC236}">
                <a16:creationId xmlns:a16="http://schemas.microsoft.com/office/drawing/2014/main" id="{B6CDDFEB-29C9-4EF7-9EE0-01F6C728F8F1}"/>
              </a:ext>
            </a:extLst>
          </p:cNvPr>
          <p:cNvSpPr txBox="1"/>
          <p:nvPr/>
        </p:nvSpPr>
        <p:spPr>
          <a:xfrm>
            <a:off x="11388014" y="11573893"/>
            <a:ext cx="2743059" cy="369332"/>
          </a:xfrm>
          <a:prstGeom prst="rect">
            <a:avLst/>
          </a:prstGeom>
          <a:noFill/>
        </p:spPr>
        <p:txBody>
          <a:bodyPr wrap="none" rtlCol="0">
            <a:spAutoFit/>
          </a:bodyPr>
          <a:lstStyle/>
          <a:p>
            <a:pPr marL="285750" indent="-285750">
              <a:buFont typeface="Wingdings" panose="05000000000000000000" pitchFamily="2" charset="2"/>
              <a:buChar char="Ø"/>
            </a:pPr>
            <a:r>
              <a:rPr lang="en-US" sz="1800" dirty="0">
                <a:solidFill>
                  <a:schemeClr val="tx1"/>
                </a:solidFill>
              </a:rPr>
              <a:t>Classification Schema</a:t>
            </a:r>
          </a:p>
        </p:txBody>
      </p:sp>
      <p:sp>
        <p:nvSpPr>
          <p:cNvPr id="27" name="TextBox 26">
            <a:extLst>
              <a:ext uri="{FF2B5EF4-FFF2-40B4-BE49-F238E27FC236}">
                <a16:creationId xmlns:a16="http://schemas.microsoft.com/office/drawing/2014/main" id="{D9C38F3E-2834-49A6-949E-13FED77F3EA5}"/>
              </a:ext>
            </a:extLst>
          </p:cNvPr>
          <p:cNvSpPr txBox="1"/>
          <p:nvPr/>
        </p:nvSpPr>
        <p:spPr>
          <a:xfrm>
            <a:off x="22125165" y="14429664"/>
            <a:ext cx="10526713" cy="6124754"/>
          </a:xfrm>
          <a:prstGeom prst="rect">
            <a:avLst/>
          </a:prstGeom>
          <a:noFill/>
        </p:spPr>
        <p:txBody>
          <a:bodyPr wrap="square" rtlCol="0">
            <a:spAutoFit/>
          </a:bodyPr>
          <a:lstStyle/>
          <a:p>
            <a:pPr>
              <a:lnSpc>
                <a:spcPct val="150000"/>
              </a:lnSpc>
            </a:pPr>
            <a:r>
              <a:rPr lang="en-US" altLang="zh-CN" sz="3200" dirty="0">
                <a:solidFill>
                  <a:schemeClr val="tx1"/>
                </a:solidFill>
              </a:rPr>
              <a:t>Accomplishment</a:t>
            </a:r>
            <a:endParaRPr lang="en-US" sz="3200" dirty="0">
              <a:solidFill>
                <a:schemeClr val="tx1"/>
              </a:solidFill>
            </a:endParaRPr>
          </a:p>
          <a:p>
            <a:pPr marL="457200" indent="-457200">
              <a:buClr>
                <a:srgbClr val="4FB4C8"/>
              </a:buClr>
              <a:buSzPct val="150000"/>
              <a:buFont typeface="Wingdings" panose="05000000000000000000" pitchFamily="2" charset="2"/>
              <a:buChar char="§"/>
            </a:pPr>
            <a:r>
              <a:rPr lang="en-US" sz="2400" dirty="0">
                <a:solidFill>
                  <a:srgbClr val="000000"/>
                </a:solidFill>
              </a:rPr>
              <a:t>A prototype system includes architecture, big data management, initial analyses and visualization module;</a:t>
            </a:r>
          </a:p>
          <a:p>
            <a:pPr marL="457200" indent="-457200">
              <a:buClr>
                <a:srgbClr val="4FB4C8"/>
              </a:buClr>
              <a:buSzPct val="150000"/>
              <a:buFont typeface="Wingdings" panose="05000000000000000000" pitchFamily="2" charset="2"/>
              <a:buChar char="§"/>
            </a:pPr>
            <a:r>
              <a:rPr lang="en-US" sz="2400" dirty="0">
                <a:solidFill>
                  <a:srgbClr val="000000"/>
                </a:solidFill>
              </a:rPr>
              <a:t>An offline algorithm for object-based image classification of sea ice;</a:t>
            </a:r>
          </a:p>
          <a:p>
            <a:pPr marL="457200" indent="-457200">
              <a:buClr>
                <a:srgbClr val="4FB4C8"/>
              </a:buClr>
              <a:buSzPct val="150000"/>
              <a:buFont typeface="Wingdings" panose="05000000000000000000" pitchFamily="2" charset="2"/>
              <a:buChar char="§"/>
            </a:pPr>
            <a:r>
              <a:rPr lang="en-US" sz="2400" dirty="0">
                <a:solidFill>
                  <a:srgbClr val="000000"/>
                </a:solidFill>
              </a:rPr>
              <a:t>A collection of public and longtail sea ice HSR imagery.</a:t>
            </a:r>
          </a:p>
          <a:p>
            <a:pPr marL="457200" lvl="0" indent="-457200">
              <a:buClr>
                <a:srgbClr val="4FB4C8"/>
              </a:buClr>
              <a:buSzPct val="150000"/>
              <a:buFont typeface="Wingdings" panose="05000000000000000000" pitchFamily="2" charset="2"/>
              <a:buChar char="§"/>
            </a:pPr>
            <a:endParaRPr lang="en-US" sz="2400" dirty="0">
              <a:solidFill>
                <a:srgbClr val="000000"/>
              </a:solidFill>
            </a:endParaRPr>
          </a:p>
          <a:p>
            <a:pPr>
              <a:lnSpc>
                <a:spcPct val="150000"/>
              </a:lnSpc>
            </a:pPr>
            <a:r>
              <a:rPr lang="en-US" sz="3200" dirty="0">
                <a:solidFill>
                  <a:schemeClr val="tx1"/>
                </a:solidFill>
              </a:rPr>
              <a:t>Future</a:t>
            </a:r>
          </a:p>
          <a:p>
            <a:pPr marL="457200" indent="-457200">
              <a:buClr>
                <a:srgbClr val="4FB4C8"/>
              </a:buClr>
              <a:buSzPct val="150000"/>
              <a:buFont typeface="Wingdings" panose="05000000000000000000" pitchFamily="2" charset="2"/>
              <a:buChar char="§"/>
            </a:pPr>
            <a:r>
              <a:rPr lang="en-US" sz="2400" dirty="0">
                <a:solidFill>
                  <a:schemeClr val="tx1"/>
                </a:solidFill>
              </a:rPr>
              <a:t>Develop a distributed computing framework for object-based image analysis of sea ice HSR imagery;</a:t>
            </a:r>
          </a:p>
          <a:p>
            <a:pPr marL="457200" indent="-457200">
              <a:buClr>
                <a:srgbClr val="4FB4C8"/>
              </a:buClr>
              <a:buSzPct val="150000"/>
              <a:buFont typeface="Wingdings" panose="05000000000000000000" pitchFamily="2" charset="2"/>
              <a:buChar char="§"/>
            </a:pPr>
            <a:r>
              <a:rPr lang="en-US" sz="2400" dirty="0">
                <a:solidFill>
                  <a:schemeClr val="tx1"/>
                </a:solidFill>
              </a:rPr>
              <a:t>Integrate more image data into our system as a benchmark for sea ice parameters production;</a:t>
            </a:r>
          </a:p>
          <a:p>
            <a:pPr marL="457200" indent="-457200">
              <a:buClr>
                <a:srgbClr val="4FB4C8"/>
              </a:buClr>
              <a:buSzPct val="150000"/>
              <a:buFont typeface="Wingdings" panose="05000000000000000000" pitchFamily="2" charset="2"/>
              <a:buChar char="§"/>
            </a:pPr>
            <a:r>
              <a:rPr lang="en-US" sz="2400" dirty="0">
                <a:solidFill>
                  <a:schemeClr val="tx1"/>
                </a:solidFill>
              </a:rPr>
              <a:t>Provide online analysis and visualization services based on extracted parameters in the cloud.</a:t>
            </a:r>
          </a:p>
          <a:p>
            <a:pPr marL="457200" indent="-457200">
              <a:buClr>
                <a:srgbClr val="4FB4C8"/>
              </a:buClr>
              <a:buFont typeface="Wingdings" panose="05000000000000000000" pitchFamily="2" charset="2"/>
              <a:buChar char="§"/>
            </a:pPr>
            <a:endParaRPr lang="en-US" sz="3200" dirty="0">
              <a:solidFill>
                <a:schemeClr val="tx1"/>
              </a:solidFill>
            </a:endParaRPr>
          </a:p>
        </p:txBody>
      </p:sp>
      <p:sp>
        <p:nvSpPr>
          <p:cNvPr id="13" name="矩形 12">
            <a:extLst>
              <a:ext uri="{FF2B5EF4-FFF2-40B4-BE49-F238E27FC236}">
                <a16:creationId xmlns:a16="http://schemas.microsoft.com/office/drawing/2014/main" id="{181E137F-A164-4959-8CBA-D17AC1D3E9C2}"/>
              </a:ext>
            </a:extLst>
          </p:cNvPr>
          <p:cNvSpPr/>
          <p:nvPr/>
        </p:nvSpPr>
        <p:spPr bwMode="auto">
          <a:xfrm>
            <a:off x="14213886" y="3919468"/>
            <a:ext cx="1295400" cy="5714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zh-CN" altLang="en-US" sz="8600" b="0" i="0" u="none" strike="noStrike" cap="none" normalizeH="0" baseline="0">
              <a:ln>
                <a:noFill/>
              </a:ln>
              <a:solidFill>
                <a:schemeClr val="bg1"/>
              </a:solidFill>
              <a:effectLst/>
              <a:latin typeface="Arial" charset="0"/>
            </a:endParaRPr>
          </a:p>
        </p:txBody>
      </p:sp>
      <p:pic>
        <p:nvPicPr>
          <p:cNvPr id="1026" name="Picture 2" descr="Image result for EarthCube&quot;">
            <a:extLst>
              <a:ext uri="{FF2B5EF4-FFF2-40B4-BE49-F238E27FC236}">
                <a16:creationId xmlns:a16="http://schemas.microsoft.com/office/drawing/2014/main" id="{2D0600DF-8CAE-49E8-BEA7-267CC36870A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29001" y="929198"/>
            <a:ext cx="5938836" cy="238918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4DC3D965-0336-4CA9-91F6-C38E58A4FE57}"/>
              </a:ext>
            </a:extLst>
          </p:cNvPr>
          <p:cNvPicPr>
            <a:picLocks noChangeAspect="1"/>
          </p:cNvPicPr>
          <p:nvPr/>
        </p:nvPicPr>
        <p:blipFill>
          <a:blip r:embed="rId15"/>
          <a:stretch>
            <a:fillRect/>
          </a:stretch>
        </p:blipFill>
        <p:spPr>
          <a:xfrm>
            <a:off x="17732363" y="3983256"/>
            <a:ext cx="3349441" cy="8007636"/>
          </a:xfrm>
          <a:prstGeom prst="rect">
            <a:avLst/>
          </a:prstGeom>
        </p:spPr>
      </p:pic>
      <p:grpSp>
        <p:nvGrpSpPr>
          <p:cNvPr id="61" name="组合 77">
            <a:extLst>
              <a:ext uri="{FF2B5EF4-FFF2-40B4-BE49-F238E27FC236}">
                <a16:creationId xmlns:a16="http://schemas.microsoft.com/office/drawing/2014/main" id="{2C813CFF-ECA2-40DB-8A08-9D8B7A519E35}"/>
              </a:ext>
            </a:extLst>
          </p:cNvPr>
          <p:cNvGrpSpPr/>
          <p:nvPr/>
        </p:nvGrpSpPr>
        <p:grpSpPr>
          <a:xfrm>
            <a:off x="477481" y="15388714"/>
            <a:ext cx="10078625" cy="4745487"/>
            <a:chOff x="2053600" y="1843484"/>
            <a:chExt cx="7298357" cy="3436407"/>
          </a:xfrm>
        </p:grpSpPr>
        <p:pic>
          <p:nvPicPr>
            <p:cNvPr id="62" name="图片 41">
              <a:extLst>
                <a:ext uri="{FF2B5EF4-FFF2-40B4-BE49-F238E27FC236}">
                  <a16:creationId xmlns:a16="http://schemas.microsoft.com/office/drawing/2014/main" id="{79B469B8-514A-4B99-AC79-E07F9627B47C}"/>
                </a:ext>
              </a:extLst>
            </p:cNvPr>
            <p:cNvPicPr>
              <a:picLocks noChangeAspect="1"/>
            </p:cNvPicPr>
            <p:nvPr/>
          </p:nvPicPr>
          <p:blipFill>
            <a:blip r:embed="rId16"/>
            <a:stretch>
              <a:fillRect/>
            </a:stretch>
          </p:blipFill>
          <p:spPr>
            <a:xfrm>
              <a:off x="3969182" y="1843484"/>
              <a:ext cx="1520393" cy="919141"/>
            </a:xfrm>
            <a:prstGeom prst="rect">
              <a:avLst/>
            </a:prstGeom>
            <a:ln>
              <a:noFill/>
            </a:ln>
            <a:effectLst>
              <a:outerShdw blurRad="190500" algn="tl" rotWithShape="0">
                <a:srgbClr val="000000">
                  <a:alpha val="70000"/>
                </a:srgbClr>
              </a:outerShdw>
            </a:effectLst>
          </p:spPr>
        </p:pic>
        <p:pic>
          <p:nvPicPr>
            <p:cNvPr id="63" name="图片 27">
              <a:extLst>
                <a:ext uri="{FF2B5EF4-FFF2-40B4-BE49-F238E27FC236}">
                  <a16:creationId xmlns:a16="http://schemas.microsoft.com/office/drawing/2014/main" id="{4226AE71-C25B-4C2F-86FE-856B5D524CD3}"/>
                </a:ext>
              </a:extLst>
            </p:cNvPr>
            <p:cNvPicPr>
              <a:picLocks noChangeAspect="1"/>
            </p:cNvPicPr>
            <p:nvPr/>
          </p:nvPicPr>
          <p:blipFill>
            <a:blip r:embed="rId17"/>
            <a:stretch>
              <a:fillRect/>
            </a:stretch>
          </p:blipFill>
          <p:spPr>
            <a:xfrm>
              <a:off x="7228855" y="3996186"/>
              <a:ext cx="1963277" cy="1258332"/>
            </a:xfrm>
            <a:prstGeom prst="rect">
              <a:avLst/>
            </a:prstGeom>
            <a:ln>
              <a:noFill/>
            </a:ln>
            <a:effectLst>
              <a:outerShdw blurRad="190500" algn="tl" rotWithShape="0">
                <a:srgbClr val="000000">
                  <a:alpha val="70000"/>
                </a:srgbClr>
              </a:outerShdw>
            </a:effectLst>
          </p:spPr>
        </p:pic>
        <p:pic>
          <p:nvPicPr>
            <p:cNvPr id="64" name="图片 31">
              <a:extLst>
                <a:ext uri="{FF2B5EF4-FFF2-40B4-BE49-F238E27FC236}">
                  <a16:creationId xmlns:a16="http://schemas.microsoft.com/office/drawing/2014/main" id="{04ABB63C-EB84-42B7-B2C1-F6783876858A}"/>
                </a:ext>
              </a:extLst>
            </p:cNvPr>
            <p:cNvPicPr>
              <a:picLocks noChangeAspect="1"/>
            </p:cNvPicPr>
            <p:nvPr/>
          </p:nvPicPr>
          <p:blipFill>
            <a:blip r:embed="rId18"/>
            <a:stretch>
              <a:fillRect/>
            </a:stretch>
          </p:blipFill>
          <p:spPr>
            <a:xfrm>
              <a:off x="7230079" y="1848434"/>
              <a:ext cx="1564088" cy="801163"/>
            </a:xfrm>
            <a:prstGeom prst="rect">
              <a:avLst/>
            </a:prstGeom>
            <a:ln>
              <a:noFill/>
            </a:ln>
            <a:effectLst>
              <a:outerShdw blurRad="190500" algn="tl" rotWithShape="0">
                <a:srgbClr val="000000">
                  <a:alpha val="70000"/>
                </a:srgbClr>
              </a:outerShdw>
            </a:effectLst>
          </p:spPr>
        </p:pic>
        <p:pic>
          <p:nvPicPr>
            <p:cNvPr id="65" name="图片 25">
              <a:extLst>
                <a:ext uri="{FF2B5EF4-FFF2-40B4-BE49-F238E27FC236}">
                  <a16:creationId xmlns:a16="http://schemas.microsoft.com/office/drawing/2014/main" id="{673E1D05-FB6D-4415-B888-3E88FC6159A5}"/>
                </a:ext>
              </a:extLst>
            </p:cNvPr>
            <p:cNvPicPr>
              <a:picLocks noChangeAspect="1"/>
            </p:cNvPicPr>
            <p:nvPr/>
          </p:nvPicPr>
          <p:blipFill>
            <a:blip r:embed="rId19"/>
            <a:stretch>
              <a:fillRect/>
            </a:stretch>
          </p:blipFill>
          <p:spPr>
            <a:xfrm>
              <a:off x="5536815" y="1848433"/>
              <a:ext cx="1645102" cy="801164"/>
            </a:xfrm>
            <a:prstGeom prst="rect">
              <a:avLst/>
            </a:prstGeom>
            <a:ln>
              <a:noFill/>
            </a:ln>
            <a:effectLst>
              <a:outerShdw blurRad="190500" algn="tl" rotWithShape="0">
                <a:srgbClr val="000000">
                  <a:alpha val="70000"/>
                </a:srgbClr>
              </a:outerShdw>
            </a:effectLst>
          </p:spPr>
        </p:pic>
        <p:pic>
          <p:nvPicPr>
            <p:cNvPr id="66" name="图片 29">
              <a:extLst>
                <a:ext uri="{FF2B5EF4-FFF2-40B4-BE49-F238E27FC236}">
                  <a16:creationId xmlns:a16="http://schemas.microsoft.com/office/drawing/2014/main" id="{EBB36214-2B46-415F-A096-5C91EEC84505}"/>
                </a:ext>
              </a:extLst>
            </p:cNvPr>
            <p:cNvPicPr>
              <a:picLocks noChangeAspect="1"/>
            </p:cNvPicPr>
            <p:nvPr/>
          </p:nvPicPr>
          <p:blipFill>
            <a:blip r:embed="rId20"/>
            <a:stretch>
              <a:fillRect/>
            </a:stretch>
          </p:blipFill>
          <p:spPr>
            <a:xfrm>
              <a:off x="2644739" y="2851144"/>
              <a:ext cx="1692894" cy="1027163"/>
            </a:xfrm>
            <a:prstGeom prst="rect">
              <a:avLst/>
            </a:prstGeom>
            <a:ln>
              <a:noFill/>
            </a:ln>
            <a:effectLst>
              <a:outerShdw blurRad="190500" algn="tl" rotWithShape="0">
                <a:srgbClr val="000000">
                  <a:alpha val="70000"/>
                </a:srgbClr>
              </a:outerShdw>
            </a:effectLst>
          </p:spPr>
        </p:pic>
        <p:pic>
          <p:nvPicPr>
            <p:cNvPr id="67" name="图片 28">
              <a:extLst>
                <a:ext uri="{FF2B5EF4-FFF2-40B4-BE49-F238E27FC236}">
                  <a16:creationId xmlns:a16="http://schemas.microsoft.com/office/drawing/2014/main" id="{C12CE5DC-969A-44B2-B128-1C16B0C3946B}"/>
                </a:ext>
              </a:extLst>
            </p:cNvPr>
            <p:cNvPicPr>
              <a:picLocks noChangeAspect="1"/>
            </p:cNvPicPr>
            <p:nvPr/>
          </p:nvPicPr>
          <p:blipFill>
            <a:blip r:embed="rId21"/>
            <a:stretch>
              <a:fillRect/>
            </a:stretch>
          </p:blipFill>
          <p:spPr>
            <a:xfrm>
              <a:off x="2166278" y="1843484"/>
              <a:ext cx="1768076" cy="862855"/>
            </a:xfrm>
            <a:prstGeom prst="rect">
              <a:avLst/>
            </a:prstGeom>
            <a:ln>
              <a:noFill/>
            </a:ln>
            <a:effectLst>
              <a:outerShdw blurRad="190500" algn="tl" rotWithShape="0">
                <a:srgbClr val="000000">
                  <a:alpha val="70000"/>
                </a:srgbClr>
              </a:outerShdw>
            </a:effectLst>
          </p:spPr>
        </p:pic>
        <p:sp>
          <p:nvSpPr>
            <p:cNvPr id="69" name="矩形: 圆角 3">
              <a:extLst>
                <a:ext uri="{FF2B5EF4-FFF2-40B4-BE49-F238E27FC236}">
                  <a16:creationId xmlns:a16="http://schemas.microsoft.com/office/drawing/2014/main" id="{816F2B9F-58D8-4EE0-9506-AD5F37AD85E1}"/>
                </a:ext>
              </a:extLst>
            </p:cNvPr>
            <p:cNvSpPr/>
            <p:nvPr/>
          </p:nvSpPr>
          <p:spPr>
            <a:xfrm>
              <a:off x="2794128" y="3690614"/>
              <a:ext cx="991642" cy="480253"/>
            </a:xfrm>
            <a:prstGeom prst="roundRect">
              <a:avLst/>
            </a:prstGeom>
            <a:solidFill>
              <a:sysClr val="window" lastClr="FFFFFF"/>
            </a:solidFill>
            <a:ln w="25400" cap="flat" cmpd="sng" algn="ctr">
              <a:solidFill>
                <a:srgbClr val="4F81BD"/>
              </a:solidFill>
              <a:prstDash val="solid"/>
            </a:ln>
            <a:effectLst/>
          </p:spPr>
          <p:txBody>
            <a:bodyPr rtlCol="0" anchor="ctr"/>
            <a:lstStyle/>
            <a:p>
              <a:pPr algn="ctr" defTabSz="685800">
                <a:defRPr/>
              </a:pPr>
              <a:r>
                <a:rPr lang="en-US" altLang="zh-CN" sz="1350" kern="0" dirty="0">
                  <a:solidFill>
                    <a:prstClr val="black"/>
                  </a:solidFill>
                  <a:latin typeface="Calibri"/>
                  <a:ea typeface="宋体" panose="02010600030101010101" pitchFamily="2" charset="-122"/>
                </a:rPr>
                <a:t>User Access</a:t>
              </a:r>
              <a:endParaRPr lang="zh-CN" altLang="en-US" sz="1350" kern="0" dirty="0">
                <a:solidFill>
                  <a:prstClr val="black"/>
                </a:solidFill>
                <a:latin typeface="Calibri"/>
                <a:ea typeface="宋体" panose="02010600030101010101" pitchFamily="2" charset="-122"/>
              </a:endParaRPr>
            </a:p>
          </p:txBody>
        </p:sp>
        <p:sp>
          <p:nvSpPr>
            <p:cNvPr id="70" name="矩形: 圆角 4">
              <a:extLst>
                <a:ext uri="{FF2B5EF4-FFF2-40B4-BE49-F238E27FC236}">
                  <a16:creationId xmlns:a16="http://schemas.microsoft.com/office/drawing/2014/main" id="{1355C959-DCFE-4A9C-91F5-75BC52A2BFB7}"/>
                </a:ext>
              </a:extLst>
            </p:cNvPr>
            <p:cNvSpPr/>
            <p:nvPr/>
          </p:nvSpPr>
          <p:spPr>
            <a:xfrm>
              <a:off x="4482815" y="2704383"/>
              <a:ext cx="1045357" cy="641876"/>
            </a:xfrm>
            <a:prstGeom prst="roundRect">
              <a:avLst/>
            </a:prstGeom>
            <a:solidFill>
              <a:sysClr val="window" lastClr="FFFFFF"/>
            </a:solidFill>
            <a:ln w="25400" cap="flat" cmpd="sng" algn="ctr">
              <a:solidFill>
                <a:srgbClr val="4F81BD"/>
              </a:solidFill>
              <a:prstDash val="solid"/>
            </a:ln>
            <a:effectLst/>
          </p:spPr>
          <p:txBody>
            <a:bodyPr rtlCol="0" anchor="ctr"/>
            <a:lstStyle/>
            <a:p>
              <a:pPr algn="ctr" defTabSz="685800">
                <a:defRPr/>
              </a:pPr>
              <a:r>
                <a:rPr lang="en-US" altLang="zh-CN" sz="1350" kern="0" dirty="0">
                  <a:solidFill>
                    <a:prstClr val="black"/>
                  </a:solidFill>
                  <a:latin typeface="Calibri"/>
                  <a:ea typeface="宋体" panose="02010600030101010101" pitchFamily="2" charset="-122"/>
                </a:rPr>
                <a:t>Imagery Uploading</a:t>
              </a:r>
              <a:endParaRPr lang="zh-CN" altLang="en-US" sz="1350" kern="0" dirty="0">
                <a:solidFill>
                  <a:prstClr val="black"/>
                </a:solidFill>
                <a:latin typeface="Calibri"/>
                <a:ea typeface="宋体" panose="02010600030101010101" pitchFamily="2" charset="-122"/>
              </a:endParaRPr>
            </a:p>
          </p:txBody>
        </p:sp>
        <p:sp>
          <p:nvSpPr>
            <p:cNvPr id="73" name="矩形: 圆角 5">
              <a:extLst>
                <a:ext uri="{FF2B5EF4-FFF2-40B4-BE49-F238E27FC236}">
                  <a16:creationId xmlns:a16="http://schemas.microsoft.com/office/drawing/2014/main" id="{E28F3C5A-CD49-47FA-92FB-8A93E2C33E88}"/>
                </a:ext>
              </a:extLst>
            </p:cNvPr>
            <p:cNvSpPr/>
            <p:nvPr/>
          </p:nvSpPr>
          <p:spPr>
            <a:xfrm>
              <a:off x="5866763" y="2703479"/>
              <a:ext cx="945862" cy="628650"/>
            </a:xfrm>
            <a:prstGeom prst="roundRect">
              <a:avLst/>
            </a:prstGeom>
            <a:solidFill>
              <a:sysClr val="window" lastClr="FFFFFF"/>
            </a:solidFill>
            <a:ln w="25400" cap="flat" cmpd="sng" algn="ctr">
              <a:solidFill>
                <a:srgbClr val="4F81BD"/>
              </a:solidFill>
              <a:prstDash val="solid"/>
            </a:ln>
            <a:effectLst/>
          </p:spPr>
          <p:txBody>
            <a:bodyPr rtlCol="0" anchor="ctr"/>
            <a:lstStyle/>
            <a:p>
              <a:pPr algn="ctr" defTabSz="685800">
                <a:defRPr/>
              </a:pPr>
              <a:r>
                <a:rPr lang="en-US" altLang="zh-CN" sz="1350" kern="0" dirty="0">
                  <a:solidFill>
                    <a:prstClr val="black"/>
                  </a:solidFill>
                  <a:latin typeface="Calibri"/>
                  <a:ea typeface="宋体" panose="02010600030101010101" pitchFamily="2" charset="-122"/>
                </a:rPr>
                <a:t>Data Browser</a:t>
              </a:r>
              <a:endParaRPr lang="zh-CN" altLang="en-US" sz="1350" kern="0" dirty="0">
                <a:solidFill>
                  <a:prstClr val="black"/>
                </a:solidFill>
                <a:latin typeface="Calibri"/>
                <a:ea typeface="宋体" panose="02010600030101010101" pitchFamily="2" charset="-122"/>
              </a:endParaRPr>
            </a:p>
          </p:txBody>
        </p:sp>
        <p:sp>
          <p:nvSpPr>
            <p:cNvPr id="74" name="矩形: 圆角 6">
              <a:extLst>
                <a:ext uri="{FF2B5EF4-FFF2-40B4-BE49-F238E27FC236}">
                  <a16:creationId xmlns:a16="http://schemas.microsoft.com/office/drawing/2014/main" id="{F27EB09A-1CE0-4403-B4CE-EF6007ACE016}"/>
                </a:ext>
              </a:extLst>
            </p:cNvPr>
            <p:cNvSpPr/>
            <p:nvPr/>
          </p:nvSpPr>
          <p:spPr>
            <a:xfrm>
              <a:off x="6211990" y="3615366"/>
              <a:ext cx="961503" cy="475033"/>
            </a:xfrm>
            <a:prstGeom prst="roundRect">
              <a:avLst/>
            </a:prstGeom>
            <a:solidFill>
              <a:sysClr val="window" lastClr="FFFFFF"/>
            </a:solidFill>
            <a:ln w="25400" cap="flat" cmpd="sng" algn="ctr">
              <a:solidFill>
                <a:srgbClr val="4F81BD"/>
              </a:solidFill>
              <a:prstDash val="solid"/>
            </a:ln>
            <a:effectLst/>
          </p:spPr>
          <p:txBody>
            <a:bodyPr rtlCol="0" anchor="ctr"/>
            <a:lstStyle/>
            <a:p>
              <a:pPr algn="ctr" defTabSz="685800">
                <a:defRPr/>
              </a:pPr>
              <a:r>
                <a:rPr lang="en-US" altLang="zh-CN" sz="1350" kern="0" dirty="0">
                  <a:solidFill>
                    <a:prstClr val="black"/>
                  </a:solidFill>
                  <a:latin typeface="Calibri"/>
                  <a:ea typeface="宋体" panose="02010600030101010101" pitchFamily="2" charset="-122"/>
                </a:rPr>
                <a:t>Data Visualization</a:t>
              </a:r>
              <a:endParaRPr lang="zh-CN" altLang="en-US" sz="1350" kern="0" dirty="0">
                <a:solidFill>
                  <a:prstClr val="black"/>
                </a:solidFill>
                <a:latin typeface="Calibri"/>
                <a:ea typeface="宋体" panose="02010600030101010101" pitchFamily="2" charset="-122"/>
              </a:endParaRPr>
            </a:p>
          </p:txBody>
        </p:sp>
        <p:sp>
          <p:nvSpPr>
            <p:cNvPr id="78" name="矩形: 圆角 7">
              <a:extLst>
                <a:ext uri="{FF2B5EF4-FFF2-40B4-BE49-F238E27FC236}">
                  <a16:creationId xmlns:a16="http://schemas.microsoft.com/office/drawing/2014/main" id="{496B7686-904F-4CC4-8F86-59DF2A3CE001}"/>
                </a:ext>
              </a:extLst>
            </p:cNvPr>
            <p:cNvSpPr/>
            <p:nvPr/>
          </p:nvSpPr>
          <p:spPr>
            <a:xfrm>
              <a:off x="7104946" y="2704345"/>
              <a:ext cx="870584" cy="628650"/>
            </a:xfrm>
            <a:prstGeom prst="roundRect">
              <a:avLst/>
            </a:prstGeom>
            <a:solidFill>
              <a:sysClr val="window" lastClr="FFFFFF"/>
            </a:solidFill>
            <a:ln w="25400" cap="flat" cmpd="sng" algn="ctr">
              <a:solidFill>
                <a:srgbClr val="4F81BD"/>
              </a:solidFill>
              <a:prstDash val="solid"/>
            </a:ln>
            <a:effectLst/>
          </p:spPr>
          <p:txBody>
            <a:bodyPr rtlCol="0" anchor="ctr"/>
            <a:lstStyle/>
            <a:p>
              <a:pPr algn="ctr" defTabSz="685800">
                <a:defRPr/>
              </a:pPr>
              <a:r>
                <a:rPr lang="en-US" altLang="zh-CN" sz="1350" kern="0" dirty="0">
                  <a:solidFill>
                    <a:prstClr val="black"/>
                  </a:solidFill>
                  <a:latin typeface="Calibri"/>
                  <a:ea typeface="宋体" panose="02010600030101010101" pitchFamily="2" charset="-122"/>
                </a:rPr>
                <a:t>Image</a:t>
              </a:r>
            </a:p>
            <a:p>
              <a:pPr algn="ctr" defTabSz="685800">
                <a:defRPr/>
              </a:pPr>
              <a:r>
                <a:rPr lang="en-US" altLang="zh-CN" sz="1350" kern="0" dirty="0">
                  <a:solidFill>
                    <a:prstClr val="black"/>
                  </a:solidFill>
                  <a:latin typeface="Calibri"/>
                  <a:ea typeface="宋体" panose="02010600030101010101" pitchFamily="2" charset="-122"/>
                </a:rPr>
                <a:t>Process</a:t>
              </a:r>
              <a:endParaRPr lang="zh-CN" altLang="en-US" sz="1350" kern="0" dirty="0">
                <a:solidFill>
                  <a:prstClr val="black"/>
                </a:solidFill>
                <a:latin typeface="Calibri"/>
                <a:ea typeface="宋体" panose="02010600030101010101" pitchFamily="2" charset="-122"/>
              </a:endParaRPr>
            </a:p>
          </p:txBody>
        </p:sp>
        <p:sp>
          <p:nvSpPr>
            <p:cNvPr id="79" name="矩形: 圆角 8">
              <a:extLst>
                <a:ext uri="{FF2B5EF4-FFF2-40B4-BE49-F238E27FC236}">
                  <a16:creationId xmlns:a16="http://schemas.microsoft.com/office/drawing/2014/main" id="{E0E88426-8BE3-46C9-B5D8-0FE6C48B087B}"/>
                </a:ext>
              </a:extLst>
            </p:cNvPr>
            <p:cNvSpPr/>
            <p:nvPr/>
          </p:nvSpPr>
          <p:spPr>
            <a:xfrm>
              <a:off x="8224175" y="2704344"/>
              <a:ext cx="1127782" cy="628650"/>
            </a:xfrm>
            <a:prstGeom prst="roundRect">
              <a:avLst/>
            </a:prstGeom>
            <a:solidFill>
              <a:sysClr val="window" lastClr="FFFFFF"/>
            </a:solidFill>
            <a:ln w="25400" cap="flat" cmpd="sng" algn="ctr">
              <a:solidFill>
                <a:srgbClr val="4F81BD"/>
              </a:solidFill>
              <a:prstDash val="solid"/>
            </a:ln>
            <a:effectLst/>
          </p:spPr>
          <p:txBody>
            <a:bodyPr rtlCol="0" anchor="ctr"/>
            <a:lstStyle/>
            <a:p>
              <a:pPr algn="ctr" defTabSz="685800">
                <a:defRPr/>
              </a:pPr>
              <a:r>
                <a:rPr lang="en-US" altLang="zh-CN" sz="1200" kern="0" dirty="0">
                  <a:solidFill>
                    <a:prstClr val="black"/>
                  </a:solidFill>
                  <a:latin typeface="Calibri"/>
                  <a:ea typeface="宋体" panose="02010600030101010101" pitchFamily="2" charset="-122"/>
                </a:rPr>
                <a:t>Geophysical Feature Extraction</a:t>
              </a:r>
              <a:endParaRPr lang="zh-CN" altLang="en-US" sz="1200" kern="0" dirty="0">
                <a:solidFill>
                  <a:prstClr val="black"/>
                </a:solidFill>
                <a:latin typeface="Calibri"/>
                <a:ea typeface="宋体" panose="02010600030101010101" pitchFamily="2" charset="-122"/>
              </a:endParaRPr>
            </a:p>
          </p:txBody>
        </p:sp>
        <p:cxnSp>
          <p:nvCxnSpPr>
            <p:cNvPr id="80" name="直接连接符 9">
              <a:extLst>
                <a:ext uri="{FF2B5EF4-FFF2-40B4-BE49-F238E27FC236}">
                  <a16:creationId xmlns:a16="http://schemas.microsoft.com/office/drawing/2014/main" id="{2E67D432-F26A-4794-B3D8-8E1986286F63}"/>
                </a:ext>
              </a:extLst>
            </p:cNvPr>
            <p:cNvCxnSpPr>
              <a:cxnSpLocks/>
              <a:stCxn id="69" idx="3"/>
              <a:endCxn id="70" idx="1"/>
            </p:cNvCxnSpPr>
            <p:nvPr/>
          </p:nvCxnSpPr>
          <p:spPr>
            <a:xfrm flipV="1">
              <a:off x="3785770" y="3025321"/>
              <a:ext cx="697045" cy="905420"/>
            </a:xfrm>
            <a:prstGeom prst="line">
              <a:avLst/>
            </a:prstGeom>
            <a:noFill/>
            <a:ln w="38100" cap="flat" cmpd="sng" algn="ctr">
              <a:solidFill>
                <a:srgbClr val="9BBB59"/>
              </a:solidFill>
              <a:prstDash val="solid"/>
              <a:headEnd type="none" w="med" len="med"/>
              <a:tailEnd type="triangle" w="med" len="med"/>
            </a:ln>
            <a:effectLst>
              <a:outerShdw blurRad="40000" dist="23000" dir="5400000" rotWithShape="0">
                <a:srgbClr val="000000">
                  <a:alpha val="35000"/>
                </a:srgbClr>
              </a:outerShdw>
            </a:effectLst>
          </p:spPr>
        </p:cxnSp>
        <p:cxnSp>
          <p:nvCxnSpPr>
            <p:cNvPr id="81" name="直接箭头连接符 11">
              <a:extLst>
                <a:ext uri="{FF2B5EF4-FFF2-40B4-BE49-F238E27FC236}">
                  <a16:creationId xmlns:a16="http://schemas.microsoft.com/office/drawing/2014/main" id="{CFDEADD6-B62D-4481-8358-0232C8494479}"/>
                </a:ext>
              </a:extLst>
            </p:cNvPr>
            <p:cNvCxnSpPr>
              <a:cxnSpLocks/>
              <a:endCxn id="78" idx="1"/>
            </p:cNvCxnSpPr>
            <p:nvPr/>
          </p:nvCxnSpPr>
          <p:spPr>
            <a:xfrm>
              <a:off x="6810960" y="3017804"/>
              <a:ext cx="293986" cy="867"/>
            </a:xfrm>
            <a:prstGeom prst="straightConnector1">
              <a:avLst/>
            </a:prstGeom>
            <a:noFill/>
            <a:ln w="38100" cap="flat" cmpd="sng" algn="ctr">
              <a:solidFill>
                <a:srgbClr val="4BACC6"/>
              </a:solidFill>
              <a:prstDash val="solid"/>
              <a:tailEnd type="triangle"/>
            </a:ln>
            <a:effectLst>
              <a:outerShdw blurRad="40000" dist="23000" dir="5400000" rotWithShape="0">
                <a:srgbClr val="000000">
                  <a:alpha val="35000"/>
                </a:srgbClr>
              </a:outerShdw>
            </a:effectLst>
          </p:spPr>
        </p:cxnSp>
        <p:cxnSp>
          <p:nvCxnSpPr>
            <p:cNvPr id="82" name="直接箭头连接符 12">
              <a:extLst>
                <a:ext uri="{FF2B5EF4-FFF2-40B4-BE49-F238E27FC236}">
                  <a16:creationId xmlns:a16="http://schemas.microsoft.com/office/drawing/2014/main" id="{7F0468C4-03ED-443B-B6F7-7E44ACDA1751}"/>
                </a:ext>
              </a:extLst>
            </p:cNvPr>
            <p:cNvCxnSpPr>
              <a:cxnSpLocks/>
              <a:stCxn id="73" idx="2"/>
              <a:endCxn id="74" idx="0"/>
            </p:cNvCxnSpPr>
            <p:nvPr/>
          </p:nvCxnSpPr>
          <p:spPr>
            <a:xfrm>
              <a:off x="6339694" y="3332129"/>
              <a:ext cx="353047" cy="283237"/>
            </a:xfrm>
            <a:prstGeom prst="straightConnector1">
              <a:avLst/>
            </a:prstGeom>
            <a:noFill/>
            <a:ln w="38100" cap="flat" cmpd="sng" algn="ctr">
              <a:solidFill>
                <a:srgbClr val="9BBB59"/>
              </a:solidFill>
              <a:prstDash val="solid"/>
              <a:tailEnd type="triangle"/>
            </a:ln>
            <a:effectLst>
              <a:outerShdw blurRad="40000" dist="23000" dir="5400000" rotWithShape="0">
                <a:srgbClr val="000000">
                  <a:alpha val="35000"/>
                </a:srgbClr>
              </a:outerShdw>
            </a:effectLst>
          </p:spPr>
        </p:cxnSp>
        <p:cxnSp>
          <p:nvCxnSpPr>
            <p:cNvPr id="83" name="直接箭头连接符 13">
              <a:extLst>
                <a:ext uri="{FF2B5EF4-FFF2-40B4-BE49-F238E27FC236}">
                  <a16:creationId xmlns:a16="http://schemas.microsoft.com/office/drawing/2014/main" id="{721A9179-2B4C-4716-ADC2-CA49FB0D5557}"/>
                </a:ext>
              </a:extLst>
            </p:cNvPr>
            <p:cNvCxnSpPr>
              <a:cxnSpLocks/>
              <a:stCxn id="78" idx="3"/>
              <a:endCxn id="79" idx="1"/>
            </p:cNvCxnSpPr>
            <p:nvPr/>
          </p:nvCxnSpPr>
          <p:spPr>
            <a:xfrm flipV="1">
              <a:off x="7975530" y="3018669"/>
              <a:ext cx="248645" cy="1"/>
            </a:xfrm>
            <a:prstGeom prst="straightConnector1">
              <a:avLst/>
            </a:prstGeom>
            <a:noFill/>
            <a:ln w="38100" cap="flat" cmpd="sng" algn="ctr">
              <a:solidFill>
                <a:schemeClr val="accent1">
                  <a:lumMod val="75000"/>
                </a:schemeClr>
              </a:solidFill>
              <a:prstDash val="solid"/>
              <a:tailEnd type="triangle"/>
            </a:ln>
            <a:effectLst>
              <a:outerShdw blurRad="40000" dist="23000" dir="5400000" rotWithShape="0">
                <a:srgbClr val="000000">
                  <a:alpha val="35000"/>
                </a:srgbClr>
              </a:outerShdw>
            </a:effectLst>
          </p:spPr>
        </p:cxnSp>
        <p:cxnSp>
          <p:nvCxnSpPr>
            <p:cNvPr id="84" name="直接箭头连接符 14">
              <a:extLst>
                <a:ext uri="{FF2B5EF4-FFF2-40B4-BE49-F238E27FC236}">
                  <a16:creationId xmlns:a16="http://schemas.microsoft.com/office/drawing/2014/main" id="{4E84079D-1ABB-458A-9AA0-30FF3E842738}"/>
                </a:ext>
              </a:extLst>
            </p:cNvPr>
            <p:cNvCxnSpPr>
              <a:cxnSpLocks/>
              <a:stCxn id="79" idx="2"/>
              <a:endCxn id="74" idx="3"/>
            </p:cNvCxnSpPr>
            <p:nvPr/>
          </p:nvCxnSpPr>
          <p:spPr>
            <a:xfrm flipH="1">
              <a:off x="7173493" y="3332994"/>
              <a:ext cx="1614573" cy="519888"/>
            </a:xfrm>
            <a:prstGeom prst="straightConnector1">
              <a:avLst/>
            </a:prstGeom>
            <a:noFill/>
            <a:ln w="38100" cap="flat" cmpd="sng" algn="ctr">
              <a:solidFill>
                <a:schemeClr val="accent1">
                  <a:lumMod val="75000"/>
                </a:schemeClr>
              </a:solidFill>
              <a:prstDash val="solid"/>
              <a:tailEnd type="triangle"/>
            </a:ln>
            <a:effectLst>
              <a:outerShdw blurRad="40000" dist="23000" dir="5400000" rotWithShape="0">
                <a:srgbClr val="000000">
                  <a:alpha val="35000"/>
                </a:srgbClr>
              </a:outerShdw>
            </a:effectLst>
          </p:spPr>
        </p:cxnSp>
        <p:cxnSp>
          <p:nvCxnSpPr>
            <p:cNvPr id="85" name="直接箭头连接符 15">
              <a:extLst>
                <a:ext uri="{FF2B5EF4-FFF2-40B4-BE49-F238E27FC236}">
                  <a16:creationId xmlns:a16="http://schemas.microsoft.com/office/drawing/2014/main" id="{2050D3B2-4E88-4C64-8ADF-158D5DE59662}"/>
                </a:ext>
              </a:extLst>
            </p:cNvPr>
            <p:cNvCxnSpPr>
              <a:cxnSpLocks/>
              <a:stCxn id="69" idx="3"/>
              <a:endCxn id="74" idx="1"/>
            </p:cNvCxnSpPr>
            <p:nvPr/>
          </p:nvCxnSpPr>
          <p:spPr>
            <a:xfrm flipV="1">
              <a:off x="3785770" y="3852883"/>
              <a:ext cx="2426220" cy="77858"/>
            </a:xfrm>
            <a:prstGeom prst="straightConnector1">
              <a:avLst/>
            </a:prstGeom>
            <a:noFill/>
            <a:ln w="38100" cap="flat" cmpd="sng" algn="ctr">
              <a:solidFill>
                <a:srgbClr val="4F81BD"/>
              </a:solidFill>
              <a:prstDash val="solid"/>
              <a:tailEnd type="triangle"/>
            </a:ln>
            <a:effectLst>
              <a:outerShdw blurRad="40000" dist="23000" dir="5400000" rotWithShape="0">
                <a:srgbClr val="000000">
                  <a:alpha val="35000"/>
                </a:srgbClr>
              </a:outerShdw>
            </a:effectLst>
          </p:spPr>
        </p:cxnSp>
        <p:cxnSp>
          <p:nvCxnSpPr>
            <p:cNvPr id="86" name="直接箭头连接符 16">
              <a:extLst>
                <a:ext uri="{FF2B5EF4-FFF2-40B4-BE49-F238E27FC236}">
                  <a16:creationId xmlns:a16="http://schemas.microsoft.com/office/drawing/2014/main" id="{CA592AD3-521C-493F-B696-DE4A09AAEBB9}"/>
                </a:ext>
              </a:extLst>
            </p:cNvPr>
            <p:cNvCxnSpPr>
              <a:cxnSpLocks/>
              <a:stCxn id="69" idx="3"/>
            </p:cNvCxnSpPr>
            <p:nvPr/>
          </p:nvCxnSpPr>
          <p:spPr>
            <a:xfrm flipV="1">
              <a:off x="3785770" y="3302091"/>
              <a:ext cx="2145038" cy="628650"/>
            </a:xfrm>
            <a:prstGeom prst="straightConnector1">
              <a:avLst/>
            </a:prstGeom>
            <a:noFill/>
            <a:ln w="38100" cap="flat" cmpd="sng" algn="ctr">
              <a:solidFill>
                <a:srgbClr val="4BACC6"/>
              </a:solidFill>
              <a:prstDash val="solid"/>
              <a:tailEnd type="triangle"/>
            </a:ln>
            <a:effectLst>
              <a:outerShdw blurRad="40000" dist="23000" dir="5400000" rotWithShape="0">
                <a:srgbClr val="000000">
                  <a:alpha val="35000"/>
                </a:srgbClr>
              </a:outerShdw>
            </a:effectLst>
          </p:spPr>
        </p:cxnSp>
        <p:pic>
          <p:nvPicPr>
            <p:cNvPr id="87" name="内容占位符 4" descr="用户">
              <a:extLst>
                <a:ext uri="{FF2B5EF4-FFF2-40B4-BE49-F238E27FC236}">
                  <a16:creationId xmlns:a16="http://schemas.microsoft.com/office/drawing/2014/main" id="{5A09140C-9304-40B7-AC7D-7BF8BE06E3DC}"/>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760781" y="4119176"/>
              <a:ext cx="685800" cy="685800"/>
            </a:xfrm>
            <a:prstGeom prst="rect">
              <a:avLst/>
            </a:prstGeom>
          </p:spPr>
        </p:pic>
        <p:pic>
          <p:nvPicPr>
            <p:cNvPr id="88" name="内容占位符 4" descr="用户">
              <a:extLst>
                <a:ext uri="{FF2B5EF4-FFF2-40B4-BE49-F238E27FC236}">
                  <a16:creationId xmlns:a16="http://schemas.microsoft.com/office/drawing/2014/main" id="{CE214AC9-4EFA-4AA0-BD14-E53261BF07E4}"/>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976882" y="4119176"/>
              <a:ext cx="685800" cy="685800"/>
            </a:xfrm>
            <a:prstGeom prst="rect">
              <a:avLst/>
            </a:prstGeom>
          </p:spPr>
        </p:pic>
        <p:pic>
          <p:nvPicPr>
            <p:cNvPr id="98" name="内容占位符 4" descr="用户">
              <a:extLst>
                <a:ext uri="{FF2B5EF4-FFF2-40B4-BE49-F238E27FC236}">
                  <a16:creationId xmlns:a16="http://schemas.microsoft.com/office/drawing/2014/main" id="{ED286337-8EF2-4C97-9DA9-B655E88D582D}"/>
                </a:ext>
              </a:extLst>
            </p:cNvPr>
            <p:cNvPicPr>
              <a:picLocks noChangeAspect="1"/>
            </p:cNvPicPr>
            <p:nvPr/>
          </p:nvPicPr>
          <p:blipFill>
            <a:blip r:embed="rId26" cstate="hq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210159" y="4119176"/>
              <a:ext cx="685800" cy="685800"/>
            </a:xfrm>
            <a:prstGeom prst="rect">
              <a:avLst/>
            </a:prstGeom>
          </p:spPr>
        </p:pic>
        <p:sp>
          <p:nvSpPr>
            <p:cNvPr id="99" name="文本框 20">
              <a:extLst>
                <a:ext uri="{FF2B5EF4-FFF2-40B4-BE49-F238E27FC236}">
                  <a16:creationId xmlns:a16="http://schemas.microsoft.com/office/drawing/2014/main" id="{4E5B9E9C-8C5F-450F-A20F-1D2868DCC8FE}"/>
                </a:ext>
              </a:extLst>
            </p:cNvPr>
            <p:cNvSpPr txBox="1"/>
            <p:nvPr/>
          </p:nvSpPr>
          <p:spPr>
            <a:xfrm>
              <a:off x="2444874" y="4702810"/>
              <a:ext cx="1722294" cy="577081"/>
            </a:xfrm>
            <a:prstGeom prst="rect">
              <a:avLst/>
            </a:prstGeom>
            <a:noFill/>
          </p:spPr>
          <p:txBody>
            <a:bodyPr wrap="square" rtlCol="0">
              <a:spAutoFit/>
            </a:bodyPr>
            <a:lstStyle/>
            <a:p>
              <a:pPr algn="ctr"/>
              <a:r>
                <a:rPr lang="en-US" altLang="zh-CN" sz="1050" b="1" dirty="0">
                  <a:solidFill>
                    <a:srgbClr val="4BACC6"/>
                  </a:solidFill>
                  <a:latin typeface="Calibri"/>
                  <a:ea typeface="宋体" panose="02010600030101010101" pitchFamily="2" charset="-122"/>
                </a:rPr>
                <a:t>Researcher</a:t>
              </a:r>
            </a:p>
            <a:p>
              <a:pPr algn="ctr"/>
              <a:r>
                <a:rPr lang="en-US" altLang="zh-CN" sz="1050" b="1" dirty="0">
                  <a:solidFill>
                    <a:srgbClr val="4BACC6"/>
                  </a:solidFill>
                  <a:latin typeface="Calibri"/>
                  <a:ea typeface="宋体" panose="02010600030101010101" pitchFamily="2" charset="-122"/>
                </a:rPr>
                <a:t>(has physical </a:t>
              </a:r>
            </a:p>
            <a:p>
              <a:pPr algn="ctr"/>
              <a:r>
                <a:rPr lang="en-US" altLang="zh-CN" sz="1050" b="1" dirty="0">
                  <a:solidFill>
                    <a:srgbClr val="4BACC6"/>
                  </a:solidFill>
                  <a:latin typeface="Calibri"/>
                  <a:ea typeface="宋体" panose="02010600030101010101" pitchFamily="2" charset="-122"/>
                </a:rPr>
                <a:t>parameter)</a:t>
              </a:r>
              <a:endParaRPr lang="zh-CN" altLang="en-US" sz="1050" b="1" dirty="0">
                <a:solidFill>
                  <a:srgbClr val="4BACC6"/>
                </a:solidFill>
                <a:latin typeface="Calibri"/>
                <a:ea typeface="宋体" panose="02010600030101010101" pitchFamily="2" charset="-122"/>
              </a:endParaRPr>
            </a:p>
          </p:txBody>
        </p:sp>
        <p:sp>
          <p:nvSpPr>
            <p:cNvPr id="102" name="文本框 21">
              <a:extLst>
                <a:ext uri="{FF2B5EF4-FFF2-40B4-BE49-F238E27FC236}">
                  <a16:creationId xmlns:a16="http://schemas.microsoft.com/office/drawing/2014/main" id="{F97A5A40-35BB-494B-A88B-CF8A98B8EF3D}"/>
                </a:ext>
              </a:extLst>
            </p:cNvPr>
            <p:cNvSpPr txBox="1"/>
            <p:nvPr/>
          </p:nvSpPr>
          <p:spPr>
            <a:xfrm>
              <a:off x="2053600" y="4702810"/>
              <a:ext cx="948641" cy="577081"/>
            </a:xfrm>
            <a:prstGeom prst="rect">
              <a:avLst/>
            </a:prstGeom>
            <a:noFill/>
          </p:spPr>
          <p:txBody>
            <a:bodyPr wrap="square" rtlCol="0">
              <a:spAutoFit/>
            </a:bodyPr>
            <a:lstStyle/>
            <a:p>
              <a:pPr algn="ctr"/>
              <a:r>
                <a:rPr lang="en-US" altLang="zh-CN" sz="1050" b="1" dirty="0">
                  <a:solidFill>
                    <a:srgbClr val="9BBB59"/>
                  </a:solidFill>
                  <a:latin typeface="Calibri"/>
                  <a:ea typeface="宋体" panose="02010600030101010101" pitchFamily="2" charset="-122"/>
                </a:rPr>
                <a:t>Image Owner</a:t>
              </a:r>
            </a:p>
            <a:p>
              <a:pPr algn="ctr"/>
              <a:r>
                <a:rPr lang="en-US" altLang="zh-CN" sz="1050" b="1" dirty="0">
                  <a:solidFill>
                    <a:srgbClr val="9BBB59"/>
                  </a:solidFill>
                  <a:latin typeface="Calibri"/>
                  <a:ea typeface="宋体" panose="02010600030101010101" pitchFamily="2" charset="-122"/>
                </a:rPr>
                <a:t>(has HSR </a:t>
              </a:r>
            </a:p>
            <a:p>
              <a:pPr algn="ctr"/>
              <a:r>
                <a:rPr lang="en-US" altLang="zh-CN" sz="1050" b="1" dirty="0">
                  <a:solidFill>
                    <a:srgbClr val="9BBB59"/>
                  </a:solidFill>
                  <a:latin typeface="Calibri"/>
                  <a:ea typeface="宋体" panose="02010600030101010101" pitchFamily="2" charset="-122"/>
                </a:rPr>
                <a:t>image)</a:t>
              </a:r>
              <a:endParaRPr lang="zh-CN" altLang="en-US" sz="1050" b="1" dirty="0">
                <a:solidFill>
                  <a:srgbClr val="9BBB59"/>
                </a:solidFill>
                <a:latin typeface="Calibri"/>
                <a:ea typeface="宋体" panose="02010600030101010101" pitchFamily="2" charset="-122"/>
              </a:endParaRPr>
            </a:p>
          </p:txBody>
        </p:sp>
        <p:sp>
          <p:nvSpPr>
            <p:cNvPr id="103" name="文本框 22">
              <a:extLst>
                <a:ext uri="{FF2B5EF4-FFF2-40B4-BE49-F238E27FC236}">
                  <a16:creationId xmlns:a16="http://schemas.microsoft.com/office/drawing/2014/main" id="{85308B0D-ACA7-4BC1-A263-1E8BE9B2347B}"/>
                </a:ext>
              </a:extLst>
            </p:cNvPr>
            <p:cNvSpPr txBox="1"/>
            <p:nvPr/>
          </p:nvSpPr>
          <p:spPr>
            <a:xfrm>
              <a:off x="3587543" y="4702810"/>
              <a:ext cx="991642" cy="415498"/>
            </a:xfrm>
            <a:prstGeom prst="rect">
              <a:avLst/>
            </a:prstGeom>
            <a:noFill/>
          </p:spPr>
          <p:txBody>
            <a:bodyPr wrap="square" rtlCol="0">
              <a:spAutoFit/>
            </a:bodyPr>
            <a:lstStyle/>
            <a:p>
              <a:pPr algn="ctr"/>
              <a:r>
                <a:rPr lang="en-US" altLang="zh-CN" sz="1050" b="1" dirty="0">
                  <a:solidFill>
                    <a:srgbClr val="4F81BD"/>
                  </a:solidFill>
                  <a:latin typeface="Calibri"/>
                  <a:ea typeface="宋体" panose="02010600030101010101" pitchFamily="2" charset="-122"/>
                </a:rPr>
                <a:t>Explorer</a:t>
              </a:r>
            </a:p>
            <a:p>
              <a:pPr algn="ctr"/>
              <a:r>
                <a:rPr lang="en-US" altLang="zh-CN" sz="1050" b="1" dirty="0">
                  <a:solidFill>
                    <a:srgbClr val="4F81BD"/>
                  </a:solidFill>
                  <a:latin typeface="Calibri"/>
                  <a:ea typeface="宋体" panose="02010600030101010101" pitchFamily="2" charset="-122"/>
                </a:rPr>
                <a:t>(no data)</a:t>
              </a:r>
              <a:endParaRPr lang="zh-CN" altLang="en-US" sz="1050" b="1" dirty="0">
                <a:solidFill>
                  <a:srgbClr val="4F81BD"/>
                </a:solidFill>
                <a:latin typeface="Calibri"/>
                <a:ea typeface="宋体" panose="02010600030101010101" pitchFamily="2" charset="-122"/>
              </a:endParaRPr>
            </a:p>
          </p:txBody>
        </p:sp>
        <p:sp>
          <p:nvSpPr>
            <p:cNvPr id="104" name="矩形: 圆角 4">
              <a:extLst>
                <a:ext uri="{FF2B5EF4-FFF2-40B4-BE49-F238E27FC236}">
                  <a16:creationId xmlns:a16="http://schemas.microsoft.com/office/drawing/2014/main" id="{19BB375B-778F-4586-98E4-B14438D6FBDA}"/>
                </a:ext>
              </a:extLst>
            </p:cNvPr>
            <p:cNvSpPr/>
            <p:nvPr/>
          </p:nvSpPr>
          <p:spPr>
            <a:xfrm>
              <a:off x="4491951" y="3389617"/>
              <a:ext cx="1036221" cy="415499"/>
            </a:xfrm>
            <a:prstGeom prst="roundRect">
              <a:avLst/>
            </a:prstGeom>
            <a:solidFill>
              <a:sysClr val="window" lastClr="FFFFFF"/>
            </a:solidFill>
            <a:ln w="25400" cap="flat" cmpd="sng" algn="ctr">
              <a:solidFill>
                <a:srgbClr val="4F81BD"/>
              </a:solidFill>
              <a:prstDash val="solid"/>
            </a:ln>
            <a:effectLst/>
          </p:spPr>
          <p:txBody>
            <a:bodyPr rtlCol="0" anchor="ctr"/>
            <a:lstStyle/>
            <a:p>
              <a:pPr algn="ctr" defTabSz="685800">
                <a:defRPr/>
              </a:pPr>
              <a:r>
                <a:rPr lang="en-US" altLang="zh-CN" sz="1350" kern="0" dirty="0">
                  <a:solidFill>
                    <a:prstClr val="black"/>
                  </a:solidFill>
                  <a:latin typeface="Calibri"/>
                  <a:ea typeface="宋体" panose="02010600030101010101" pitchFamily="2" charset="-122"/>
                </a:rPr>
                <a:t>Extracted Data Uploading</a:t>
              </a:r>
              <a:endParaRPr lang="zh-CN" altLang="en-US" sz="1350" kern="0" dirty="0">
                <a:solidFill>
                  <a:prstClr val="black"/>
                </a:solidFill>
                <a:latin typeface="Calibri"/>
                <a:ea typeface="宋体" panose="02010600030101010101" pitchFamily="2" charset="-122"/>
              </a:endParaRPr>
            </a:p>
          </p:txBody>
        </p:sp>
        <p:cxnSp>
          <p:nvCxnSpPr>
            <p:cNvPr id="105" name="直接箭头连接符 22">
              <a:extLst>
                <a:ext uri="{FF2B5EF4-FFF2-40B4-BE49-F238E27FC236}">
                  <a16:creationId xmlns:a16="http://schemas.microsoft.com/office/drawing/2014/main" id="{D6B3EFEC-D63A-489B-9389-70CE401BC81C}"/>
                </a:ext>
              </a:extLst>
            </p:cNvPr>
            <p:cNvCxnSpPr>
              <a:cxnSpLocks/>
              <a:stCxn id="70" idx="3"/>
              <a:endCxn id="73" idx="1"/>
            </p:cNvCxnSpPr>
            <p:nvPr/>
          </p:nvCxnSpPr>
          <p:spPr>
            <a:xfrm flipV="1">
              <a:off x="5528172" y="3017804"/>
              <a:ext cx="338591" cy="7517"/>
            </a:xfrm>
            <a:prstGeom prst="straightConnector1">
              <a:avLst/>
            </a:prstGeom>
            <a:noFill/>
            <a:ln w="38100" cap="flat" cmpd="sng" algn="ctr">
              <a:solidFill>
                <a:srgbClr val="9BBB59"/>
              </a:solidFill>
              <a:prstDash val="solid"/>
              <a:tailEnd type="triangle"/>
            </a:ln>
            <a:effectLst>
              <a:outerShdw blurRad="40000" dist="23000" dir="5400000" rotWithShape="0">
                <a:srgbClr val="000000">
                  <a:alpha val="35000"/>
                </a:srgbClr>
              </a:outerShdw>
            </a:effectLst>
          </p:spPr>
        </p:cxnSp>
      </p:grpSp>
      <p:pic>
        <p:nvPicPr>
          <p:cNvPr id="4" name="Picture 3">
            <a:extLst>
              <a:ext uri="{FF2B5EF4-FFF2-40B4-BE49-F238E27FC236}">
                <a16:creationId xmlns:a16="http://schemas.microsoft.com/office/drawing/2014/main" id="{B2A19970-340E-4A3F-A97E-247CFB4408A0}"/>
              </a:ext>
            </a:extLst>
          </p:cNvPr>
          <p:cNvPicPr>
            <a:picLocks noChangeAspect="1"/>
          </p:cNvPicPr>
          <p:nvPr/>
        </p:nvPicPr>
        <p:blipFill>
          <a:blip r:embed="rId28"/>
          <a:stretch>
            <a:fillRect/>
          </a:stretch>
        </p:blipFill>
        <p:spPr>
          <a:xfrm>
            <a:off x="11527922" y="12994612"/>
            <a:ext cx="9496213" cy="7142486"/>
          </a:xfrm>
          <a:prstGeom prst="rect">
            <a:avLst/>
          </a:prstGeom>
        </p:spPr>
      </p:pic>
      <p:pic>
        <p:nvPicPr>
          <p:cNvPr id="6" name="Picture 5">
            <a:extLst>
              <a:ext uri="{FF2B5EF4-FFF2-40B4-BE49-F238E27FC236}">
                <a16:creationId xmlns:a16="http://schemas.microsoft.com/office/drawing/2014/main" id="{A44BA0BE-451C-4C5B-B361-6CD9542C22B2}"/>
              </a:ext>
            </a:extLst>
          </p:cNvPr>
          <p:cNvPicPr>
            <a:picLocks noChangeAspect="1"/>
          </p:cNvPicPr>
          <p:nvPr/>
        </p:nvPicPr>
        <p:blipFill>
          <a:blip r:embed="rId29"/>
          <a:stretch>
            <a:fillRect/>
          </a:stretch>
        </p:blipFill>
        <p:spPr>
          <a:xfrm>
            <a:off x="21324040" y="3522663"/>
            <a:ext cx="11116879" cy="6436087"/>
          </a:xfrm>
          <a:prstGeom prst="rect">
            <a:avLst/>
          </a:prstGeom>
        </p:spPr>
      </p:pic>
      <p:pic>
        <p:nvPicPr>
          <p:cNvPr id="14" name="Picture 13">
            <a:extLst>
              <a:ext uri="{FF2B5EF4-FFF2-40B4-BE49-F238E27FC236}">
                <a16:creationId xmlns:a16="http://schemas.microsoft.com/office/drawing/2014/main" id="{682FA9B1-8850-492A-94E2-4116CA7D1AA5}"/>
              </a:ext>
            </a:extLst>
          </p:cNvPr>
          <p:cNvPicPr>
            <a:picLocks noChangeAspect="1"/>
          </p:cNvPicPr>
          <p:nvPr/>
        </p:nvPicPr>
        <p:blipFill>
          <a:blip r:embed="rId30"/>
          <a:stretch>
            <a:fillRect/>
          </a:stretch>
        </p:blipFill>
        <p:spPr>
          <a:xfrm>
            <a:off x="22117925" y="9922756"/>
            <a:ext cx="10339712" cy="3475021"/>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80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80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2359</TotalTime>
  <Words>1123</Words>
  <Application>Microsoft Office PowerPoint</Application>
  <PresentationFormat>Custom</PresentationFormat>
  <Paragraphs>102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Wingdings</vt:lpstr>
      <vt:lpstr>Default Design</vt:lpstr>
      <vt:lpstr>PowerPoint Presentation</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vanu</dc:creator>
  <cp:lastModifiedBy>Chaowei Yang</cp:lastModifiedBy>
  <cp:revision>385</cp:revision>
  <dcterms:created xsi:type="dcterms:W3CDTF">2004-12-05T01:02:58Z</dcterms:created>
  <dcterms:modified xsi:type="dcterms:W3CDTF">2020-02-01T20:07:37Z</dcterms:modified>
</cp:coreProperties>
</file>