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o, Xin" initials="MX" lastIdx="2" clrIdx="0">
    <p:extLst>
      <p:ext uri="{19B8F6BF-5375-455C-9EA6-DF929625EA0E}">
        <p15:presenceInfo xmlns:p15="http://schemas.microsoft.com/office/powerpoint/2012/main" userId="S-1-5-21-319684956-3210497419-1358138691-38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766F-21E6-4860-B7D4-1947F29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F38CD-682E-4BE1-AEF4-62FA9B000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4896D-AA8F-4771-90E8-3F6A9DBC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0339-1EB9-47DB-8105-281B9EAF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30044-12C9-4383-BCF7-FACCBC98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C59D-814C-4CD3-BBB4-ABF8D554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5C6A7-E12A-41BB-A6F4-0EB06136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5772-D2EB-4387-82C2-1F2A0E72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898B9-19F5-46C7-8C33-76CAC05E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A8C63-2E2B-47DF-BE14-03EAAED4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8C3AE-A236-49B9-814D-DBFE4AA5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48662-DFF8-45CC-B55B-7AA10EBCE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DF094-1C58-4259-B9AE-F40B98C4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A7DB-EFE6-46F7-879B-34B272B9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99C12-0859-4422-828D-642BC056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2FCB-98FB-4E6E-B004-45220BAE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A411-2896-40AD-9F26-2042B63A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8CD7-CB05-4970-B8CD-E3E0AD2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405A-2478-4E4A-86C4-431D6778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0F883-DB3B-4B0A-B125-D7AEEEB6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9D9F-908E-41AA-AC61-C51E0EC9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E8EC5-3C48-4C91-BC99-49C529FD5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4AAAC-8DCB-40A4-9153-BCCEBE69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B5D5-9B20-45DB-B2E6-10F5DB11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ECB22-518A-4A2A-957F-07D502B6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3D5F-8DEA-44F2-A68D-F54FFBEB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CF6C-DAF7-4D62-A77F-C6AFC3153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F821F-2E74-4B16-BC7C-9E16CFEA0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862B6-1923-4445-8254-274FB311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541A2-97F1-421A-9AE4-4A455545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4BF8E-DF17-42B9-BCE4-94EC91A4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CE91-C13F-46C4-A3F7-2346186F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F4F6B-BC2E-4C51-BAD8-3BDC970C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4F249-91BC-4606-B23E-F7E81AC16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29DBC-7926-4C85-BA27-D3EED8D11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5A205-AF4B-469F-BA56-DCBE3EC2D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6FAF3-FC6F-4386-ABD3-5CDFA90D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92050-F4D9-4D62-AC27-9C2DB651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7A931-B4E1-43C4-95D9-D32C4FE9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C2F8-086A-41D1-B3B1-21ACB2A9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0B236-AA85-4DD7-B75F-307C372E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71579-C60C-48C0-930F-78093E50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35D84-1291-4D61-948C-A31555D6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8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ED7F2-953E-4FEE-817D-454EB1CF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8D19C-5AE0-4F6F-BA4E-F65B9F50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22F60-8A19-433C-A3A3-1CBFBDB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98AA-002D-41FB-97DD-C230FAC6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4C8E-A6A4-455E-A5D1-91F59449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16CD6-E4E0-4A9E-A405-80E57CF5B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3E8B1-C4BB-40BD-AA6C-880780AE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05A83-BC12-4372-95D6-3AEDAF2C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DD255-F392-4517-B91D-72F4889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DA13-346C-480F-A1A5-946DF1C8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5A8F6-B7D1-48A5-8531-4CBEDA494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6A3E2-3EB8-41C9-A7F3-93C8B64A7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DD2D-8B87-470A-BDF4-70AE9173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BE5E2-B828-412D-82BC-DA1B922E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3DC5-BE64-40DC-92AD-4D93F661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03378-442F-4C3E-8BC6-EC1995A6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B591-5A53-4DA4-9AEF-D8202D03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F358-C232-4679-B8B5-966C2AC9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8EB8-C175-4515-9B4E-EE2B02AD170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AE70C-49E6-45D9-A4DB-272627C0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6C4D7-598A-4729-8A4C-0100C95C5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F4119-1E07-4D9B-A68F-85F0F552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archsri.stcente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D3C9-F5A1-4D61-9C6C-86AA87F2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64987" cy="67484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+mn-lt"/>
              </a:rPr>
              <a:t>ArcCI for Sea Ice High Resolution Image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19EA-F7E9-4A8B-B721-692A36CD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96" y="1932923"/>
            <a:ext cx="6515145" cy="446713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altLang="zh-CN" sz="2600" b="1" dirty="0"/>
              <a:t>Current status </a:t>
            </a:r>
            <a:r>
              <a:rPr lang="en-US" altLang="zh-CN" sz="2600" dirty="0"/>
              <a:t>(2019)</a:t>
            </a:r>
            <a:endParaRPr lang="en-US" sz="2600" dirty="0"/>
          </a:p>
          <a:p>
            <a:pPr lvl="1">
              <a:lnSpc>
                <a:spcPct val="110000"/>
              </a:lnSpc>
            </a:pPr>
            <a:r>
              <a:rPr lang="en-US" sz="2200" dirty="0"/>
              <a:t>A cloud-computing-based prototype with architecture, big data and metadata management, and visualization modules; </a:t>
            </a:r>
            <a:r>
              <a:rPr lang="en-US" dirty="0">
                <a:hlinkClick r:id="rId2"/>
              </a:rPr>
              <a:t>http://archsri.stcenter.net/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dirty="0"/>
              <a:t>An offline algorithm </a:t>
            </a:r>
            <a:r>
              <a:rPr lang="en-US" altLang="zh-CN" sz="2200" dirty="0"/>
              <a:t>for object-based image classification of sea ice;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A collection of sea ice HSR imagery with 35 datasets in 1.96 TB . </a:t>
            </a:r>
          </a:p>
          <a:p>
            <a:pPr>
              <a:lnSpc>
                <a:spcPct val="110000"/>
              </a:lnSpc>
            </a:pPr>
            <a:r>
              <a:rPr lang="en-US" sz="2600" b="1" dirty="0"/>
              <a:t>Next two years </a:t>
            </a:r>
            <a:r>
              <a:rPr lang="en-US" sz="2600" dirty="0"/>
              <a:t>(2020 &amp; 2021)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Develop a distributed computing framework for Object-based image analysis of sea ice HSR imagery;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Integrate more image data (~100TB) as a benchmark for sea ice parameters production;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Provide online HSR image analysis and visualization services on cloud platform.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AB979-7B75-4167-9D35-470F9D4D1D9E}"/>
              </a:ext>
            </a:extLst>
          </p:cNvPr>
          <p:cNvSpPr/>
          <p:nvPr/>
        </p:nvSpPr>
        <p:spPr>
          <a:xfrm>
            <a:off x="-48696" y="1123829"/>
            <a:ext cx="6622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Objective</a:t>
            </a:r>
            <a:r>
              <a:rPr lang="en-US" dirty="0"/>
              <a:t>: Developing a cyberinfrastructure with web service to efferently collect, search, explore, visualize, organize, analyze and share high spatial resolution arctic sea ice Imagery.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173AD0-2ED1-4E4E-B964-67464D72189E}"/>
              </a:ext>
            </a:extLst>
          </p:cNvPr>
          <p:cNvGrpSpPr/>
          <p:nvPr/>
        </p:nvGrpSpPr>
        <p:grpSpPr>
          <a:xfrm rot="16200000">
            <a:off x="9164710" y="907605"/>
            <a:ext cx="3371480" cy="2050636"/>
            <a:chOff x="6788346" y="5159648"/>
            <a:chExt cx="4372488" cy="16528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3F4F4B-04AE-41DB-9466-8994AB1C0B5F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3"/>
            <a:stretch/>
          </p:blipFill>
          <p:spPr>
            <a:xfrm>
              <a:off x="6788346" y="5436647"/>
              <a:ext cx="4372488" cy="1375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440A17-82FD-4A55-87D3-DBCCBA339B04}"/>
                </a:ext>
              </a:extLst>
            </p:cNvPr>
            <p:cNvSpPr txBox="1"/>
            <p:nvPr/>
          </p:nvSpPr>
          <p:spPr>
            <a:xfrm>
              <a:off x="6847261" y="5159648"/>
              <a:ext cx="4075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200" dirty="0"/>
                <a:t>HSR Sea Ice Image Classification Result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920CE2-02DA-4E4F-976F-1E43D672D62C}"/>
              </a:ext>
            </a:extLst>
          </p:cNvPr>
          <p:cNvGrpSpPr/>
          <p:nvPr/>
        </p:nvGrpSpPr>
        <p:grpSpPr>
          <a:xfrm>
            <a:off x="7264566" y="177907"/>
            <a:ext cx="1967827" cy="3814611"/>
            <a:chOff x="10421141" y="247614"/>
            <a:chExt cx="1686864" cy="33706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0DCA1D-33C0-45DC-933A-161832AD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8140" y="247614"/>
              <a:ext cx="1409865" cy="337061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0ABE62-9781-4CDD-A54D-EEEC190E256D}"/>
                </a:ext>
              </a:extLst>
            </p:cNvPr>
            <p:cNvSpPr txBox="1"/>
            <p:nvPr/>
          </p:nvSpPr>
          <p:spPr>
            <a:xfrm rot="16200000">
              <a:off x="9636663" y="1752439"/>
              <a:ext cx="1845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200" dirty="0"/>
                <a:t>Classification Diagram</a:t>
              </a:r>
              <a:endParaRPr lang="en-US" sz="12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7BDBCB-0355-43E2-82A0-23A0DFBCF2F9}"/>
              </a:ext>
            </a:extLst>
          </p:cNvPr>
          <p:cNvSpPr/>
          <p:nvPr/>
        </p:nvSpPr>
        <p:spPr>
          <a:xfrm>
            <a:off x="641929" y="580264"/>
            <a:ext cx="539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Adobe 宋体 Std L"/>
                <a:cs typeface="Times New Roman" panose="02020603050405020304" pitchFamily="18" charset="0"/>
              </a:rPr>
              <a:t>Chaowei Yang, Xin Miao, Hongjie Xie, Dexuan Sha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ea typeface="Adobe 宋体 Std L"/>
                <a:cs typeface="Times New Roman" panose="02020603050405020304" pitchFamily="18" charset="0"/>
              </a:rPr>
              <a:t>Grant #1835507 (GMU),</a:t>
            </a:r>
            <a:r>
              <a:rPr lang="zh-CN" altLang="en-US" sz="1600" dirty="0">
                <a:latin typeface="Times New Roman" panose="02020603050405020304" pitchFamily="18" charset="0"/>
                <a:ea typeface="Adobe 宋体 Std L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Adobe 宋体 Std L"/>
                <a:cs typeface="Times New Roman" panose="02020603050405020304" pitchFamily="18" charset="0"/>
              </a:rPr>
              <a:t>#1835784 (UTSA), #1835512 (MSU)</a:t>
            </a:r>
            <a:endParaRPr lang="en-US" sz="1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1A9961-4131-4435-BFE7-152587D02833}"/>
              </a:ext>
            </a:extLst>
          </p:cNvPr>
          <p:cNvGrpSpPr/>
          <p:nvPr/>
        </p:nvGrpSpPr>
        <p:grpSpPr>
          <a:xfrm>
            <a:off x="7587702" y="4088356"/>
            <a:ext cx="3409577" cy="2647904"/>
            <a:chOff x="6827246" y="222179"/>
            <a:chExt cx="2939395" cy="2591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C9170A-217C-40AA-B95B-18FEFC931B12}"/>
                </a:ext>
              </a:extLst>
            </p:cNvPr>
            <p:cNvSpPr txBox="1"/>
            <p:nvPr/>
          </p:nvSpPr>
          <p:spPr>
            <a:xfrm>
              <a:off x="6827246" y="222179"/>
              <a:ext cx="16079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200" dirty="0"/>
                <a:t>ArcCI Architecture</a:t>
              </a:r>
              <a:endParaRPr lang="en-US" sz="1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7A1AA6-DD2A-46A1-ABAF-0C66A9F22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7246" y="604653"/>
              <a:ext cx="2939395" cy="22092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321F91-5D6A-4416-9BC1-832E84E57E25}"/>
              </a:ext>
            </a:extLst>
          </p:cNvPr>
          <p:cNvGrpSpPr/>
          <p:nvPr/>
        </p:nvGrpSpPr>
        <p:grpSpPr>
          <a:xfrm>
            <a:off x="7091003" y="4119586"/>
            <a:ext cx="4723688" cy="2560507"/>
            <a:chOff x="6680427" y="3020576"/>
            <a:chExt cx="4280820" cy="1955519"/>
          </a:xfrm>
          <a:solidFill>
            <a:schemeClr val="bg1"/>
          </a:solidFill>
        </p:grpSpPr>
        <p:pic>
          <p:nvPicPr>
            <p:cNvPr id="5" name="image7.png">
              <a:extLst>
                <a:ext uri="{FF2B5EF4-FFF2-40B4-BE49-F238E27FC236}">
                  <a16:creationId xmlns:a16="http://schemas.microsoft.com/office/drawing/2014/main" id="{1E7FCBFF-774B-4E1B-8A26-A3551A2CD742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80427" y="3286801"/>
              <a:ext cx="4280820" cy="1689294"/>
            </a:xfrm>
            <a:prstGeom prst="rect">
              <a:avLst/>
            </a:prstGeom>
            <a:grpFill/>
            <a:ln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34C695-9C0A-41A9-95FC-B1CDED2E6636}"/>
                </a:ext>
              </a:extLst>
            </p:cNvPr>
            <p:cNvSpPr txBox="1"/>
            <p:nvPr/>
          </p:nvSpPr>
          <p:spPr>
            <a:xfrm>
              <a:off x="6700441" y="3020576"/>
              <a:ext cx="359438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200" dirty="0"/>
                <a:t>Open Data Portal for HSR Sea Ice Image Collection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17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190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ArcCI for Sea Ice High Resolution Image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Dexuan Sha</dc:creator>
  <cp:lastModifiedBy>Chaowei Yang</cp:lastModifiedBy>
  <cp:revision>49</cp:revision>
  <dcterms:created xsi:type="dcterms:W3CDTF">2020-01-31T17:10:43Z</dcterms:created>
  <dcterms:modified xsi:type="dcterms:W3CDTF">2020-02-01T19:53:10Z</dcterms:modified>
</cp:coreProperties>
</file>