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7" r:id="rId3"/>
    <p:sldId id="261" r:id="rId4"/>
    <p:sldId id="306" r:id="rId5"/>
    <p:sldId id="308" r:id="rId6"/>
    <p:sldId id="263"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288" userDrawn="1">
          <p15:clr>
            <a:srgbClr val="A4A3A4"/>
          </p15:clr>
        </p15:guide>
        <p15:guide id="3" orient="horz" pos="4056" userDrawn="1">
          <p15:clr>
            <a:srgbClr val="A4A3A4"/>
          </p15:clr>
        </p15:guide>
        <p15:guide id="4" pos="7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2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7"/>
    <p:restoredTop sz="94694"/>
  </p:normalViewPr>
  <p:slideViewPr>
    <p:cSldViewPr snapToGrid="0" snapToObjects="1" showGuides="1">
      <p:cViewPr varScale="1">
        <p:scale>
          <a:sx n="113" d="100"/>
          <a:sy n="113" d="100"/>
        </p:scale>
        <p:origin x="192" y="256"/>
      </p:cViewPr>
      <p:guideLst>
        <p:guide orient="horz" pos="288"/>
        <p:guide pos="288"/>
        <p:guide orient="horz" pos="4056"/>
        <p:guide pos="739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C6DB-FAE4-D641-83AB-11D120D2D0E5}"/>
              </a:ext>
            </a:extLst>
          </p:cNvPr>
          <p:cNvSpPr>
            <a:spLocks noGrp="1"/>
          </p:cNvSpPr>
          <p:nvPr>
            <p:ph type="title"/>
          </p:nvPr>
        </p:nvSpPr>
        <p:spPr>
          <a:xfrm>
            <a:off x="838200" y="365125"/>
            <a:ext cx="10515600" cy="1325563"/>
          </a:xfrm>
          <a:prstGeom prst="rect">
            <a:avLst/>
          </a:prstGeom>
        </p:spPr>
        <p:txBody>
          <a:bodyPr/>
          <a:lstStyle>
            <a:lvl1pPr>
              <a:defRPr b="1" i="0">
                <a:solidFill>
                  <a:schemeClr val="bg1">
                    <a:lumMod val="50000"/>
                  </a:schemeClr>
                </a:solidFill>
                <a:latin typeface="Gotham Medium" pitchFamily="2" charset="0"/>
                <a:cs typeface="Gotham Medium" pitchFamily="2" charset="0"/>
              </a:defRPr>
            </a:lvl1pPr>
          </a:lstStyle>
          <a:p>
            <a:r>
              <a:rPr lang="en-US" dirty="0"/>
              <a:t>Click to edit Master title style</a:t>
            </a:r>
          </a:p>
        </p:txBody>
      </p:sp>
      <p:pic>
        <p:nvPicPr>
          <p:cNvPr id="6" name="Picture 5" descr="A picture containing food, drawing&#10;&#10;Description automatically generated">
            <a:extLst>
              <a:ext uri="{FF2B5EF4-FFF2-40B4-BE49-F238E27FC236}">
                <a16:creationId xmlns:a16="http://schemas.microsoft.com/office/drawing/2014/main" id="{44DBC3BD-37A5-6947-9AC9-09E5558DB845}"/>
              </a:ext>
            </a:extLst>
          </p:cNvPr>
          <p:cNvPicPr>
            <a:picLocks noChangeAspect="1"/>
          </p:cNvPicPr>
          <p:nvPr userDrawn="1"/>
        </p:nvPicPr>
        <p:blipFill>
          <a:blip r:embed="rId2"/>
          <a:stretch>
            <a:fillRect/>
          </a:stretch>
        </p:blipFill>
        <p:spPr>
          <a:xfrm>
            <a:off x="10220420" y="5727032"/>
            <a:ext cx="1498715" cy="900369"/>
          </a:xfrm>
          <a:prstGeom prst="rect">
            <a:avLst/>
          </a:prstGeom>
        </p:spPr>
      </p:pic>
      <p:cxnSp>
        <p:nvCxnSpPr>
          <p:cNvPr id="7" name="Straight Connector 6">
            <a:extLst>
              <a:ext uri="{FF2B5EF4-FFF2-40B4-BE49-F238E27FC236}">
                <a16:creationId xmlns:a16="http://schemas.microsoft.com/office/drawing/2014/main" id="{BD9F615D-EA58-F64D-A066-9A6CA3272060}"/>
              </a:ext>
            </a:extLst>
          </p:cNvPr>
          <p:cNvCxnSpPr>
            <a:cxnSpLocks/>
          </p:cNvCxnSpPr>
          <p:nvPr userDrawn="1"/>
        </p:nvCxnSpPr>
        <p:spPr>
          <a:xfrm flipH="1" flipV="1">
            <a:off x="437953" y="6400800"/>
            <a:ext cx="9601196" cy="6852"/>
          </a:xfrm>
          <a:prstGeom prst="line">
            <a:avLst/>
          </a:prstGeom>
          <a:ln w="12700">
            <a:solidFill>
              <a:srgbClr val="692F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18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6DC8-BC7C-FA45-91BD-F6E6A92015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DAA4BE-DFAC-9A4F-8E57-4B8674E2DBC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C605E-329C-C84A-8FD6-C035F615D4F8}"/>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5" name="Footer Placeholder 4">
            <a:extLst>
              <a:ext uri="{FF2B5EF4-FFF2-40B4-BE49-F238E27FC236}">
                <a16:creationId xmlns:a16="http://schemas.microsoft.com/office/drawing/2014/main" id="{6FAD993A-3F19-8545-B574-F058B5573B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2BAFCD-65FF-B540-A531-29E7C7848AFC}"/>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306142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060118-5D56-1942-B561-D8C0BFC008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31C6A-C74A-D347-AA40-F2D8E57F32D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84BEC-5EBA-3949-8A5E-A501409E9777}"/>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5" name="Footer Placeholder 4">
            <a:extLst>
              <a:ext uri="{FF2B5EF4-FFF2-40B4-BE49-F238E27FC236}">
                <a16:creationId xmlns:a16="http://schemas.microsoft.com/office/drawing/2014/main" id="{E4032E7F-E348-1249-8580-95518C400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BDA1A7-D7CA-BA4D-A81C-08C492CBDABB}"/>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280219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5A7D-0B8D-3F46-8A07-CB78B9E868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B5C81D-AD1F-EE42-8B66-DEB5294992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398055-3841-EA49-8380-08CABECF26B3}"/>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5" name="Footer Placeholder 4">
            <a:extLst>
              <a:ext uri="{FF2B5EF4-FFF2-40B4-BE49-F238E27FC236}">
                <a16:creationId xmlns:a16="http://schemas.microsoft.com/office/drawing/2014/main" id="{9B8CEE9F-E331-DF4A-AAD4-5467DC5672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611E4D-0DDF-584A-A09C-BCBE3AA6EAD1}"/>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239200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3D06-E961-D34F-80B3-6ADE35B860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A553426-C3FB-EF45-8325-1357F789A8D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0C301-14B0-834A-851B-38CF63EEDBBC}"/>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5" name="Footer Placeholder 4">
            <a:extLst>
              <a:ext uri="{FF2B5EF4-FFF2-40B4-BE49-F238E27FC236}">
                <a16:creationId xmlns:a16="http://schemas.microsoft.com/office/drawing/2014/main" id="{4E1EF877-B07D-A440-A2E6-EA88E54F7E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81E5BE-5C37-B14A-970E-5C40A5BD06C8}"/>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118770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2F03-592D-9646-A9E7-D143769B30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0AF770-E899-4843-8FB4-46B1760C92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3E07EF-D759-6641-AED0-E9BCCF4788C5}"/>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5" name="Footer Placeholder 4">
            <a:extLst>
              <a:ext uri="{FF2B5EF4-FFF2-40B4-BE49-F238E27FC236}">
                <a16:creationId xmlns:a16="http://schemas.microsoft.com/office/drawing/2014/main" id="{DAA9D482-BAC8-BF46-AB5F-06C8604509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753C06-1C23-FC4D-A871-817E7D444A50}"/>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251919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989B-8E9A-074B-AD62-B533275CC4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EB5915-C670-0B4A-A8F4-6A337CF771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F5B6-5986-6543-BA73-1606D780F8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ACDA5-1B27-9A46-9B77-CF91C974CD22}"/>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6" name="Footer Placeholder 5">
            <a:extLst>
              <a:ext uri="{FF2B5EF4-FFF2-40B4-BE49-F238E27FC236}">
                <a16:creationId xmlns:a16="http://schemas.microsoft.com/office/drawing/2014/main" id="{DEFA6133-87E3-D744-9365-A1BC6D46B2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F4941E-1777-8844-8F0A-6E9ACB8591A1}"/>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88616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F768-40EF-F646-896E-8903EF20873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4444D2-C585-3942-9911-D3CF176DB22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33DC5-B4E9-0E4B-9680-E1977E647A4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C97A6-5AD3-344A-9C2D-1C6A5FB8C4B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E78D49-06FB-6B41-9ECD-D46CD6D12D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DBA30-4E3F-EE4E-BF6B-891E37DC96E5}"/>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8" name="Footer Placeholder 7">
            <a:extLst>
              <a:ext uri="{FF2B5EF4-FFF2-40B4-BE49-F238E27FC236}">
                <a16:creationId xmlns:a16="http://schemas.microsoft.com/office/drawing/2014/main" id="{B2CED0C6-6ADD-AF41-8CB7-2D6DA022C9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425E43-7A85-F748-A638-24C644E532D4}"/>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68759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1B2E80-E4C9-F94A-9D40-B839BB6D36CD}"/>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3" name="Footer Placeholder 2">
            <a:extLst>
              <a:ext uri="{FF2B5EF4-FFF2-40B4-BE49-F238E27FC236}">
                <a16:creationId xmlns:a16="http://schemas.microsoft.com/office/drawing/2014/main" id="{C7620E54-35C3-4249-80FE-737D82199E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DF8A01D-DC54-6640-8457-FF9839E32F10}"/>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292735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F91D-B7A1-BD47-A149-6988D2981B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E8A87F-1850-BD49-9AF8-A1F2DB4D07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F703A0-9049-A140-BEFA-F644A7DB796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36F60-8E8C-4743-82D9-A4FD542C5E74}"/>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6" name="Footer Placeholder 5">
            <a:extLst>
              <a:ext uri="{FF2B5EF4-FFF2-40B4-BE49-F238E27FC236}">
                <a16:creationId xmlns:a16="http://schemas.microsoft.com/office/drawing/2014/main" id="{135EA26E-885F-9444-B3F6-86CAD41172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8A4135-CB7D-D745-A06A-E6366F79963B}"/>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198850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483D-74C4-DE42-88CA-D438FA78EE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4361EF-6239-5840-823F-A2D26DAB68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A71988-8B2E-6841-823C-054F751177A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6303B-4A36-F946-B933-0C4DD0142F7A}"/>
              </a:ext>
            </a:extLst>
          </p:cNvPr>
          <p:cNvSpPr>
            <a:spLocks noGrp="1"/>
          </p:cNvSpPr>
          <p:nvPr>
            <p:ph type="dt" sz="half" idx="10"/>
          </p:nvPr>
        </p:nvSpPr>
        <p:spPr>
          <a:xfrm>
            <a:off x="838200" y="6356350"/>
            <a:ext cx="2743200" cy="365125"/>
          </a:xfrm>
          <a:prstGeom prst="rect">
            <a:avLst/>
          </a:prstGeom>
        </p:spPr>
        <p:txBody>
          <a:bodyPr/>
          <a:lstStyle/>
          <a:p>
            <a:fld id="{52DB4622-AF64-014C-B3AE-8A58B20B09B9}" type="datetimeFigureOut">
              <a:rPr lang="en-US" smtClean="0"/>
              <a:t>1/6/20</a:t>
            </a:fld>
            <a:endParaRPr lang="en-US"/>
          </a:p>
        </p:txBody>
      </p:sp>
      <p:sp>
        <p:nvSpPr>
          <p:cNvPr id="6" name="Footer Placeholder 5">
            <a:extLst>
              <a:ext uri="{FF2B5EF4-FFF2-40B4-BE49-F238E27FC236}">
                <a16:creationId xmlns:a16="http://schemas.microsoft.com/office/drawing/2014/main" id="{17830A08-9755-E748-8C71-3B19016F5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3FE1AA-D746-4141-A9A4-7A17C60F4B17}"/>
              </a:ext>
            </a:extLst>
          </p:cNvPr>
          <p:cNvSpPr>
            <a:spLocks noGrp="1"/>
          </p:cNvSpPr>
          <p:nvPr>
            <p:ph type="sldNum" sz="quarter" idx="12"/>
          </p:nvPr>
        </p:nvSpPr>
        <p:spPr>
          <a:xfrm>
            <a:off x="8610600" y="6356350"/>
            <a:ext cx="2743200" cy="365125"/>
          </a:xfrm>
          <a:prstGeom prst="rect">
            <a:avLst/>
          </a:prstGeom>
        </p:spPr>
        <p:txBody>
          <a:bodyPr/>
          <a:lstStyle/>
          <a:p>
            <a:fld id="{C9A46B92-21F0-1B4E-B5D7-49BAE6E7BA58}" type="slidenum">
              <a:rPr lang="en-US" smtClean="0"/>
              <a:t>‹#›</a:t>
            </a:fld>
            <a:endParaRPr lang="en-US"/>
          </a:p>
        </p:txBody>
      </p:sp>
    </p:spTree>
    <p:extLst>
      <p:ext uri="{BB962C8B-B14F-4D97-AF65-F5344CB8AC3E}">
        <p14:creationId xmlns:p14="http://schemas.microsoft.com/office/powerpoint/2010/main" val="141502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orcid.org/0000-0003-3585-673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food, drawing&#10;&#10;Description automatically generated">
            <a:extLst>
              <a:ext uri="{FF2B5EF4-FFF2-40B4-BE49-F238E27FC236}">
                <a16:creationId xmlns:a16="http://schemas.microsoft.com/office/drawing/2014/main" id="{1B1F2D36-7F76-2942-B9F0-C1AB65D6EB10}"/>
              </a:ext>
            </a:extLst>
          </p:cNvPr>
          <p:cNvPicPr>
            <a:picLocks noChangeAspect="1"/>
          </p:cNvPicPr>
          <p:nvPr userDrawn="1"/>
        </p:nvPicPr>
        <p:blipFill>
          <a:blip r:embed="rId13"/>
          <a:stretch>
            <a:fillRect/>
          </a:stretch>
        </p:blipFill>
        <p:spPr>
          <a:xfrm>
            <a:off x="10220420" y="5727032"/>
            <a:ext cx="1498715" cy="900369"/>
          </a:xfrm>
          <a:prstGeom prst="rect">
            <a:avLst/>
          </a:prstGeom>
        </p:spPr>
      </p:pic>
      <p:cxnSp>
        <p:nvCxnSpPr>
          <p:cNvPr id="10" name="Straight Connector 9">
            <a:extLst>
              <a:ext uri="{FF2B5EF4-FFF2-40B4-BE49-F238E27FC236}">
                <a16:creationId xmlns:a16="http://schemas.microsoft.com/office/drawing/2014/main" id="{302CB241-9242-D843-AD41-7BB2B1B88734}"/>
              </a:ext>
            </a:extLst>
          </p:cNvPr>
          <p:cNvCxnSpPr>
            <a:cxnSpLocks/>
          </p:cNvCxnSpPr>
          <p:nvPr userDrawn="1"/>
        </p:nvCxnSpPr>
        <p:spPr>
          <a:xfrm flipH="1" flipV="1">
            <a:off x="437953" y="6400800"/>
            <a:ext cx="9601196" cy="6852"/>
          </a:xfrm>
          <a:prstGeom prst="line">
            <a:avLst/>
          </a:prstGeom>
          <a:ln w="12700">
            <a:solidFill>
              <a:srgbClr val="692F89"/>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82D9F02E-9F8D-4E4F-BBD6-2D2F9470370B}"/>
              </a:ext>
            </a:extLst>
          </p:cNvPr>
          <p:cNvSpPr txBox="1">
            <a:spLocks/>
          </p:cNvSpPr>
          <p:nvPr userDrawn="1"/>
        </p:nvSpPr>
        <p:spPr>
          <a:xfrm>
            <a:off x="8287349" y="6409172"/>
            <a:ext cx="1848050" cy="2737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rgbClr val="7030A0"/>
                </a:solidFill>
                <a:latin typeface="Gotham Book" pitchFamily="2" charset="0"/>
                <a:cs typeface="Gotham Book" pitchFamily="2" charset="0"/>
              </a:rPr>
              <a:t>@</a:t>
            </a:r>
            <a:r>
              <a:rPr lang="en-US" sz="1400" b="0" i="0" dirty="0" err="1">
                <a:solidFill>
                  <a:srgbClr val="7030A0"/>
                </a:solidFill>
                <a:latin typeface="Gotham Book" pitchFamily="2" charset="0"/>
                <a:cs typeface="Gotham Book" pitchFamily="2" charset="0"/>
              </a:rPr>
              <a:t>TedHabermann</a:t>
            </a:r>
            <a:endParaRPr lang="en-US" sz="1400" b="0" i="0" dirty="0">
              <a:solidFill>
                <a:srgbClr val="7030A0"/>
              </a:solidFill>
              <a:latin typeface="Gotham Book" pitchFamily="2" charset="0"/>
              <a:cs typeface="Gotham Book" pitchFamily="2" charset="0"/>
            </a:endParaRPr>
          </a:p>
        </p:txBody>
      </p:sp>
      <p:sp>
        <p:nvSpPr>
          <p:cNvPr id="12" name="Subtitle 2">
            <a:extLst>
              <a:ext uri="{FF2B5EF4-FFF2-40B4-BE49-F238E27FC236}">
                <a16:creationId xmlns:a16="http://schemas.microsoft.com/office/drawing/2014/main" id="{B7750D8C-4B8E-D548-A434-300C0948AEE1}"/>
              </a:ext>
            </a:extLst>
          </p:cNvPr>
          <p:cNvSpPr txBox="1">
            <a:spLocks/>
          </p:cNvSpPr>
          <p:nvPr userDrawn="1"/>
        </p:nvSpPr>
        <p:spPr>
          <a:xfrm>
            <a:off x="340360" y="6409172"/>
            <a:ext cx="2517003" cy="2737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0" i="0" dirty="0">
                <a:solidFill>
                  <a:srgbClr val="7030A0"/>
                </a:solidFill>
                <a:latin typeface="Gotham Book" pitchFamily="2" charset="0"/>
                <a:cs typeface="Gotham Book" pitchFamily="2" charset="0"/>
              </a:rPr>
              <a:t>ted@tedhabermann.com</a:t>
            </a:r>
          </a:p>
        </p:txBody>
      </p:sp>
      <p:sp>
        <p:nvSpPr>
          <p:cNvPr id="13" name="TextBox 12">
            <a:extLst>
              <a:ext uri="{FF2B5EF4-FFF2-40B4-BE49-F238E27FC236}">
                <a16:creationId xmlns:a16="http://schemas.microsoft.com/office/drawing/2014/main" id="{06498453-9596-E941-93E3-31C94966F1EC}"/>
              </a:ext>
            </a:extLst>
          </p:cNvPr>
          <p:cNvSpPr txBox="1"/>
          <p:nvPr userDrawn="1"/>
        </p:nvSpPr>
        <p:spPr>
          <a:xfrm>
            <a:off x="3848968" y="6392158"/>
            <a:ext cx="3939412" cy="307777"/>
          </a:xfrm>
          <a:prstGeom prst="rect">
            <a:avLst/>
          </a:prstGeom>
          <a:noFill/>
        </p:spPr>
        <p:txBody>
          <a:bodyPr wrap="none" rtlCol="0">
            <a:spAutoFit/>
          </a:bodyPr>
          <a:lstStyle/>
          <a:p>
            <a:r>
              <a:rPr lang="en-US" sz="1400" b="0" i="0" dirty="0">
                <a:solidFill>
                  <a:srgbClr val="6A2F8A"/>
                </a:solidFill>
                <a:latin typeface="Gotham Book" pitchFamily="2" charset="0"/>
                <a:cs typeface="Gotham Book" pitchFamily="2" charset="0"/>
                <a:hlinkClick r:id="rId14">
                  <a:extLst>
                    <a:ext uri="{A12FA001-AC4F-418D-AE19-62706E023703}">
                      <ahyp:hlinkClr xmlns:ahyp="http://schemas.microsoft.com/office/drawing/2018/hyperlinkcolor" val="tx"/>
                    </a:ext>
                  </a:extLst>
                </a:hlinkClick>
              </a:rPr>
              <a:t>https://</a:t>
            </a:r>
            <a:r>
              <a:rPr lang="en-US" sz="1400" b="0" i="0" dirty="0" err="1">
                <a:solidFill>
                  <a:srgbClr val="6A2F8A"/>
                </a:solidFill>
                <a:latin typeface="Gotham Book" pitchFamily="2" charset="0"/>
                <a:cs typeface="Gotham Book" pitchFamily="2" charset="0"/>
                <a:hlinkClick r:id="rId14">
                  <a:extLst>
                    <a:ext uri="{A12FA001-AC4F-418D-AE19-62706E023703}">
                      <ahyp:hlinkClr xmlns:ahyp="http://schemas.microsoft.com/office/drawing/2018/hyperlinkcolor" val="tx"/>
                    </a:ext>
                  </a:extLst>
                </a:hlinkClick>
              </a:rPr>
              <a:t>orcid.org</a:t>
            </a:r>
            <a:r>
              <a:rPr lang="en-US" sz="1400" b="0" i="0" dirty="0">
                <a:solidFill>
                  <a:srgbClr val="6A2F8A"/>
                </a:solidFill>
                <a:latin typeface="Gotham Book" pitchFamily="2" charset="0"/>
                <a:cs typeface="Gotham Book" pitchFamily="2" charset="0"/>
                <a:hlinkClick r:id="rId14">
                  <a:extLst>
                    <a:ext uri="{A12FA001-AC4F-418D-AE19-62706E023703}">
                      <ahyp:hlinkClr xmlns:ahyp="http://schemas.microsoft.com/office/drawing/2018/hyperlinkcolor" val="tx"/>
                    </a:ext>
                  </a:extLst>
                </a:hlinkClick>
              </a:rPr>
              <a:t>/0000-0003-3585-6733</a:t>
            </a:r>
            <a:endParaRPr lang="en-US" sz="1400" b="0" i="0" dirty="0">
              <a:solidFill>
                <a:srgbClr val="6A2F8A"/>
              </a:solidFill>
              <a:latin typeface="Gotham Book" pitchFamily="2" charset="0"/>
              <a:cs typeface="Gotham Book" pitchFamily="2" charset="0"/>
            </a:endParaRPr>
          </a:p>
        </p:txBody>
      </p:sp>
    </p:spTree>
    <p:extLst>
      <p:ext uri="{BB962C8B-B14F-4D97-AF65-F5344CB8AC3E}">
        <p14:creationId xmlns:p14="http://schemas.microsoft.com/office/powerpoint/2010/main" val="4109480258"/>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inyurl.com/ESIPConnections" TargetMode="External"/><Relationship Id="rId3" Type="http://schemas.openxmlformats.org/officeDocument/2006/relationships/image" Target="../media/image3.tiff"/><Relationship Id="rId7" Type="http://schemas.openxmlformats.org/officeDocument/2006/relationships/hyperlink" Target="https://ror.org/03q5xa910" TargetMode="External"/><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TedHabermann"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www.tedhabermann.com/blog/2019/10/24/sometimes-a-name-is-not-enoug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iki.esipfed.org/index.php/Category:Identifying_ESIP_Connections" TargetMode="External"/><Relationship Id="rId1" Type="http://schemas.openxmlformats.org/officeDocument/2006/relationships/slideLayout" Target="../slideLayouts/slideLayout1.xml"/><Relationship Id="rId4" Type="http://schemas.openxmlformats.org/officeDocument/2006/relationships/hyperlink" Target="https://tinyurl.com/ESIPConnec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tiff"/><Relationship Id="rId4" Type="http://schemas.openxmlformats.org/officeDocument/2006/relationships/hyperlink" Target="https://orcid.org/0000-0003-3585-67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D54D70-3448-E846-ABF9-58527BB41799}"/>
              </a:ext>
            </a:extLst>
          </p:cNvPr>
          <p:cNvPicPr>
            <a:picLocks noChangeAspect="1"/>
          </p:cNvPicPr>
          <p:nvPr/>
        </p:nvPicPr>
        <p:blipFill rotWithShape="1">
          <a:blip r:embed="rId2"/>
          <a:srcRect l="9687" r="-2870"/>
          <a:stretch/>
        </p:blipFill>
        <p:spPr>
          <a:xfrm>
            <a:off x="509502" y="1662240"/>
            <a:ext cx="4226032" cy="2267593"/>
          </a:xfrm>
          <a:prstGeom prst="rect">
            <a:avLst/>
          </a:prstGeom>
        </p:spPr>
      </p:pic>
      <p:pic>
        <p:nvPicPr>
          <p:cNvPr id="11" name="Picture 10">
            <a:extLst>
              <a:ext uri="{FF2B5EF4-FFF2-40B4-BE49-F238E27FC236}">
                <a16:creationId xmlns:a16="http://schemas.microsoft.com/office/drawing/2014/main" id="{7DBA05A2-EDD1-ED44-819D-39BEF7CD9656}"/>
              </a:ext>
            </a:extLst>
          </p:cNvPr>
          <p:cNvPicPr>
            <a:picLocks noChangeAspect="1"/>
          </p:cNvPicPr>
          <p:nvPr/>
        </p:nvPicPr>
        <p:blipFill>
          <a:blip r:embed="rId3"/>
          <a:stretch>
            <a:fillRect/>
          </a:stretch>
        </p:blipFill>
        <p:spPr>
          <a:xfrm>
            <a:off x="510664" y="2182332"/>
            <a:ext cx="3827193" cy="1227408"/>
          </a:xfrm>
          <a:prstGeom prst="rect">
            <a:avLst/>
          </a:prstGeom>
        </p:spPr>
      </p:pic>
      <p:pic>
        <p:nvPicPr>
          <p:cNvPr id="14" name="Picture 13">
            <a:extLst>
              <a:ext uri="{FF2B5EF4-FFF2-40B4-BE49-F238E27FC236}">
                <a16:creationId xmlns:a16="http://schemas.microsoft.com/office/drawing/2014/main" id="{9F626968-C157-8D4B-A715-3D179EBA8589}"/>
              </a:ext>
            </a:extLst>
          </p:cNvPr>
          <p:cNvPicPr>
            <a:picLocks noChangeAspect="1"/>
          </p:cNvPicPr>
          <p:nvPr/>
        </p:nvPicPr>
        <p:blipFill>
          <a:blip r:embed="rId4"/>
          <a:stretch>
            <a:fillRect/>
          </a:stretch>
        </p:blipFill>
        <p:spPr>
          <a:xfrm>
            <a:off x="457199" y="1525578"/>
            <a:ext cx="3945468" cy="2525303"/>
          </a:xfrm>
          <a:prstGeom prst="rect">
            <a:avLst/>
          </a:prstGeom>
        </p:spPr>
      </p:pic>
      <p:pic>
        <p:nvPicPr>
          <p:cNvPr id="15" name="Picture 14">
            <a:extLst>
              <a:ext uri="{FF2B5EF4-FFF2-40B4-BE49-F238E27FC236}">
                <a16:creationId xmlns:a16="http://schemas.microsoft.com/office/drawing/2014/main" id="{97A94A83-E47E-8543-9D0A-D4E21FA99440}"/>
              </a:ext>
            </a:extLst>
          </p:cNvPr>
          <p:cNvPicPr>
            <a:picLocks noChangeAspect="1"/>
          </p:cNvPicPr>
          <p:nvPr/>
        </p:nvPicPr>
        <p:blipFill rotWithShape="1">
          <a:blip r:embed="rId5"/>
          <a:srcRect l="4166" r="2324"/>
          <a:stretch/>
        </p:blipFill>
        <p:spPr>
          <a:xfrm>
            <a:off x="463124" y="1894291"/>
            <a:ext cx="4280877" cy="1753016"/>
          </a:xfrm>
          <a:prstGeom prst="rect">
            <a:avLst/>
          </a:prstGeom>
        </p:spPr>
      </p:pic>
      <p:sp>
        <p:nvSpPr>
          <p:cNvPr id="6" name="Title 1">
            <a:extLst>
              <a:ext uri="{FF2B5EF4-FFF2-40B4-BE49-F238E27FC236}">
                <a16:creationId xmlns:a16="http://schemas.microsoft.com/office/drawing/2014/main" id="{0D6CD2AA-D744-1546-AF2D-CA11A8FB33BA}"/>
              </a:ext>
            </a:extLst>
          </p:cNvPr>
          <p:cNvSpPr txBox="1">
            <a:spLocks/>
          </p:cNvSpPr>
          <p:nvPr/>
        </p:nvSpPr>
        <p:spPr>
          <a:xfrm>
            <a:off x="327029" y="350761"/>
            <a:ext cx="11355469" cy="231862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lumMod val="50000"/>
                  </a:schemeClr>
                </a:solidFill>
                <a:latin typeface="Gotham Medium" pitchFamily="2" charset="0"/>
                <a:cs typeface="Gotham Medium" pitchFamily="2" charset="0"/>
              </a:rPr>
              <a:t>Identifying</a:t>
            </a:r>
            <a:r>
              <a:rPr lang="en-US" b="1" dirty="0">
                <a:solidFill>
                  <a:schemeClr val="bg1">
                    <a:lumMod val="65000"/>
                  </a:schemeClr>
                </a:solidFill>
                <a:latin typeface="Gotham Medium" pitchFamily="2" charset="0"/>
                <a:cs typeface="Gotham Medium" pitchFamily="2" charset="0"/>
              </a:rPr>
              <a:t> </a:t>
            </a:r>
            <a:r>
              <a:rPr lang="en-US" b="1" dirty="0">
                <a:solidFill>
                  <a:schemeClr val="bg1">
                    <a:lumMod val="50000"/>
                  </a:schemeClr>
                </a:solidFill>
                <a:latin typeface="Gotham Medium" pitchFamily="2" charset="0"/>
                <a:cs typeface="Gotham Medium" pitchFamily="2" charset="0"/>
              </a:rPr>
              <a:t>ESIP Connections</a:t>
            </a:r>
          </a:p>
        </p:txBody>
      </p:sp>
      <p:sp>
        <p:nvSpPr>
          <p:cNvPr id="7" name="Subtitle 2">
            <a:extLst>
              <a:ext uri="{FF2B5EF4-FFF2-40B4-BE49-F238E27FC236}">
                <a16:creationId xmlns:a16="http://schemas.microsoft.com/office/drawing/2014/main" id="{5CFD8945-5FB4-394A-A2E4-D27A11A2F2C8}"/>
              </a:ext>
            </a:extLst>
          </p:cNvPr>
          <p:cNvSpPr txBox="1">
            <a:spLocks/>
          </p:cNvSpPr>
          <p:nvPr/>
        </p:nvSpPr>
        <p:spPr>
          <a:xfrm>
            <a:off x="370574" y="996138"/>
            <a:ext cx="4641468" cy="461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lumMod val="65000"/>
                  </a:schemeClr>
                </a:solidFill>
                <a:latin typeface="Gotham Medium" pitchFamily="2" charset="0"/>
                <a:cs typeface="Gotham Medium" pitchFamily="2" charset="0"/>
              </a:rPr>
              <a:t>Ted Habermann, Chief Game Changer</a:t>
            </a:r>
          </a:p>
        </p:txBody>
      </p:sp>
      <p:pic>
        <p:nvPicPr>
          <p:cNvPr id="8" name="Picture 7">
            <a:extLst>
              <a:ext uri="{FF2B5EF4-FFF2-40B4-BE49-F238E27FC236}">
                <a16:creationId xmlns:a16="http://schemas.microsoft.com/office/drawing/2014/main" id="{93E796B2-BD98-7A4C-8703-04350B4EE26A}"/>
              </a:ext>
            </a:extLst>
          </p:cNvPr>
          <p:cNvPicPr>
            <a:picLocks noChangeAspect="1"/>
          </p:cNvPicPr>
          <p:nvPr/>
        </p:nvPicPr>
        <p:blipFill>
          <a:blip r:embed="rId6"/>
          <a:stretch>
            <a:fillRect/>
          </a:stretch>
        </p:blipFill>
        <p:spPr>
          <a:xfrm>
            <a:off x="509502" y="1664301"/>
            <a:ext cx="3619500" cy="2247900"/>
          </a:xfrm>
          <a:prstGeom prst="rect">
            <a:avLst/>
          </a:prstGeom>
        </p:spPr>
      </p:pic>
      <p:sp>
        <p:nvSpPr>
          <p:cNvPr id="9" name="TextBox 8">
            <a:extLst>
              <a:ext uri="{FF2B5EF4-FFF2-40B4-BE49-F238E27FC236}">
                <a16:creationId xmlns:a16="http://schemas.microsoft.com/office/drawing/2014/main" id="{FD3EFC33-C5C1-4E4D-BC16-C2040FFEF52A}"/>
              </a:ext>
            </a:extLst>
          </p:cNvPr>
          <p:cNvSpPr txBox="1"/>
          <p:nvPr/>
        </p:nvSpPr>
        <p:spPr>
          <a:xfrm>
            <a:off x="5153244" y="2003421"/>
            <a:ext cx="6168096" cy="1569660"/>
          </a:xfrm>
          <a:prstGeom prst="rect">
            <a:avLst/>
          </a:prstGeom>
          <a:noFill/>
        </p:spPr>
        <p:txBody>
          <a:bodyPr wrap="square" rtlCol="0">
            <a:spAutoFit/>
          </a:bodyPr>
          <a:lstStyle/>
          <a:p>
            <a:r>
              <a:rPr lang="en-US" sz="3200" dirty="0">
                <a:solidFill>
                  <a:schemeClr val="bg1">
                    <a:lumMod val="75000"/>
                  </a:schemeClr>
                </a:solidFill>
                <a:latin typeface="Gotham Medium" pitchFamily="2" charset="0"/>
                <a:cs typeface="Gotham Medium" pitchFamily="2" charset="0"/>
              </a:rPr>
              <a:t>ESIP Sponsors, Members, and Participants Can Help Connect ESIP to the World!</a:t>
            </a:r>
          </a:p>
        </p:txBody>
      </p:sp>
      <p:sp>
        <p:nvSpPr>
          <p:cNvPr id="12" name="TextBox 11">
            <a:extLst>
              <a:ext uri="{FF2B5EF4-FFF2-40B4-BE49-F238E27FC236}">
                <a16:creationId xmlns:a16="http://schemas.microsoft.com/office/drawing/2014/main" id="{D496C9A4-CC90-4040-A2F6-BF195CE95DFE}"/>
              </a:ext>
            </a:extLst>
          </p:cNvPr>
          <p:cNvSpPr txBox="1"/>
          <p:nvPr/>
        </p:nvSpPr>
        <p:spPr>
          <a:xfrm>
            <a:off x="327029" y="4013619"/>
            <a:ext cx="11133451" cy="707886"/>
          </a:xfrm>
          <a:prstGeom prst="rect">
            <a:avLst/>
          </a:prstGeom>
          <a:noFill/>
        </p:spPr>
        <p:txBody>
          <a:bodyPr wrap="square" rtlCol="0">
            <a:spAutoFit/>
          </a:bodyPr>
          <a:lstStyle/>
          <a:p>
            <a:r>
              <a:rPr lang="en-US" sz="4000" dirty="0">
                <a:solidFill>
                  <a:schemeClr val="bg1">
                    <a:lumMod val="75000"/>
                  </a:schemeClr>
                </a:solidFill>
                <a:latin typeface="Gotham Medium" pitchFamily="2" charset="0"/>
                <a:cs typeface="Gotham Medium" pitchFamily="2" charset="0"/>
              </a:rPr>
              <a:t>First we have to </a:t>
            </a:r>
            <a:r>
              <a:rPr lang="en-US" sz="4000" u="sng" dirty="0">
                <a:solidFill>
                  <a:schemeClr val="bg1">
                    <a:lumMod val="50000"/>
                  </a:schemeClr>
                </a:solidFill>
                <a:latin typeface="Gotham Medium" pitchFamily="2" charset="0"/>
                <a:cs typeface="Gotham Medium" pitchFamily="2" charset="0"/>
              </a:rPr>
              <a:t>get the organization right</a:t>
            </a:r>
            <a:r>
              <a:rPr lang="en-US" sz="3200" dirty="0">
                <a:solidFill>
                  <a:schemeClr val="bg1">
                    <a:lumMod val="50000"/>
                  </a:schemeClr>
                </a:solidFill>
                <a:latin typeface="Gotham Medium" pitchFamily="2" charset="0"/>
                <a:cs typeface="Gotham Medium" pitchFamily="2" charset="0"/>
              </a:rPr>
              <a:t>!</a:t>
            </a:r>
          </a:p>
        </p:txBody>
      </p:sp>
      <p:sp>
        <p:nvSpPr>
          <p:cNvPr id="13" name="TextBox 12">
            <a:extLst>
              <a:ext uri="{FF2B5EF4-FFF2-40B4-BE49-F238E27FC236}">
                <a16:creationId xmlns:a16="http://schemas.microsoft.com/office/drawing/2014/main" id="{F6F7C380-6E89-B84C-884A-A936D3B00031}"/>
              </a:ext>
            </a:extLst>
          </p:cNvPr>
          <p:cNvSpPr txBox="1"/>
          <p:nvPr/>
        </p:nvSpPr>
        <p:spPr>
          <a:xfrm>
            <a:off x="344447" y="4839756"/>
            <a:ext cx="10637784" cy="954107"/>
          </a:xfrm>
          <a:prstGeom prst="rect">
            <a:avLst/>
          </a:prstGeom>
          <a:noFill/>
        </p:spPr>
        <p:txBody>
          <a:bodyPr wrap="none" rtlCol="0">
            <a:spAutoFit/>
          </a:bodyPr>
          <a:lstStyle/>
          <a:p>
            <a:r>
              <a:rPr lang="en-US" sz="2800" dirty="0">
                <a:solidFill>
                  <a:schemeClr val="bg1">
                    <a:lumMod val="50000"/>
                  </a:schemeClr>
                </a:solidFill>
                <a:latin typeface="Gotham Medium" pitchFamily="2" charset="0"/>
                <a:cs typeface="Gotham Medium" pitchFamily="2" charset="0"/>
              </a:rPr>
              <a:t>Name = Federation of Earth Science Information Partners</a:t>
            </a:r>
            <a:r>
              <a:rPr lang="en-US" sz="2800" dirty="0">
                <a:latin typeface="Gotham Medium" pitchFamily="2" charset="0"/>
                <a:cs typeface="Gotham Medium" pitchFamily="2" charset="0"/>
              </a:rPr>
              <a:t> </a:t>
            </a:r>
          </a:p>
          <a:p>
            <a:r>
              <a:rPr lang="en-US" sz="2800" dirty="0">
                <a:latin typeface="Gotham Medium" pitchFamily="2" charset="0"/>
                <a:cs typeface="Gotham Medium" pitchFamily="2" charset="0"/>
                <a:hlinkClick r:id="rId7"/>
              </a:rPr>
              <a:t>Identifier = https://ror.org/03q5xa910</a:t>
            </a:r>
            <a:endParaRPr lang="en-US" sz="2800" dirty="0">
              <a:latin typeface="Gotham Medium" pitchFamily="2" charset="0"/>
              <a:cs typeface="Gotham Medium" pitchFamily="2" charset="0"/>
            </a:endParaRPr>
          </a:p>
        </p:txBody>
      </p:sp>
      <p:sp>
        <p:nvSpPr>
          <p:cNvPr id="17" name="TextBox 16">
            <a:extLst>
              <a:ext uri="{FF2B5EF4-FFF2-40B4-BE49-F238E27FC236}">
                <a16:creationId xmlns:a16="http://schemas.microsoft.com/office/drawing/2014/main" id="{9906D9F3-7BAF-0A4E-8D3C-461138FBB5D8}"/>
              </a:ext>
            </a:extLst>
          </p:cNvPr>
          <p:cNvSpPr txBox="1"/>
          <p:nvPr/>
        </p:nvSpPr>
        <p:spPr>
          <a:xfrm>
            <a:off x="1009334" y="2753692"/>
            <a:ext cx="10009186" cy="769441"/>
          </a:xfrm>
          <a:prstGeom prst="rect">
            <a:avLst/>
          </a:prstGeom>
          <a:noFill/>
        </p:spPr>
        <p:txBody>
          <a:bodyPr wrap="square" rtlCol="0">
            <a:spAutoFit/>
          </a:bodyPr>
          <a:lstStyle/>
          <a:p>
            <a:r>
              <a:rPr lang="en-US" sz="4400" dirty="0">
                <a:latin typeface="Century Gothic" panose="020B0502020202020204" pitchFamily="34" charset="0"/>
                <a:hlinkClick r:id="rId8"/>
              </a:rPr>
              <a:t>https://</a:t>
            </a:r>
            <a:r>
              <a:rPr lang="en-US" sz="4400" dirty="0" err="1">
                <a:latin typeface="Century Gothic" panose="020B0502020202020204" pitchFamily="34" charset="0"/>
                <a:hlinkClick r:id="rId8"/>
              </a:rPr>
              <a:t>tinyurl.com</a:t>
            </a:r>
            <a:r>
              <a:rPr lang="en-US" sz="4400" dirty="0">
                <a:latin typeface="Century Gothic" panose="020B0502020202020204" pitchFamily="34" charset="0"/>
                <a:hlinkClick r:id="rId8"/>
              </a:rPr>
              <a:t>/</a:t>
            </a:r>
            <a:r>
              <a:rPr lang="en-US" sz="4400" dirty="0" err="1">
                <a:latin typeface="Century Gothic" panose="020B0502020202020204" pitchFamily="34" charset="0"/>
                <a:hlinkClick r:id="rId8"/>
              </a:rPr>
              <a:t>ESIPConnections</a:t>
            </a:r>
            <a:endParaRPr lang="en-US" sz="4400" dirty="0">
              <a:latin typeface="Century Gothic" panose="020B0502020202020204" pitchFamily="34" charset="0"/>
            </a:endParaRPr>
          </a:p>
        </p:txBody>
      </p:sp>
    </p:spTree>
    <p:extLst>
      <p:ext uri="{BB962C8B-B14F-4D97-AF65-F5344CB8AC3E}">
        <p14:creationId xmlns:p14="http://schemas.microsoft.com/office/powerpoint/2010/main" val="948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9"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9"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500"/>
                                        <p:tgtEl>
                                          <p:spTgt spid="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osDev1_raster">
            <a:extLst>
              <a:ext uri="{FF2B5EF4-FFF2-40B4-BE49-F238E27FC236}">
                <a16:creationId xmlns:a16="http://schemas.microsoft.com/office/drawing/2014/main" id="{9EA21EBA-9AE0-A34E-BD2D-332FEB164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55" y="1274614"/>
            <a:ext cx="3327503" cy="26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sDev3_raster">
            <a:extLst>
              <a:ext uri="{FF2B5EF4-FFF2-40B4-BE49-F238E27FC236}">
                <a16:creationId xmlns:a16="http://schemas.microsoft.com/office/drawing/2014/main" id="{572B07B6-2B80-214F-A768-DBF3B71255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55"/>
          <a:stretch/>
        </p:blipFill>
        <p:spPr bwMode="auto">
          <a:xfrm>
            <a:off x="4438922" y="1632005"/>
            <a:ext cx="3431783" cy="226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a:extLst>
              <a:ext uri="{FF2B5EF4-FFF2-40B4-BE49-F238E27FC236}">
                <a16:creationId xmlns:a16="http://schemas.microsoft.com/office/drawing/2014/main" id="{869832D2-9391-A342-8AF7-D33451DFBED6}"/>
              </a:ext>
            </a:extLst>
          </p:cNvPr>
          <p:cNvSpPr>
            <a:spLocks noChangeArrowheads="1"/>
          </p:cNvSpPr>
          <p:nvPr/>
        </p:nvSpPr>
        <p:spPr bwMode="auto">
          <a:xfrm>
            <a:off x="406400" y="4070757"/>
            <a:ext cx="1137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latin typeface="Gotham Book" pitchFamily="2" charset="0"/>
                <a:cs typeface="Gotham Book" pitchFamily="2" charset="0"/>
              </a:rPr>
              <a:t>Positive deviance says that if you want to create change, you must scale it down to the lowest level of granularity and look for people within the social system who are already manifesting the desired future state.</a:t>
            </a:r>
          </a:p>
        </p:txBody>
      </p:sp>
      <p:grpSp>
        <p:nvGrpSpPr>
          <p:cNvPr id="26" name="Group 25">
            <a:extLst>
              <a:ext uri="{FF2B5EF4-FFF2-40B4-BE49-F238E27FC236}">
                <a16:creationId xmlns:a16="http://schemas.microsoft.com/office/drawing/2014/main" id="{8DD59C34-DEB3-6D46-BC68-BD10E96782F2}"/>
              </a:ext>
            </a:extLst>
          </p:cNvPr>
          <p:cNvGrpSpPr/>
          <p:nvPr/>
        </p:nvGrpSpPr>
        <p:grpSpPr>
          <a:xfrm>
            <a:off x="8365065" y="1460313"/>
            <a:ext cx="2853267" cy="2262936"/>
            <a:chOff x="7924799" y="1267552"/>
            <a:chExt cx="2853267" cy="2262936"/>
          </a:xfrm>
        </p:grpSpPr>
        <p:sp>
          <p:nvSpPr>
            <p:cNvPr id="11" name="AutoShape 7">
              <a:extLst>
                <a:ext uri="{FF2B5EF4-FFF2-40B4-BE49-F238E27FC236}">
                  <a16:creationId xmlns:a16="http://schemas.microsoft.com/office/drawing/2014/main" id="{71FD9A42-6021-6A49-AD91-2CC4F3FE0E00}"/>
                </a:ext>
              </a:extLst>
            </p:cNvPr>
            <p:cNvSpPr>
              <a:spLocks noChangeArrowheads="1"/>
            </p:cNvSpPr>
            <p:nvPr/>
          </p:nvSpPr>
          <p:spPr bwMode="auto">
            <a:xfrm flipH="1">
              <a:off x="7924799" y="1267552"/>
              <a:ext cx="2853267" cy="2262936"/>
            </a:xfrm>
            <a:prstGeom prst="leftArrow">
              <a:avLst>
                <a:gd name="adj1" fmla="val 50000"/>
                <a:gd name="adj2" fmla="val 31522"/>
              </a:avLst>
            </a:prstGeom>
            <a:solidFill>
              <a:schemeClr val="bg1"/>
            </a:solidFill>
            <a:ln w="762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AutoShape 8">
              <a:extLst>
                <a:ext uri="{FF2B5EF4-FFF2-40B4-BE49-F238E27FC236}">
                  <a16:creationId xmlns:a16="http://schemas.microsoft.com/office/drawing/2014/main" id="{7B1B24B1-5735-5147-9BDF-C36388F94E8E}"/>
                </a:ext>
              </a:extLst>
            </p:cNvPr>
            <p:cNvSpPr>
              <a:spLocks noChangeArrowheads="1"/>
            </p:cNvSpPr>
            <p:nvPr/>
          </p:nvSpPr>
          <p:spPr bwMode="auto">
            <a:xfrm rot="1206374">
              <a:off x="8096925" y="2019830"/>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AutoShape 9">
              <a:extLst>
                <a:ext uri="{FF2B5EF4-FFF2-40B4-BE49-F238E27FC236}">
                  <a16:creationId xmlns:a16="http://schemas.microsoft.com/office/drawing/2014/main" id="{C004AD75-72B7-B543-B02F-6140841D0331}"/>
                </a:ext>
              </a:extLst>
            </p:cNvPr>
            <p:cNvSpPr>
              <a:spLocks noChangeArrowheads="1"/>
            </p:cNvSpPr>
            <p:nvPr/>
          </p:nvSpPr>
          <p:spPr bwMode="auto">
            <a:xfrm rot="19545360">
              <a:off x="8118462" y="2465381"/>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AutoShape 10">
              <a:extLst>
                <a:ext uri="{FF2B5EF4-FFF2-40B4-BE49-F238E27FC236}">
                  <a16:creationId xmlns:a16="http://schemas.microsoft.com/office/drawing/2014/main" id="{D7E98A98-E00A-094F-AF49-366DFB97EB90}"/>
                </a:ext>
              </a:extLst>
            </p:cNvPr>
            <p:cNvSpPr>
              <a:spLocks noChangeArrowheads="1"/>
            </p:cNvSpPr>
            <p:nvPr/>
          </p:nvSpPr>
          <p:spPr bwMode="auto">
            <a:xfrm rot="20314280">
              <a:off x="8577362" y="2064290"/>
              <a:ext cx="393553" cy="295165"/>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AutoShape 11">
              <a:extLst>
                <a:ext uri="{FF2B5EF4-FFF2-40B4-BE49-F238E27FC236}">
                  <a16:creationId xmlns:a16="http://schemas.microsoft.com/office/drawing/2014/main" id="{AB462865-2FCB-3841-AA8D-9E9DB1EE4ED3}"/>
                </a:ext>
              </a:extLst>
            </p:cNvPr>
            <p:cNvSpPr>
              <a:spLocks noChangeArrowheads="1"/>
            </p:cNvSpPr>
            <p:nvPr/>
          </p:nvSpPr>
          <p:spPr bwMode="auto">
            <a:xfrm rot="1720310">
              <a:off x="8529955" y="2474211"/>
              <a:ext cx="393555"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AutoShape 12">
              <a:extLst>
                <a:ext uri="{FF2B5EF4-FFF2-40B4-BE49-F238E27FC236}">
                  <a16:creationId xmlns:a16="http://schemas.microsoft.com/office/drawing/2014/main" id="{C2199E16-2A1F-0D4C-9231-90F0631D572E}"/>
                </a:ext>
              </a:extLst>
            </p:cNvPr>
            <p:cNvSpPr>
              <a:spLocks noChangeArrowheads="1"/>
            </p:cNvSpPr>
            <p:nvPr/>
          </p:nvSpPr>
          <p:spPr bwMode="auto">
            <a:xfrm rot="20338570">
              <a:off x="8958257" y="1988467"/>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AutoShape 13">
              <a:extLst>
                <a:ext uri="{FF2B5EF4-FFF2-40B4-BE49-F238E27FC236}">
                  <a16:creationId xmlns:a16="http://schemas.microsoft.com/office/drawing/2014/main" id="{50F89C6B-D908-3943-A8FF-D6C862BEC973}"/>
                </a:ext>
              </a:extLst>
            </p:cNvPr>
            <p:cNvSpPr>
              <a:spLocks noChangeArrowheads="1"/>
            </p:cNvSpPr>
            <p:nvPr/>
          </p:nvSpPr>
          <p:spPr bwMode="auto">
            <a:xfrm rot="1042611">
              <a:off x="9275785" y="2192149"/>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AutoShape 14">
              <a:extLst>
                <a:ext uri="{FF2B5EF4-FFF2-40B4-BE49-F238E27FC236}">
                  <a16:creationId xmlns:a16="http://schemas.microsoft.com/office/drawing/2014/main" id="{84A08657-165F-8F44-8ED4-0084E96FE0EC}"/>
                </a:ext>
              </a:extLst>
            </p:cNvPr>
            <p:cNvSpPr>
              <a:spLocks noChangeArrowheads="1"/>
            </p:cNvSpPr>
            <p:nvPr/>
          </p:nvSpPr>
          <p:spPr bwMode="auto">
            <a:xfrm rot="21010516">
              <a:off x="8970266" y="2465381"/>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AutoShape 15">
              <a:extLst>
                <a:ext uri="{FF2B5EF4-FFF2-40B4-BE49-F238E27FC236}">
                  <a16:creationId xmlns:a16="http://schemas.microsoft.com/office/drawing/2014/main" id="{A77897A3-AE38-3341-93A8-162905C0AAC8}"/>
                </a:ext>
              </a:extLst>
            </p:cNvPr>
            <p:cNvSpPr>
              <a:spLocks noChangeArrowheads="1"/>
            </p:cNvSpPr>
            <p:nvPr/>
          </p:nvSpPr>
          <p:spPr bwMode="auto">
            <a:xfrm rot="1696111">
              <a:off x="9555554" y="2014511"/>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AutoShape 16">
              <a:extLst>
                <a:ext uri="{FF2B5EF4-FFF2-40B4-BE49-F238E27FC236}">
                  <a16:creationId xmlns:a16="http://schemas.microsoft.com/office/drawing/2014/main" id="{639F10FB-74A1-BD42-A9A3-E1B2F4D53644}"/>
                </a:ext>
              </a:extLst>
            </p:cNvPr>
            <p:cNvSpPr>
              <a:spLocks noChangeArrowheads="1"/>
            </p:cNvSpPr>
            <p:nvPr/>
          </p:nvSpPr>
          <p:spPr bwMode="auto">
            <a:xfrm rot="20250320">
              <a:off x="9326928" y="2444293"/>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AutoShape 17">
              <a:extLst>
                <a:ext uri="{FF2B5EF4-FFF2-40B4-BE49-F238E27FC236}">
                  <a16:creationId xmlns:a16="http://schemas.microsoft.com/office/drawing/2014/main" id="{2D073BC0-3D57-6C4B-870E-7EB6524C5B94}"/>
                </a:ext>
              </a:extLst>
            </p:cNvPr>
            <p:cNvSpPr>
              <a:spLocks noChangeArrowheads="1"/>
            </p:cNvSpPr>
            <p:nvPr/>
          </p:nvSpPr>
          <p:spPr bwMode="auto">
            <a:xfrm rot="138835">
              <a:off x="9930926" y="2246828"/>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AutoShape 18">
              <a:extLst>
                <a:ext uri="{FF2B5EF4-FFF2-40B4-BE49-F238E27FC236}">
                  <a16:creationId xmlns:a16="http://schemas.microsoft.com/office/drawing/2014/main" id="{F9FC8479-F440-194C-B9E9-06B36A22AB2E}"/>
                </a:ext>
              </a:extLst>
            </p:cNvPr>
            <p:cNvSpPr>
              <a:spLocks noChangeArrowheads="1"/>
            </p:cNvSpPr>
            <p:nvPr/>
          </p:nvSpPr>
          <p:spPr bwMode="auto">
            <a:xfrm rot="1809238">
              <a:off x="9786090" y="2530807"/>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5" name="Title 24">
            <a:extLst>
              <a:ext uri="{FF2B5EF4-FFF2-40B4-BE49-F238E27FC236}">
                <a16:creationId xmlns:a16="http://schemas.microsoft.com/office/drawing/2014/main" id="{B67D5D89-C8C4-C048-B1E0-D1B15A77A95F}"/>
              </a:ext>
            </a:extLst>
          </p:cNvPr>
          <p:cNvSpPr>
            <a:spLocks noGrp="1"/>
          </p:cNvSpPr>
          <p:nvPr>
            <p:ph type="title"/>
          </p:nvPr>
        </p:nvSpPr>
        <p:spPr>
          <a:xfrm>
            <a:off x="338666" y="344768"/>
            <a:ext cx="11379199" cy="826755"/>
          </a:xfrm>
        </p:spPr>
        <p:txBody>
          <a:bodyPr/>
          <a:lstStyle/>
          <a:p>
            <a:r>
              <a:rPr lang="en-US" b="1" dirty="0">
                <a:solidFill>
                  <a:schemeClr val="bg1">
                    <a:lumMod val="50000"/>
                  </a:schemeClr>
                </a:solidFill>
              </a:rPr>
              <a:t>Leadership Model</a:t>
            </a:r>
            <a:r>
              <a:rPr lang="en-US" dirty="0"/>
              <a:t> </a:t>
            </a:r>
            <a:r>
              <a:rPr lang="en-US" dirty="0">
                <a:solidFill>
                  <a:schemeClr val="bg1">
                    <a:lumMod val="75000"/>
                  </a:schemeClr>
                </a:solidFill>
              </a:rPr>
              <a:t>– </a:t>
            </a:r>
            <a:r>
              <a:rPr lang="en-US" b="0" dirty="0">
                <a:solidFill>
                  <a:schemeClr val="bg1">
                    <a:lumMod val="75000"/>
                  </a:schemeClr>
                </a:solidFill>
                <a:latin typeface="Gotham Light" pitchFamily="2" charset="0"/>
                <a:cs typeface="Gotham Light" pitchFamily="2" charset="0"/>
              </a:rPr>
              <a:t>Positive Deviance</a:t>
            </a:r>
          </a:p>
        </p:txBody>
      </p:sp>
      <p:sp>
        <p:nvSpPr>
          <p:cNvPr id="27" name="TextBox 26">
            <a:extLst>
              <a:ext uri="{FF2B5EF4-FFF2-40B4-BE49-F238E27FC236}">
                <a16:creationId xmlns:a16="http://schemas.microsoft.com/office/drawing/2014/main" id="{04D23E2E-B818-4940-9D71-B14D0FA054A3}"/>
              </a:ext>
            </a:extLst>
          </p:cNvPr>
          <p:cNvSpPr txBox="1"/>
          <p:nvPr/>
        </p:nvSpPr>
        <p:spPr>
          <a:xfrm>
            <a:off x="4499885" y="1262673"/>
            <a:ext cx="2721194" cy="369332"/>
          </a:xfrm>
          <a:prstGeom prst="rect">
            <a:avLst/>
          </a:prstGeom>
          <a:noFill/>
        </p:spPr>
        <p:txBody>
          <a:bodyPr wrap="none" rtlCol="0">
            <a:spAutoFit/>
          </a:bodyPr>
          <a:lstStyle/>
          <a:p>
            <a:r>
              <a:rPr lang="en-US" dirty="0">
                <a:latin typeface="Gotham Book" pitchFamily="2" charset="0"/>
                <a:cs typeface="Gotham Book" pitchFamily="2" charset="0"/>
              </a:rPr>
              <a:t>Find Positive Deviants</a:t>
            </a:r>
          </a:p>
        </p:txBody>
      </p:sp>
      <p:sp>
        <p:nvSpPr>
          <p:cNvPr id="28" name="Rectangle 6">
            <a:extLst>
              <a:ext uri="{FF2B5EF4-FFF2-40B4-BE49-F238E27FC236}">
                <a16:creationId xmlns:a16="http://schemas.microsoft.com/office/drawing/2014/main" id="{F51E3C2C-726F-E440-ACE8-856F8A55D78B}"/>
              </a:ext>
            </a:extLst>
          </p:cNvPr>
          <p:cNvSpPr>
            <a:spLocks noChangeArrowheads="1"/>
          </p:cNvSpPr>
          <p:nvPr/>
        </p:nvSpPr>
        <p:spPr bwMode="auto">
          <a:xfrm>
            <a:off x="403980" y="4664045"/>
            <a:ext cx="1137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entury Gothic" panose="020B0502020202020204" pitchFamily="34" charset="0"/>
                <a:cs typeface="Times New Roman" panose="02020603050405020304" pitchFamily="18" charset="0"/>
              </a:rPr>
              <a:t>					</a:t>
            </a:r>
            <a:r>
              <a:rPr lang="en-US" altLang="en-US" sz="2000" dirty="0">
                <a:solidFill>
                  <a:srgbClr val="FF0000"/>
                </a:solidFill>
                <a:latin typeface="Gotham Book" pitchFamily="2" charset="0"/>
                <a:cs typeface="Gotham Book" pitchFamily="2" charset="0"/>
              </a:rPr>
              <a:t>Take only the arrows that are already pointing toward the way you want to go, and ignore the others. Identify and differentiate those people who are headed in the right direction. Give them visibility and resources. Bring them together. Aggregate them.</a:t>
            </a:r>
            <a:r>
              <a:rPr lang="en-US" altLang="en-US" sz="2000" dirty="0">
                <a:latin typeface="Gotham Book" pitchFamily="2" charset="0"/>
                <a:cs typeface="Gotham Book" pitchFamily="2" charset="0"/>
              </a:rPr>
              <a:t> </a:t>
            </a:r>
            <a:r>
              <a:rPr lang="en-US" altLang="en-US" sz="1400" dirty="0">
                <a:solidFill>
                  <a:schemeClr val="bg1">
                    <a:lumMod val="75000"/>
                  </a:schemeClr>
                </a:solidFill>
                <a:latin typeface="Gotham Book" pitchFamily="2" charset="0"/>
                <a:cs typeface="Gotham Book" pitchFamily="2" charset="0"/>
              </a:rPr>
              <a:t>Barbara Waugh - </a:t>
            </a:r>
            <a:r>
              <a:rPr lang="en-US" sz="1400" dirty="0">
                <a:solidFill>
                  <a:schemeClr val="bg1">
                    <a:lumMod val="75000"/>
                  </a:schemeClr>
                </a:solidFill>
                <a:latin typeface="Gotham Book" pitchFamily="2" charset="0"/>
                <a:cs typeface="Gotham Book" pitchFamily="2" charset="0"/>
              </a:rPr>
              <a:t>Soul in the Computer</a:t>
            </a:r>
            <a:r>
              <a:rPr lang="en-US" altLang="en-US" sz="1400" dirty="0">
                <a:solidFill>
                  <a:schemeClr val="bg1">
                    <a:lumMod val="75000"/>
                  </a:schemeClr>
                </a:solidFill>
                <a:latin typeface="Gotham Book" pitchFamily="2" charset="0"/>
                <a:cs typeface="Gotham Book" pitchFamily="2" charset="0"/>
              </a:rPr>
              <a:t> </a:t>
            </a:r>
          </a:p>
        </p:txBody>
      </p:sp>
      <p:pic>
        <p:nvPicPr>
          <p:cNvPr id="29" name="Picture 28">
            <a:extLst>
              <a:ext uri="{FF2B5EF4-FFF2-40B4-BE49-F238E27FC236}">
                <a16:creationId xmlns:a16="http://schemas.microsoft.com/office/drawing/2014/main" id="{0CF0BED3-71A9-184E-B965-112A13D3EC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28034" y="1618630"/>
            <a:ext cx="3619500" cy="2247900"/>
          </a:xfrm>
          <a:prstGeom prst="rect">
            <a:avLst/>
          </a:prstGeom>
        </p:spPr>
      </p:pic>
    </p:spTree>
    <p:extLst>
      <p:ext uri="{BB962C8B-B14F-4D97-AF65-F5344CB8AC3E}">
        <p14:creationId xmlns:p14="http://schemas.microsoft.com/office/powerpoint/2010/main" val="40617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dissolve">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631FF963-9731-3F43-BDBC-4DB84BDD3F35}"/>
              </a:ext>
            </a:extLst>
          </p:cNvPr>
          <p:cNvSpPr/>
          <p:nvPr/>
        </p:nvSpPr>
        <p:spPr>
          <a:xfrm>
            <a:off x="1005208" y="645897"/>
            <a:ext cx="9562306" cy="5486400"/>
          </a:xfrm>
          <a:prstGeom prst="triangle">
            <a:avLst/>
          </a:prstGeom>
          <a:solidFill>
            <a:schemeClr val="bg1"/>
          </a:solidFill>
          <a:ln w="31750">
            <a:solidFill>
              <a:schemeClr val="tx1"/>
            </a:solidFill>
          </a:ln>
          <a:effectLst>
            <a:outerShdw blurRad="4953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1BC6EAC-7053-404F-8D21-DDA1B1B9D26C}"/>
              </a:ext>
            </a:extLst>
          </p:cNvPr>
          <p:cNvCxnSpPr>
            <a:cxnSpLocks/>
          </p:cNvCxnSpPr>
          <p:nvPr/>
        </p:nvCxnSpPr>
        <p:spPr>
          <a:xfrm>
            <a:off x="2561695" y="4347893"/>
            <a:ext cx="645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4285DA7-6250-EB4F-AFEF-9623FE76F0D1}"/>
              </a:ext>
            </a:extLst>
          </p:cNvPr>
          <p:cNvCxnSpPr>
            <a:cxnSpLocks/>
          </p:cNvCxnSpPr>
          <p:nvPr/>
        </p:nvCxnSpPr>
        <p:spPr>
          <a:xfrm>
            <a:off x="3562274" y="3194002"/>
            <a:ext cx="44350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7F79AC7-401A-CF41-9DE9-C19DF8371152}"/>
              </a:ext>
            </a:extLst>
          </p:cNvPr>
          <p:cNvCxnSpPr>
            <a:cxnSpLocks/>
          </p:cNvCxnSpPr>
          <p:nvPr/>
        </p:nvCxnSpPr>
        <p:spPr>
          <a:xfrm>
            <a:off x="4425874" y="2207029"/>
            <a:ext cx="27241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9A4422E-3AFC-E348-B2EC-3E40D110E6B9}"/>
              </a:ext>
            </a:extLst>
          </p:cNvPr>
          <p:cNvSpPr txBox="1"/>
          <p:nvPr/>
        </p:nvSpPr>
        <p:spPr>
          <a:xfrm>
            <a:off x="3646566" y="5750644"/>
            <a:ext cx="4414157" cy="369332"/>
          </a:xfrm>
          <a:prstGeom prst="rect">
            <a:avLst/>
          </a:prstGeom>
          <a:noFill/>
        </p:spPr>
        <p:txBody>
          <a:bodyPr wrap="none" rtlCol="0">
            <a:spAutoFit/>
          </a:bodyPr>
          <a:lstStyle/>
          <a:p>
            <a:r>
              <a:rPr lang="en-US" dirty="0">
                <a:latin typeface="Gotham Book" pitchFamily="2" charset="0"/>
                <a:cs typeface="Gotham Book" pitchFamily="2" charset="0"/>
              </a:rPr>
              <a:t>U.S. Federal Agencies / Departments</a:t>
            </a:r>
          </a:p>
        </p:txBody>
      </p:sp>
      <p:sp>
        <p:nvSpPr>
          <p:cNvPr id="8" name="TextBox 7">
            <a:extLst>
              <a:ext uri="{FF2B5EF4-FFF2-40B4-BE49-F238E27FC236}">
                <a16:creationId xmlns:a16="http://schemas.microsoft.com/office/drawing/2014/main" id="{C50AF2C0-853A-644F-981A-269A45C17F38}"/>
              </a:ext>
            </a:extLst>
          </p:cNvPr>
          <p:cNvSpPr txBox="1"/>
          <p:nvPr/>
        </p:nvSpPr>
        <p:spPr>
          <a:xfrm>
            <a:off x="4966265" y="3973589"/>
            <a:ext cx="1842171" cy="369332"/>
          </a:xfrm>
          <a:prstGeom prst="rect">
            <a:avLst/>
          </a:prstGeom>
          <a:noFill/>
        </p:spPr>
        <p:txBody>
          <a:bodyPr wrap="none" rtlCol="0">
            <a:spAutoFit/>
          </a:bodyPr>
          <a:lstStyle/>
          <a:p>
            <a:r>
              <a:rPr lang="en-US" dirty="0">
                <a:latin typeface="Gotham Book" pitchFamily="2" charset="0"/>
                <a:cs typeface="Gotham Book" pitchFamily="2" charset="0"/>
              </a:rPr>
              <a:t>ESIP Sponsors</a:t>
            </a:r>
          </a:p>
        </p:txBody>
      </p:sp>
      <p:sp>
        <p:nvSpPr>
          <p:cNvPr id="9" name="TextBox 8">
            <a:extLst>
              <a:ext uri="{FF2B5EF4-FFF2-40B4-BE49-F238E27FC236}">
                <a16:creationId xmlns:a16="http://schemas.microsoft.com/office/drawing/2014/main" id="{4E6650D7-B9C9-5D46-A0A3-D32B4F62B55F}"/>
              </a:ext>
            </a:extLst>
          </p:cNvPr>
          <p:cNvSpPr txBox="1"/>
          <p:nvPr/>
        </p:nvSpPr>
        <p:spPr>
          <a:xfrm>
            <a:off x="4925388" y="2766224"/>
            <a:ext cx="1830950" cy="369332"/>
          </a:xfrm>
          <a:prstGeom prst="rect">
            <a:avLst/>
          </a:prstGeom>
          <a:noFill/>
        </p:spPr>
        <p:txBody>
          <a:bodyPr wrap="none" rtlCol="0">
            <a:spAutoFit/>
          </a:bodyPr>
          <a:lstStyle/>
          <a:p>
            <a:r>
              <a:rPr lang="en-US" dirty="0">
                <a:latin typeface="Gotham Book" pitchFamily="2" charset="0"/>
                <a:cs typeface="Gotham Book" pitchFamily="2" charset="0"/>
              </a:rPr>
              <a:t>ESIP Members</a:t>
            </a:r>
          </a:p>
        </p:txBody>
      </p:sp>
      <p:sp>
        <p:nvSpPr>
          <p:cNvPr id="10" name="TextBox 9">
            <a:extLst>
              <a:ext uri="{FF2B5EF4-FFF2-40B4-BE49-F238E27FC236}">
                <a16:creationId xmlns:a16="http://schemas.microsoft.com/office/drawing/2014/main" id="{8783B8B2-3F5D-6040-9579-5C39A350C73D}"/>
              </a:ext>
            </a:extLst>
          </p:cNvPr>
          <p:cNvSpPr txBox="1"/>
          <p:nvPr/>
        </p:nvSpPr>
        <p:spPr>
          <a:xfrm>
            <a:off x="4794744" y="1829291"/>
            <a:ext cx="2138021" cy="369332"/>
          </a:xfrm>
          <a:prstGeom prst="rect">
            <a:avLst/>
          </a:prstGeom>
          <a:noFill/>
        </p:spPr>
        <p:txBody>
          <a:bodyPr wrap="none" rtlCol="0">
            <a:spAutoFit/>
          </a:bodyPr>
          <a:lstStyle/>
          <a:p>
            <a:r>
              <a:rPr lang="en-US" dirty="0">
                <a:latin typeface="Gotham Book" pitchFamily="2" charset="0"/>
                <a:cs typeface="Gotham Book" pitchFamily="2" charset="0"/>
              </a:rPr>
              <a:t>ESIP Participants</a:t>
            </a:r>
          </a:p>
        </p:txBody>
      </p:sp>
      <p:graphicFrame>
        <p:nvGraphicFramePr>
          <p:cNvPr id="11" name="Table 10">
            <a:extLst>
              <a:ext uri="{FF2B5EF4-FFF2-40B4-BE49-F238E27FC236}">
                <a16:creationId xmlns:a16="http://schemas.microsoft.com/office/drawing/2014/main" id="{8F866AB1-1D6B-B345-AA30-2F65A1A9E999}"/>
              </a:ext>
            </a:extLst>
          </p:cNvPr>
          <p:cNvGraphicFramePr>
            <a:graphicFrameLocks noGrp="1"/>
          </p:cNvGraphicFramePr>
          <p:nvPr>
            <p:extLst>
              <p:ext uri="{D42A27DB-BD31-4B8C-83A1-F6EECF244321}">
                <p14:modId xmlns:p14="http://schemas.microsoft.com/office/powerpoint/2010/main" val="718555631"/>
              </p:ext>
            </p:extLst>
          </p:nvPr>
        </p:nvGraphicFramePr>
        <p:xfrm>
          <a:off x="3976837" y="3288873"/>
          <a:ext cx="3635829" cy="731520"/>
        </p:xfrm>
        <a:graphic>
          <a:graphicData uri="http://schemas.openxmlformats.org/drawingml/2006/table">
            <a:tbl>
              <a:tblPr>
                <a:tableStyleId>{2D5ABB26-0587-4C30-8999-92F81FD0307C}</a:tableStyleId>
              </a:tblPr>
              <a:tblGrid>
                <a:gridCol w="3635829">
                  <a:extLst>
                    <a:ext uri="{9D8B030D-6E8A-4147-A177-3AD203B41FA5}">
                      <a16:colId xmlns:a16="http://schemas.microsoft.com/office/drawing/2014/main" val="3916488946"/>
                    </a:ext>
                  </a:extLst>
                </a:gridCol>
              </a:tblGrid>
              <a:tr h="203200">
                <a:tc>
                  <a:txBody>
                    <a:bodyPr/>
                    <a:lstStyle/>
                    <a:p>
                      <a:pPr algn="ctr" fontAlgn="b"/>
                      <a:endParaRPr lang="en-US" sz="1000" b="0" i="0" u="none" strike="noStrike" dirty="0">
                        <a:solidFill>
                          <a:srgbClr val="000000"/>
                        </a:solidFill>
                        <a:effectLst/>
                        <a:latin typeface="Century Gothic" panose="020B0502020202020204" pitchFamily="34" charset="0"/>
                      </a:endParaRPr>
                    </a:p>
                  </a:txBody>
                  <a:tcPr marL="45720" marR="45720"/>
                </a:tc>
                <a:extLst>
                  <a:ext uri="{0D108BD9-81ED-4DB2-BD59-A6C34878D82A}">
                    <a16:rowId xmlns:a16="http://schemas.microsoft.com/office/drawing/2014/main" val="3296998051"/>
                  </a:ext>
                </a:extLst>
              </a:tr>
              <a:tr h="2032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Century Gothic" panose="020B0502020202020204" pitchFamily="34" charset="0"/>
                      </a:endParaRPr>
                    </a:p>
                  </a:txBody>
                  <a:tcPr marL="45720" marR="45720" anchor="ctr"/>
                </a:tc>
                <a:extLst>
                  <a:ext uri="{0D108BD9-81ED-4DB2-BD59-A6C34878D82A}">
                    <a16:rowId xmlns:a16="http://schemas.microsoft.com/office/drawing/2014/main" val="3658251436"/>
                  </a:ext>
                </a:extLst>
              </a:tr>
              <a:tr h="203200">
                <a:tc>
                  <a:txBody>
                    <a:bodyPr/>
                    <a:lstStyle/>
                    <a:p>
                      <a:pPr algn="ctr" fontAlgn="b"/>
                      <a:endParaRPr lang="en-US" sz="1000" b="0" i="0" u="none" strike="noStrike" dirty="0">
                        <a:solidFill>
                          <a:srgbClr val="000000"/>
                        </a:solidFill>
                        <a:effectLst/>
                        <a:latin typeface="Century Gothic" panose="020B0502020202020204" pitchFamily="34" charset="0"/>
                      </a:endParaRPr>
                    </a:p>
                  </a:txBody>
                  <a:tcPr marL="45720" marR="45720"/>
                </a:tc>
                <a:extLst>
                  <a:ext uri="{0D108BD9-81ED-4DB2-BD59-A6C34878D82A}">
                    <a16:rowId xmlns:a16="http://schemas.microsoft.com/office/drawing/2014/main" val="110156141"/>
                  </a:ext>
                </a:extLst>
              </a:tr>
            </a:tbl>
          </a:graphicData>
        </a:graphic>
      </p:graphicFrame>
      <p:sp>
        <p:nvSpPr>
          <p:cNvPr id="12" name="TextBox 11">
            <a:extLst>
              <a:ext uri="{FF2B5EF4-FFF2-40B4-BE49-F238E27FC236}">
                <a16:creationId xmlns:a16="http://schemas.microsoft.com/office/drawing/2014/main" id="{0CA8366E-714A-564C-8325-9BFF42A39B7D}"/>
              </a:ext>
            </a:extLst>
          </p:cNvPr>
          <p:cNvSpPr txBox="1"/>
          <p:nvPr/>
        </p:nvSpPr>
        <p:spPr>
          <a:xfrm>
            <a:off x="1426239" y="4397141"/>
            <a:ext cx="4416594" cy="1392689"/>
          </a:xfrm>
          <a:prstGeom prst="rect">
            <a:avLst/>
          </a:prstGeom>
          <a:noFill/>
        </p:spPr>
        <p:txBody>
          <a:bodyPr wrap="none" rtlCol="0">
            <a:spAutoFit/>
          </a:bodyPr>
          <a:lstStyle/>
          <a:p>
            <a:pPr lvl="0" algn="r" fontAlgn="b">
              <a:spcBef>
                <a:spcPts val="300"/>
              </a:spcBef>
              <a:defRPr/>
            </a:pPr>
            <a:r>
              <a:rPr lang="en-US" sz="1200" dirty="0">
                <a:latin typeface="Century Gothic" panose="020B0502020202020204" pitchFamily="34" charset="0"/>
              </a:rPr>
              <a:t>National Institutes of Health</a:t>
            </a:r>
            <a:endParaRPr lang="en-US" sz="1200" dirty="0">
              <a:solidFill>
                <a:srgbClr val="000000"/>
              </a:solidFill>
              <a:latin typeface="Century Gothic" panose="020B0502020202020204" pitchFamily="34" charset="0"/>
            </a:endParaRPr>
          </a:p>
          <a:p>
            <a:pPr lvl="0" algn="r" fontAlgn="b">
              <a:spcBef>
                <a:spcPts val="300"/>
              </a:spcBef>
              <a:defRPr/>
            </a:pPr>
            <a:r>
              <a:rPr lang="en-US" sz="1200" dirty="0">
                <a:latin typeface="Century Gothic" panose="020B0502020202020204" pitchFamily="34" charset="0"/>
              </a:rPr>
              <a:t>National Science Foundation</a:t>
            </a:r>
            <a:endParaRPr lang="en-US" sz="1200" dirty="0">
              <a:solidFill>
                <a:srgbClr val="000000"/>
              </a:solidFill>
              <a:latin typeface="Century Gothic" panose="020B0502020202020204" pitchFamily="34" charset="0"/>
            </a:endParaRPr>
          </a:p>
          <a:p>
            <a:pPr lvl="0" algn="r" fontAlgn="b">
              <a:spcBef>
                <a:spcPts val="300"/>
              </a:spcBef>
              <a:defRPr/>
            </a:pPr>
            <a:r>
              <a:rPr lang="en-US" sz="1200" dirty="0">
                <a:latin typeface="Century Gothic" panose="020B0502020202020204" pitchFamily="34" charset="0"/>
              </a:rPr>
              <a:t>United States Department of Agriculture</a:t>
            </a:r>
            <a:endParaRPr lang="en-US" sz="1200" dirty="0">
              <a:solidFill>
                <a:srgbClr val="000000"/>
              </a:solidFill>
              <a:latin typeface="Century Gothic" panose="020B0502020202020204" pitchFamily="34" charset="0"/>
            </a:endParaRPr>
          </a:p>
          <a:p>
            <a:pPr lvl="0" algn="r" fontAlgn="b">
              <a:spcBef>
                <a:spcPts val="300"/>
              </a:spcBef>
              <a:defRPr/>
            </a:pPr>
            <a:r>
              <a:rPr lang="en-US" sz="1200" dirty="0">
                <a:latin typeface="Century Gothic" panose="020B0502020202020204" pitchFamily="34" charset="0"/>
              </a:rPr>
              <a:t>Centers for Disease Control and Prevention</a:t>
            </a:r>
            <a:endParaRPr lang="en-US" sz="1200" dirty="0">
              <a:solidFill>
                <a:srgbClr val="000000"/>
              </a:solidFill>
              <a:latin typeface="Century Gothic" panose="020B0502020202020204" pitchFamily="34" charset="0"/>
            </a:endParaRPr>
          </a:p>
          <a:p>
            <a:pPr lvl="0" algn="r" fontAlgn="b">
              <a:spcBef>
                <a:spcPts val="300"/>
              </a:spcBef>
              <a:defRPr/>
            </a:pPr>
            <a:r>
              <a:rPr lang="en-US" sz="1200" dirty="0">
                <a:latin typeface="Century Gothic" panose="020B0502020202020204" pitchFamily="34" charset="0"/>
              </a:rPr>
              <a:t>National Aeronautics and Space Administration</a:t>
            </a:r>
          </a:p>
          <a:p>
            <a:pPr algn="r" fontAlgn="b">
              <a:spcBef>
                <a:spcPts val="300"/>
              </a:spcBef>
              <a:defRPr/>
            </a:pPr>
            <a:r>
              <a:rPr lang="en-US" sz="1200" dirty="0">
                <a:latin typeface="Century Gothic" panose="020B0502020202020204" pitchFamily="34" charset="0"/>
              </a:rPr>
              <a:t>United States Department of Health and Human Services</a:t>
            </a:r>
            <a:endParaRPr lang="en-US" sz="1200" dirty="0">
              <a:solidFill>
                <a:srgbClr val="000000"/>
              </a:solidFill>
              <a:latin typeface="Century Gothic" panose="020B0502020202020204" pitchFamily="34" charset="0"/>
            </a:endParaRPr>
          </a:p>
        </p:txBody>
      </p:sp>
      <p:sp>
        <p:nvSpPr>
          <p:cNvPr id="13" name="TextBox 12">
            <a:extLst>
              <a:ext uri="{FF2B5EF4-FFF2-40B4-BE49-F238E27FC236}">
                <a16:creationId xmlns:a16="http://schemas.microsoft.com/office/drawing/2014/main" id="{DE3B46AE-82EB-F647-A0EC-672284FCBD30}"/>
              </a:ext>
            </a:extLst>
          </p:cNvPr>
          <p:cNvSpPr txBox="1"/>
          <p:nvPr/>
        </p:nvSpPr>
        <p:spPr>
          <a:xfrm>
            <a:off x="5735562" y="4397141"/>
            <a:ext cx="4020588" cy="1169551"/>
          </a:xfrm>
          <a:prstGeom prst="rect">
            <a:avLst/>
          </a:prstGeom>
          <a:noFill/>
        </p:spPr>
        <p:txBody>
          <a:bodyPr wrap="none" rtlCol="0">
            <a:spAutoFit/>
          </a:bodyPr>
          <a:lstStyle/>
          <a:p>
            <a:pPr>
              <a:spcBef>
                <a:spcPts val="300"/>
              </a:spcBef>
            </a:pPr>
            <a:r>
              <a:rPr lang="en-US" sz="1200" dirty="0">
                <a:latin typeface="Gotham Book" pitchFamily="2" charset="0"/>
                <a:cs typeface="Gotham Book" pitchFamily="2" charset="0"/>
              </a:rPr>
              <a:t>Veterans Health Administration</a:t>
            </a:r>
          </a:p>
          <a:p>
            <a:pPr>
              <a:spcBef>
                <a:spcPts val="300"/>
              </a:spcBef>
            </a:pPr>
            <a:r>
              <a:rPr lang="en-US" sz="1200" dirty="0">
                <a:latin typeface="Gotham Book" pitchFamily="2" charset="0"/>
                <a:cs typeface="Gotham Book" pitchFamily="2" charset="0"/>
              </a:rPr>
              <a:t>United States Department of Energy</a:t>
            </a:r>
            <a:endParaRPr lang="en-US" sz="1200" dirty="0">
              <a:solidFill>
                <a:srgbClr val="000000"/>
              </a:solidFill>
              <a:latin typeface="Gotham Book" pitchFamily="2" charset="0"/>
              <a:cs typeface="Gotham Book" pitchFamily="2" charset="0"/>
            </a:endParaRPr>
          </a:p>
          <a:p>
            <a:pPr>
              <a:spcBef>
                <a:spcPts val="300"/>
              </a:spcBef>
            </a:pPr>
            <a:r>
              <a:rPr lang="en-US" sz="1200" dirty="0">
                <a:latin typeface="Gotham Book" pitchFamily="2" charset="0"/>
                <a:cs typeface="Gotham Book" pitchFamily="2" charset="0"/>
              </a:rPr>
              <a:t>United States Department of Defense</a:t>
            </a:r>
            <a:endParaRPr lang="en-US" sz="1200" dirty="0">
              <a:solidFill>
                <a:srgbClr val="000000"/>
              </a:solidFill>
              <a:latin typeface="Gotham Book" pitchFamily="2" charset="0"/>
              <a:cs typeface="Gotham Book" pitchFamily="2" charset="0"/>
            </a:endParaRPr>
          </a:p>
          <a:p>
            <a:pPr>
              <a:spcBef>
                <a:spcPts val="300"/>
              </a:spcBef>
            </a:pPr>
            <a:r>
              <a:rPr lang="en-US" sz="1200" dirty="0">
                <a:latin typeface="Gotham Book" pitchFamily="2" charset="0"/>
                <a:cs typeface="Gotham Book" pitchFamily="2" charset="0"/>
              </a:rPr>
              <a:t>United States Department of the Interior</a:t>
            </a:r>
          </a:p>
          <a:p>
            <a:pPr>
              <a:spcBef>
                <a:spcPts val="300"/>
              </a:spcBef>
            </a:pPr>
            <a:r>
              <a:rPr lang="en-US" sz="1200" dirty="0">
                <a:latin typeface="Gotham Book" pitchFamily="2" charset="0"/>
                <a:cs typeface="Gotham Book" pitchFamily="2" charset="0"/>
              </a:rPr>
              <a:t>National Oceanic and Atmospheric Administration</a:t>
            </a:r>
            <a:endParaRPr lang="en-US" sz="1200" dirty="0">
              <a:solidFill>
                <a:srgbClr val="000000"/>
              </a:solidFill>
              <a:latin typeface="Gotham Book" pitchFamily="2" charset="0"/>
              <a:cs typeface="Gotham Book" pitchFamily="2" charset="0"/>
            </a:endParaRPr>
          </a:p>
        </p:txBody>
      </p:sp>
      <p:sp>
        <p:nvSpPr>
          <p:cNvPr id="14" name="TextBox 13">
            <a:extLst>
              <a:ext uri="{FF2B5EF4-FFF2-40B4-BE49-F238E27FC236}">
                <a16:creationId xmlns:a16="http://schemas.microsoft.com/office/drawing/2014/main" id="{2D9F0B73-8D2C-754E-A0FF-B9B669EF88E3}"/>
              </a:ext>
            </a:extLst>
          </p:cNvPr>
          <p:cNvSpPr txBox="1"/>
          <p:nvPr/>
        </p:nvSpPr>
        <p:spPr>
          <a:xfrm>
            <a:off x="3473357" y="3266238"/>
            <a:ext cx="4644413" cy="738664"/>
          </a:xfrm>
          <a:prstGeom prst="rect">
            <a:avLst/>
          </a:prstGeom>
          <a:noFill/>
        </p:spPr>
        <p:txBody>
          <a:bodyPr wrap="none" rtlCol="0">
            <a:spAutoFit/>
          </a:bodyPr>
          <a:lstStyle/>
          <a:p>
            <a:pPr algn="ctr"/>
            <a:r>
              <a:rPr lang="en-US" sz="1400" dirty="0">
                <a:latin typeface="Gotham Book" pitchFamily="2" charset="0"/>
                <a:cs typeface="Gotham Book" pitchFamily="2" charset="0"/>
              </a:rPr>
              <a:t>United States Geological Survey</a:t>
            </a:r>
            <a:endParaRPr lang="en-US" sz="1400" dirty="0">
              <a:solidFill>
                <a:srgbClr val="000000"/>
              </a:solidFill>
              <a:latin typeface="Gotham Book" pitchFamily="2" charset="0"/>
              <a:cs typeface="Gotham Book" pitchFamily="2" charset="0"/>
            </a:endParaRPr>
          </a:p>
          <a:p>
            <a:pPr algn="ctr"/>
            <a:r>
              <a:rPr lang="en-US" sz="1400" dirty="0">
                <a:latin typeface="Gotham Book" pitchFamily="2" charset="0"/>
                <a:cs typeface="Gotham Book" pitchFamily="2" charset="0"/>
              </a:rPr>
              <a:t>National Aeronautics and Space Administration</a:t>
            </a:r>
          </a:p>
          <a:p>
            <a:pPr algn="ctr"/>
            <a:r>
              <a:rPr lang="en-US" sz="1400" dirty="0">
                <a:latin typeface="Gotham Book" pitchFamily="2" charset="0"/>
                <a:cs typeface="Gotham Book" pitchFamily="2" charset="0"/>
              </a:rPr>
              <a:t>National Oceanic and Atmospheric Administration</a:t>
            </a:r>
            <a:endParaRPr lang="en-US" sz="1400" dirty="0">
              <a:solidFill>
                <a:srgbClr val="000000"/>
              </a:solidFill>
              <a:latin typeface="Gotham Book" pitchFamily="2" charset="0"/>
              <a:cs typeface="Gotham Book" pitchFamily="2" charset="0"/>
            </a:endParaRPr>
          </a:p>
        </p:txBody>
      </p:sp>
      <p:sp>
        <p:nvSpPr>
          <p:cNvPr id="15" name="TextBox 14">
            <a:extLst>
              <a:ext uri="{FF2B5EF4-FFF2-40B4-BE49-F238E27FC236}">
                <a16:creationId xmlns:a16="http://schemas.microsoft.com/office/drawing/2014/main" id="{74ED99E7-57FE-E341-95FD-8AB85AC72A62}"/>
              </a:ext>
            </a:extLst>
          </p:cNvPr>
          <p:cNvSpPr txBox="1"/>
          <p:nvPr/>
        </p:nvSpPr>
        <p:spPr>
          <a:xfrm>
            <a:off x="5218737" y="1200642"/>
            <a:ext cx="1135247" cy="523220"/>
          </a:xfrm>
          <a:prstGeom prst="rect">
            <a:avLst/>
          </a:prstGeom>
          <a:noFill/>
        </p:spPr>
        <p:txBody>
          <a:bodyPr wrap="none" rtlCol="0">
            <a:spAutoFit/>
          </a:bodyPr>
          <a:lstStyle/>
          <a:p>
            <a:pPr algn="ctr"/>
            <a:r>
              <a:rPr lang="en-US" sz="1400" dirty="0">
                <a:latin typeface="Gotham Book" pitchFamily="2" charset="0"/>
                <a:cs typeface="Gotham Book" pitchFamily="2" charset="0"/>
              </a:rPr>
              <a:t>~225</a:t>
            </a:r>
          </a:p>
          <a:p>
            <a:pPr algn="ctr"/>
            <a:r>
              <a:rPr lang="en-US" sz="1400" dirty="0">
                <a:latin typeface="Gotham Book" pitchFamily="2" charset="0"/>
                <a:cs typeface="Gotham Book" pitchFamily="2" charset="0"/>
              </a:rPr>
              <a:t>Individuals</a:t>
            </a:r>
            <a:endParaRPr lang="en-US" sz="1400" dirty="0">
              <a:solidFill>
                <a:srgbClr val="000000"/>
              </a:solidFill>
              <a:latin typeface="Gotham Book" pitchFamily="2" charset="0"/>
              <a:cs typeface="Gotham Book" pitchFamily="2" charset="0"/>
            </a:endParaRPr>
          </a:p>
        </p:txBody>
      </p:sp>
      <p:sp>
        <p:nvSpPr>
          <p:cNvPr id="16" name="TextBox 15">
            <a:extLst>
              <a:ext uri="{FF2B5EF4-FFF2-40B4-BE49-F238E27FC236}">
                <a16:creationId xmlns:a16="http://schemas.microsoft.com/office/drawing/2014/main" id="{6CC06C2A-0383-0E40-A375-6DC457CAB813}"/>
              </a:ext>
            </a:extLst>
          </p:cNvPr>
          <p:cNvSpPr txBox="1"/>
          <p:nvPr/>
        </p:nvSpPr>
        <p:spPr>
          <a:xfrm>
            <a:off x="4857570" y="2372434"/>
            <a:ext cx="1874360" cy="307777"/>
          </a:xfrm>
          <a:prstGeom prst="rect">
            <a:avLst/>
          </a:prstGeom>
          <a:noFill/>
        </p:spPr>
        <p:txBody>
          <a:bodyPr wrap="none" rtlCol="0">
            <a:spAutoFit/>
          </a:bodyPr>
          <a:lstStyle/>
          <a:p>
            <a:pPr algn="ctr"/>
            <a:r>
              <a:rPr lang="en-US" sz="1400" dirty="0">
                <a:latin typeface="Gotham Book" pitchFamily="2" charset="0"/>
                <a:cs typeface="Gotham Book" pitchFamily="2" charset="0"/>
              </a:rPr>
              <a:t>~140 Organizations</a:t>
            </a:r>
            <a:endParaRPr lang="en-US" sz="1400" dirty="0">
              <a:solidFill>
                <a:srgbClr val="000000"/>
              </a:solidFill>
              <a:latin typeface="Gotham Book" pitchFamily="2" charset="0"/>
              <a:cs typeface="Gotham Book" pitchFamily="2" charset="0"/>
            </a:endParaRPr>
          </a:p>
        </p:txBody>
      </p:sp>
      <p:cxnSp>
        <p:nvCxnSpPr>
          <p:cNvPr id="17" name="Elbow Connector 16">
            <a:extLst>
              <a:ext uri="{FF2B5EF4-FFF2-40B4-BE49-F238E27FC236}">
                <a16:creationId xmlns:a16="http://schemas.microsoft.com/office/drawing/2014/main" id="{21DE9027-A53D-B94A-BBB9-D0271B2AA858}"/>
              </a:ext>
            </a:extLst>
          </p:cNvPr>
          <p:cNvCxnSpPr>
            <a:cxnSpLocks/>
            <a:stCxn id="18" idx="3"/>
            <a:endCxn id="24" idx="1"/>
          </p:cNvCxnSpPr>
          <p:nvPr/>
        </p:nvCxnSpPr>
        <p:spPr>
          <a:xfrm>
            <a:off x="6316757" y="1413482"/>
            <a:ext cx="1116741" cy="1312303"/>
          </a:xfrm>
          <a:prstGeom prst="bentConnector3">
            <a:avLst>
              <a:gd name="adj1" fmla="val 135254"/>
            </a:avLst>
          </a:prstGeom>
          <a:ln w="19050">
            <a:solidFill>
              <a:srgbClr val="FF0000"/>
            </a:solidFill>
            <a:headEnd type="none"/>
            <a:tailEnd type="non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E175D11-7A49-9240-AC7B-9204E7B75F67}"/>
              </a:ext>
            </a:extLst>
          </p:cNvPr>
          <p:cNvSpPr/>
          <p:nvPr/>
        </p:nvSpPr>
        <p:spPr>
          <a:xfrm>
            <a:off x="6178829" y="1345325"/>
            <a:ext cx="137928" cy="13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Book" pitchFamily="2" charset="0"/>
              <a:cs typeface="Gotham Book" pitchFamily="2" charset="0"/>
            </a:endParaRPr>
          </a:p>
        </p:txBody>
      </p:sp>
      <p:sp>
        <p:nvSpPr>
          <p:cNvPr id="19" name="Rectangle 18">
            <a:extLst>
              <a:ext uri="{FF2B5EF4-FFF2-40B4-BE49-F238E27FC236}">
                <a16:creationId xmlns:a16="http://schemas.microsoft.com/office/drawing/2014/main" id="{1BD00616-140F-9B4E-A095-5CE77EA38BAA}"/>
              </a:ext>
            </a:extLst>
          </p:cNvPr>
          <p:cNvSpPr/>
          <p:nvPr/>
        </p:nvSpPr>
        <p:spPr>
          <a:xfrm>
            <a:off x="8063935" y="3586476"/>
            <a:ext cx="137928" cy="13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Book" pitchFamily="2" charset="0"/>
              <a:cs typeface="Gotham Book" pitchFamily="2" charset="0"/>
            </a:endParaRPr>
          </a:p>
        </p:txBody>
      </p:sp>
      <p:sp>
        <p:nvSpPr>
          <p:cNvPr id="20" name="Rectangle 19">
            <a:extLst>
              <a:ext uri="{FF2B5EF4-FFF2-40B4-BE49-F238E27FC236}">
                <a16:creationId xmlns:a16="http://schemas.microsoft.com/office/drawing/2014/main" id="{95D707C6-620C-0748-A6F0-8F3D7B8505D9}"/>
              </a:ext>
            </a:extLst>
          </p:cNvPr>
          <p:cNvSpPr/>
          <p:nvPr/>
        </p:nvSpPr>
        <p:spPr>
          <a:xfrm>
            <a:off x="9349271" y="5067323"/>
            <a:ext cx="137928" cy="136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Book" pitchFamily="2" charset="0"/>
              <a:cs typeface="Gotham Book" pitchFamily="2" charset="0"/>
            </a:endParaRPr>
          </a:p>
        </p:txBody>
      </p:sp>
      <p:cxnSp>
        <p:nvCxnSpPr>
          <p:cNvPr id="21" name="Elbow Connector 20">
            <a:extLst>
              <a:ext uri="{FF2B5EF4-FFF2-40B4-BE49-F238E27FC236}">
                <a16:creationId xmlns:a16="http://schemas.microsoft.com/office/drawing/2014/main" id="{6F19D9F5-A82B-1A46-BCDB-2C29684F5E6A}"/>
              </a:ext>
            </a:extLst>
          </p:cNvPr>
          <p:cNvCxnSpPr>
            <a:cxnSpLocks/>
            <a:stCxn id="24" idx="1"/>
            <a:endCxn id="25" idx="1"/>
          </p:cNvCxnSpPr>
          <p:nvPr/>
        </p:nvCxnSpPr>
        <p:spPr>
          <a:xfrm>
            <a:off x="7433498" y="2725785"/>
            <a:ext cx="1045649" cy="1279117"/>
          </a:xfrm>
          <a:prstGeom prst="bentConnector3">
            <a:avLst>
              <a:gd name="adj1" fmla="val 152226"/>
            </a:avLst>
          </a:prstGeom>
          <a:ln w="19050">
            <a:solidFill>
              <a:srgbClr val="FF0000"/>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285D8124-60A8-F343-B8A4-4C08BD254060}"/>
              </a:ext>
            </a:extLst>
          </p:cNvPr>
          <p:cNvCxnSpPr>
            <a:cxnSpLocks/>
            <a:stCxn id="25" idx="1"/>
            <a:endCxn id="26" idx="1"/>
          </p:cNvCxnSpPr>
          <p:nvPr/>
        </p:nvCxnSpPr>
        <p:spPr>
          <a:xfrm>
            <a:off x="8479147" y="4004902"/>
            <a:ext cx="849182" cy="1044544"/>
          </a:xfrm>
          <a:prstGeom prst="bentConnector3">
            <a:avLst>
              <a:gd name="adj1" fmla="val 180012"/>
            </a:avLst>
          </a:prstGeom>
          <a:ln w="19050">
            <a:solidFill>
              <a:srgbClr val="FF0000"/>
            </a:solidFill>
            <a:headEnd type="none"/>
            <a:tailEnd type="none" w="lg" len="lg"/>
          </a:ln>
        </p:spPr>
        <p:style>
          <a:lnRef idx="1">
            <a:schemeClr val="accent1"/>
          </a:lnRef>
          <a:fillRef idx="0">
            <a:schemeClr val="accent1"/>
          </a:fillRef>
          <a:effectRef idx="0">
            <a:schemeClr val="accent1"/>
          </a:effectRef>
          <a:fontRef idx="minor">
            <a:schemeClr val="tx1"/>
          </a:fontRef>
        </p:style>
      </p:cxnSp>
      <p:sp>
        <p:nvSpPr>
          <p:cNvPr id="23" name="AutoShape 17">
            <a:extLst>
              <a:ext uri="{FF2B5EF4-FFF2-40B4-BE49-F238E27FC236}">
                <a16:creationId xmlns:a16="http://schemas.microsoft.com/office/drawing/2014/main" id="{7FA355B8-AF78-B14A-B008-9AFC6F6478AC}"/>
              </a:ext>
            </a:extLst>
          </p:cNvPr>
          <p:cNvSpPr>
            <a:spLocks noChangeArrowheads="1"/>
          </p:cNvSpPr>
          <p:nvPr/>
        </p:nvSpPr>
        <p:spPr bwMode="auto">
          <a:xfrm>
            <a:off x="6997178" y="1263413"/>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Gotham Book" pitchFamily="2" charset="0"/>
              <a:cs typeface="Gotham Book" pitchFamily="2" charset="0"/>
            </a:endParaRPr>
          </a:p>
        </p:txBody>
      </p:sp>
      <p:sp>
        <p:nvSpPr>
          <p:cNvPr id="24" name="AutoShape 17">
            <a:extLst>
              <a:ext uri="{FF2B5EF4-FFF2-40B4-BE49-F238E27FC236}">
                <a16:creationId xmlns:a16="http://schemas.microsoft.com/office/drawing/2014/main" id="{B2EA1961-601C-0747-B0A7-51269F301EC5}"/>
              </a:ext>
            </a:extLst>
          </p:cNvPr>
          <p:cNvSpPr>
            <a:spLocks noChangeArrowheads="1"/>
          </p:cNvSpPr>
          <p:nvPr/>
        </p:nvSpPr>
        <p:spPr bwMode="auto">
          <a:xfrm rot="10800000">
            <a:off x="7039944" y="2578202"/>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Gotham Book" pitchFamily="2" charset="0"/>
              <a:cs typeface="Gotham Book" pitchFamily="2" charset="0"/>
            </a:endParaRPr>
          </a:p>
        </p:txBody>
      </p:sp>
      <p:sp>
        <p:nvSpPr>
          <p:cNvPr id="25" name="AutoShape 17">
            <a:extLst>
              <a:ext uri="{FF2B5EF4-FFF2-40B4-BE49-F238E27FC236}">
                <a16:creationId xmlns:a16="http://schemas.microsoft.com/office/drawing/2014/main" id="{2919FBB4-6829-AC42-BC63-89659D6EB589}"/>
              </a:ext>
            </a:extLst>
          </p:cNvPr>
          <p:cNvSpPr>
            <a:spLocks noChangeArrowheads="1"/>
          </p:cNvSpPr>
          <p:nvPr/>
        </p:nvSpPr>
        <p:spPr bwMode="auto">
          <a:xfrm rot="10800000">
            <a:off x="8085593" y="3857319"/>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Gotham Book" pitchFamily="2" charset="0"/>
              <a:cs typeface="Gotham Book" pitchFamily="2" charset="0"/>
            </a:endParaRPr>
          </a:p>
        </p:txBody>
      </p:sp>
      <p:sp>
        <p:nvSpPr>
          <p:cNvPr id="26" name="AutoShape 17">
            <a:extLst>
              <a:ext uri="{FF2B5EF4-FFF2-40B4-BE49-F238E27FC236}">
                <a16:creationId xmlns:a16="http://schemas.microsoft.com/office/drawing/2014/main" id="{95CD4D7E-069C-254D-92C9-75E477886A21}"/>
              </a:ext>
            </a:extLst>
          </p:cNvPr>
          <p:cNvSpPr>
            <a:spLocks noChangeArrowheads="1"/>
          </p:cNvSpPr>
          <p:nvPr/>
        </p:nvSpPr>
        <p:spPr bwMode="auto">
          <a:xfrm rot="10800000">
            <a:off x="8934775" y="4901863"/>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Gotham Book" pitchFamily="2" charset="0"/>
              <a:cs typeface="Gotham Book" pitchFamily="2" charset="0"/>
            </a:endParaRPr>
          </a:p>
        </p:txBody>
      </p:sp>
      <p:sp>
        <p:nvSpPr>
          <p:cNvPr id="27" name="AutoShape 17">
            <a:extLst>
              <a:ext uri="{FF2B5EF4-FFF2-40B4-BE49-F238E27FC236}">
                <a16:creationId xmlns:a16="http://schemas.microsoft.com/office/drawing/2014/main" id="{88C1BF8E-9053-1E45-B7A6-F907F0375AD7}"/>
              </a:ext>
            </a:extLst>
          </p:cNvPr>
          <p:cNvSpPr>
            <a:spLocks noChangeArrowheads="1"/>
          </p:cNvSpPr>
          <p:nvPr/>
        </p:nvSpPr>
        <p:spPr bwMode="auto">
          <a:xfrm>
            <a:off x="9418235" y="3857319"/>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Gotham Book" pitchFamily="2" charset="0"/>
              <a:cs typeface="Gotham Book" pitchFamily="2" charset="0"/>
            </a:endParaRPr>
          </a:p>
        </p:txBody>
      </p:sp>
      <p:sp>
        <p:nvSpPr>
          <p:cNvPr id="28" name="AutoShape 17">
            <a:extLst>
              <a:ext uri="{FF2B5EF4-FFF2-40B4-BE49-F238E27FC236}">
                <a16:creationId xmlns:a16="http://schemas.microsoft.com/office/drawing/2014/main" id="{248CB4A2-C0BB-E349-AEB7-72E7629D0A1C}"/>
              </a:ext>
            </a:extLst>
          </p:cNvPr>
          <p:cNvSpPr>
            <a:spLocks noChangeArrowheads="1"/>
          </p:cNvSpPr>
          <p:nvPr/>
        </p:nvSpPr>
        <p:spPr bwMode="auto">
          <a:xfrm>
            <a:off x="8273267" y="2578202"/>
            <a:ext cx="393554" cy="295166"/>
          </a:xfrm>
          <a:prstGeom prst="rightArrow">
            <a:avLst>
              <a:gd name="adj1" fmla="val 50000"/>
              <a:gd name="adj2" fmla="val 57636"/>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Gotham Book" pitchFamily="2" charset="0"/>
              <a:cs typeface="Gotham Book" pitchFamily="2" charset="0"/>
            </a:endParaRPr>
          </a:p>
        </p:txBody>
      </p:sp>
      <p:sp>
        <p:nvSpPr>
          <p:cNvPr id="29" name="Title 24">
            <a:extLst>
              <a:ext uri="{FF2B5EF4-FFF2-40B4-BE49-F238E27FC236}">
                <a16:creationId xmlns:a16="http://schemas.microsoft.com/office/drawing/2014/main" id="{9BCB3050-EBA2-1746-ABF4-0873BC0F9B5C}"/>
              </a:ext>
            </a:extLst>
          </p:cNvPr>
          <p:cNvSpPr>
            <a:spLocks noGrp="1"/>
          </p:cNvSpPr>
          <p:nvPr>
            <p:ph type="title"/>
          </p:nvPr>
        </p:nvSpPr>
        <p:spPr>
          <a:xfrm>
            <a:off x="336394" y="342385"/>
            <a:ext cx="7454294" cy="826755"/>
          </a:xfrm>
        </p:spPr>
        <p:txBody>
          <a:bodyPr/>
          <a:lstStyle/>
          <a:p>
            <a:r>
              <a:rPr lang="en-US" b="1" dirty="0">
                <a:solidFill>
                  <a:schemeClr val="bg1">
                    <a:lumMod val="50000"/>
                  </a:schemeClr>
                </a:solidFill>
              </a:rPr>
              <a:t>Leadership Model</a:t>
            </a:r>
            <a:endParaRPr lang="en-US" dirty="0">
              <a:solidFill>
                <a:schemeClr val="bg1">
                  <a:lumMod val="75000"/>
                </a:schemeClr>
              </a:solidFill>
            </a:endParaRPr>
          </a:p>
        </p:txBody>
      </p:sp>
    </p:spTree>
    <p:extLst>
      <p:ext uri="{BB962C8B-B14F-4D97-AF65-F5344CB8AC3E}">
        <p14:creationId xmlns:p14="http://schemas.microsoft.com/office/powerpoint/2010/main" val="227947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500"/>
                                        <p:tgtEl>
                                          <p:spTgt spid="2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500"/>
                                        <p:tgtEl>
                                          <p:spTgt spid="2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500"/>
                                        <p:tgtEl>
                                          <p:spTgt spid="1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dissolve">
                                      <p:cBhvr>
                                        <p:cTn id="53" dur="500"/>
                                        <p:tgtEl>
                                          <p:spTgt spid="8"/>
                                        </p:tgtEl>
                                      </p:cBhvr>
                                    </p:animEffect>
                                  </p:childTnLst>
                                </p:cTn>
                              </p:par>
                              <p:par>
                                <p:cTn id="54" presetID="9"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500"/>
                                        <p:tgtEl>
                                          <p:spTgt spid="2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dissolve">
                                      <p:cBhvr>
                                        <p:cTn id="70" dur="500"/>
                                        <p:tgtEl>
                                          <p:spTgt spid="1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dissolve">
                                      <p:cBhvr>
                                        <p:cTn id="73" dur="500"/>
                                        <p:tgtEl>
                                          <p:spTgt spid="1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dissolve">
                                      <p:cBhvr>
                                        <p:cTn id="7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2" grpId="0"/>
      <p:bldP spid="13" grpId="0"/>
      <p:bldP spid="14" grpId="0"/>
      <p:bldP spid="15" grpId="0"/>
      <p:bldP spid="16" grpId="0"/>
      <p:bldP spid="23" grpId="0" animBg="1"/>
      <p:bldP spid="24" grpId="0" animBg="1"/>
      <p:bldP spid="25"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698C8B-AE13-8A4D-A333-BB4CFF0BB499}"/>
              </a:ext>
            </a:extLst>
          </p:cNvPr>
          <p:cNvPicPr>
            <a:picLocks noChangeAspect="1"/>
          </p:cNvPicPr>
          <p:nvPr/>
        </p:nvPicPr>
        <p:blipFill>
          <a:blip r:embed="rId2"/>
          <a:stretch>
            <a:fillRect/>
          </a:stretch>
        </p:blipFill>
        <p:spPr>
          <a:xfrm>
            <a:off x="945995" y="1175095"/>
            <a:ext cx="2972021" cy="4992142"/>
          </a:xfrm>
          <a:prstGeom prst="rect">
            <a:avLst/>
          </a:prstGeom>
        </p:spPr>
      </p:pic>
      <p:pic>
        <p:nvPicPr>
          <p:cNvPr id="3" name="Picture 2">
            <a:extLst>
              <a:ext uri="{FF2B5EF4-FFF2-40B4-BE49-F238E27FC236}">
                <a16:creationId xmlns:a16="http://schemas.microsoft.com/office/drawing/2014/main" id="{0DE5B52F-613D-C649-BE91-206DF11BA766}"/>
              </a:ext>
            </a:extLst>
          </p:cNvPr>
          <p:cNvPicPr>
            <a:picLocks noChangeAspect="1"/>
          </p:cNvPicPr>
          <p:nvPr/>
        </p:nvPicPr>
        <p:blipFill>
          <a:blip r:embed="rId3"/>
          <a:stretch>
            <a:fillRect/>
          </a:stretch>
        </p:blipFill>
        <p:spPr>
          <a:xfrm>
            <a:off x="3918016" y="1175095"/>
            <a:ext cx="3297722" cy="4992142"/>
          </a:xfrm>
          <a:prstGeom prst="rect">
            <a:avLst/>
          </a:prstGeom>
        </p:spPr>
      </p:pic>
      <p:pic>
        <p:nvPicPr>
          <p:cNvPr id="4" name="Picture 3">
            <a:extLst>
              <a:ext uri="{FF2B5EF4-FFF2-40B4-BE49-F238E27FC236}">
                <a16:creationId xmlns:a16="http://schemas.microsoft.com/office/drawing/2014/main" id="{BF9A32D6-836D-EE4D-B200-1F53499BB5FA}"/>
              </a:ext>
            </a:extLst>
          </p:cNvPr>
          <p:cNvPicPr>
            <a:picLocks noChangeAspect="1"/>
          </p:cNvPicPr>
          <p:nvPr/>
        </p:nvPicPr>
        <p:blipFill>
          <a:blip r:embed="rId4"/>
          <a:stretch>
            <a:fillRect/>
          </a:stretch>
        </p:blipFill>
        <p:spPr>
          <a:xfrm>
            <a:off x="7239649" y="1175095"/>
            <a:ext cx="3297722" cy="4992142"/>
          </a:xfrm>
          <a:prstGeom prst="rect">
            <a:avLst/>
          </a:prstGeom>
        </p:spPr>
      </p:pic>
      <p:sp>
        <p:nvSpPr>
          <p:cNvPr id="7" name="TextBox 6">
            <a:extLst>
              <a:ext uri="{FF2B5EF4-FFF2-40B4-BE49-F238E27FC236}">
                <a16:creationId xmlns:a16="http://schemas.microsoft.com/office/drawing/2014/main" id="{E809F426-DD53-114B-BD5C-EF63ACE2849D}"/>
              </a:ext>
            </a:extLst>
          </p:cNvPr>
          <p:cNvSpPr txBox="1"/>
          <p:nvPr/>
        </p:nvSpPr>
        <p:spPr>
          <a:xfrm>
            <a:off x="3702108" y="2767280"/>
            <a:ext cx="4374916" cy="1323439"/>
          </a:xfrm>
          <a:prstGeom prst="rect">
            <a:avLst/>
          </a:prstGeom>
          <a:solidFill>
            <a:schemeClr val="bg1">
              <a:alpha val="40000"/>
            </a:schemeClr>
          </a:solidFill>
          <a:ln>
            <a:solidFill>
              <a:schemeClr val="tx1">
                <a:lumMod val="50000"/>
                <a:lumOff val="50000"/>
              </a:schemeClr>
            </a:solidFill>
          </a:ln>
        </p:spPr>
        <p:txBody>
          <a:bodyPr wrap="none" rtlCol="0">
            <a:spAutoFit/>
          </a:bodyPr>
          <a:lstStyle/>
          <a:p>
            <a:r>
              <a:rPr lang="en-US" sz="8000" b="1" dirty="0">
                <a:solidFill>
                  <a:schemeClr val="bg1">
                    <a:lumMod val="50000"/>
                  </a:schemeClr>
                </a:solidFill>
                <a:latin typeface="Futura" panose="020B0602020204020303" pitchFamily="34" charset="-79"/>
                <a:cs typeface="Futura" panose="020B0602020204020303" pitchFamily="34" charset="-79"/>
              </a:rPr>
              <a:t>NSF = ?</a:t>
            </a:r>
          </a:p>
        </p:txBody>
      </p:sp>
      <p:sp>
        <p:nvSpPr>
          <p:cNvPr id="8" name="Title 24">
            <a:extLst>
              <a:ext uri="{FF2B5EF4-FFF2-40B4-BE49-F238E27FC236}">
                <a16:creationId xmlns:a16="http://schemas.microsoft.com/office/drawing/2014/main" id="{DE9454FE-17AE-FF4D-93FE-5D47E64146A8}"/>
              </a:ext>
            </a:extLst>
          </p:cNvPr>
          <p:cNvSpPr txBox="1">
            <a:spLocks/>
          </p:cNvSpPr>
          <p:nvPr/>
        </p:nvSpPr>
        <p:spPr>
          <a:xfrm>
            <a:off x="368776" y="348340"/>
            <a:ext cx="3311560" cy="8267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lumMod val="50000"/>
                  </a:schemeClr>
                </a:solidFill>
                <a:latin typeface="Gotham Medium" pitchFamily="2" charset="0"/>
                <a:cs typeface="Gotham Medium" pitchFamily="2" charset="0"/>
              </a:rPr>
              <a:t>Acronyms</a:t>
            </a:r>
          </a:p>
        </p:txBody>
      </p:sp>
    </p:spTree>
    <p:extLst>
      <p:ext uri="{BB962C8B-B14F-4D97-AF65-F5344CB8AC3E}">
        <p14:creationId xmlns:p14="http://schemas.microsoft.com/office/powerpoint/2010/main" val="38936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C9F4-DD2C-AD49-8B66-476E4672A491}"/>
              </a:ext>
            </a:extLst>
          </p:cNvPr>
          <p:cNvSpPr>
            <a:spLocks noGrp="1"/>
          </p:cNvSpPr>
          <p:nvPr>
            <p:ph type="title"/>
          </p:nvPr>
        </p:nvSpPr>
        <p:spPr>
          <a:xfrm>
            <a:off x="333021" y="335734"/>
            <a:ext cx="10515600" cy="707938"/>
          </a:xfrm>
        </p:spPr>
        <p:txBody>
          <a:bodyPr/>
          <a:lstStyle/>
          <a:p>
            <a:r>
              <a:rPr lang="en-US" dirty="0">
                <a:latin typeface="+mn-lt"/>
              </a:rPr>
              <a:t>Non-Unique Names</a:t>
            </a:r>
            <a:endParaRPr lang="en-US" dirty="0">
              <a:solidFill>
                <a:schemeClr val="bg1">
                  <a:lumMod val="85000"/>
                </a:schemeClr>
              </a:solidFill>
              <a:latin typeface="+mn-lt"/>
            </a:endParaRPr>
          </a:p>
        </p:txBody>
      </p:sp>
      <p:sp>
        <p:nvSpPr>
          <p:cNvPr id="4" name="Rectangle 3">
            <a:extLst>
              <a:ext uri="{FF2B5EF4-FFF2-40B4-BE49-F238E27FC236}">
                <a16:creationId xmlns:a16="http://schemas.microsoft.com/office/drawing/2014/main" id="{6178AEDF-AA7B-D144-8430-E08536871528}"/>
              </a:ext>
            </a:extLst>
          </p:cNvPr>
          <p:cNvSpPr/>
          <p:nvPr/>
        </p:nvSpPr>
        <p:spPr>
          <a:xfrm>
            <a:off x="457200" y="1043672"/>
            <a:ext cx="6096000" cy="4801314"/>
          </a:xfrm>
          <a:prstGeom prst="rect">
            <a:avLst/>
          </a:prstGeom>
        </p:spPr>
        <p:txBody>
          <a:bodyPr>
            <a:spAutoFit/>
          </a:bodyPr>
          <a:lstStyle/>
          <a:p>
            <a:r>
              <a:rPr lang="en-US" dirty="0">
                <a:latin typeface="Calibri" panose="020F0502020204030204" pitchFamily="34" charset="0"/>
              </a:rPr>
              <a:t>Ministry of Health</a:t>
            </a:r>
          </a:p>
          <a:p>
            <a:r>
              <a:rPr lang="en-US" dirty="0">
                <a:latin typeface="Calibri" panose="020F0502020204030204" pitchFamily="34" charset="0"/>
              </a:rPr>
              <a:t>Ministry of Education</a:t>
            </a:r>
          </a:p>
          <a:p>
            <a:r>
              <a:rPr lang="en-US" dirty="0">
                <a:latin typeface="Calibri" panose="020F0502020204030204" pitchFamily="34" charset="0"/>
              </a:rPr>
              <a:t>Ministry of Justice</a:t>
            </a:r>
          </a:p>
          <a:p>
            <a:r>
              <a:rPr lang="en-US" dirty="0">
                <a:latin typeface="Calibri" panose="020F0502020204030204" pitchFamily="34" charset="0"/>
              </a:rPr>
              <a:t>Ministry of Foreign Affairs</a:t>
            </a:r>
          </a:p>
          <a:p>
            <a:r>
              <a:rPr lang="en-US" dirty="0">
                <a:latin typeface="Calibri" panose="020F0502020204030204" pitchFamily="34" charset="0"/>
              </a:rPr>
              <a:t>Ministry of Culture</a:t>
            </a:r>
          </a:p>
          <a:p>
            <a:r>
              <a:rPr lang="en-US" dirty="0">
                <a:latin typeface="Calibri" panose="020F0502020204030204" pitchFamily="34" charset="0"/>
              </a:rPr>
              <a:t>Government Medical College</a:t>
            </a:r>
          </a:p>
          <a:p>
            <a:r>
              <a:rPr lang="en-US" dirty="0">
                <a:latin typeface="Calibri" panose="020F0502020204030204" pitchFamily="34" charset="0"/>
              </a:rPr>
              <a:t>St. Luke's Hospital</a:t>
            </a:r>
          </a:p>
          <a:p>
            <a:r>
              <a:rPr lang="en-US" dirty="0">
                <a:latin typeface="Calibri" panose="020F0502020204030204" pitchFamily="34" charset="0"/>
              </a:rPr>
              <a:t>Ministry of Finance</a:t>
            </a:r>
          </a:p>
          <a:p>
            <a:r>
              <a:rPr lang="en-US" dirty="0">
                <a:latin typeface="Calibri" panose="020F0502020204030204" pitchFamily="34" charset="0"/>
              </a:rPr>
              <a:t>Ministry of Agriculture</a:t>
            </a:r>
          </a:p>
          <a:p>
            <a:r>
              <a:rPr lang="en-US" dirty="0">
                <a:latin typeface="Calibri" panose="020F0502020204030204" pitchFamily="34" charset="0"/>
              </a:rPr>
              <a:t>Institute of Physics</a:t>
            </a:r>
          </a:p>
          <a:p>
            <a:r>
              <a:rPr lang="en-US" dirty="0">
                <a:latin typeface="Calibri" panose="020F0502020204030204" pitchFamily="34" charset="0"/>
              </a:rPr>
              <a:t>St Mary's Hospital</a:t>
            </a:r>
          </a:p>
          <a:p>
            <a:r>
              <a:rPr lang="en-US" dirty="0">
                <a:latin typeface="Calibri" panose="020F0502020204030204" pitchFamily="34" charset="0"/>
              </a:rPr>
              <a:t>Ministry of </a:t>
            </a:r>
            <a:r>
              <a:rPr lang="en-US" dirty="0" err="1">
                <a:latin typeface="Calibri" panose="020F0502020204030204" pitchFamily="34" charset="0"/>
              </a:rPr>
              <a:t>Defence</a:t>
            </a:r>
            <a:endParaRPr lang="en-US" dirty="0">
              <a:latin typeface="Calibri" panose="020F0502020204030204" pitchFamily="34" charset="0"/>
            </a:endParaRPr>
          </a:p>
          <a:p>
            <a:r>
              <a:rPr lang="en-US" dirty="0">
                <a:latin typeface="Calibri" panose="020F0502020204030204" pitchFamily="34" charset="0"/>
              </a:rPr>
              <a:t>M√©</a:t>
            </a:r>
            <a:r>
              <a:rPr lang="en-US" dirty="0" err="1">
                <a:latin typeface="Calibri" panose="020F0502020204030204" pitchFamily="34" charset="0"/>
              </a:rPr>
              <a:t>decins</a:t>
            </a:r>
            <a:r>
              <a:rPr lang="en-US" dirty="0">
                <a:latin typeface="Calibri" panose="020F0502020204030204" pitchFamily="34" charset="0"/>
              </a:rPr>
              <a:t> Sans </a:t>
            </a:r>
            <a:r>
              <a:rPr lang="en-US" dirty="0" err="1">
                <a:latin typeface="Calibri" panose="020F0502020204030204" pitchFamily="34" charset="0"/>
              </a:rPr>
              <a:t>Fronti</a:t>
            </a:r>
            <a:r>
              <a:rPr lang="en-US" dirty="0">
                <a:latin typeface="Calibri" panose="020F0502020204030204" pitchFamily="34" charset="0"/>
              </a:rPr>
              <a:t>√®res</a:t>
            </a:r>
          </a:p>
          <a:p>
            <a:r>
              <a:rPr lang="en-US" dirty="0">
                <a:latin typeface="Calibri" panose="020F0502020204030204" pitchFamily="34" charset="0"/>
              </a:rPr>
              <a:t>Ministry of the Interior</a:t>
            </a:r>
          </a:p>
          <a:p>
            <a:r>
              <a:rPr lang="en-US" dirty="0">
                <a:latin typeface="Calibri" panose="020F0502020204030204" pitchFamily="34" charset="0"/>
              </a:rPr>
              <a:t>St. Joseph's Hospital</a:t>
            </a:r>
          </a:p>
          <a:p>
            <a:r>
              <a:rPr lang="en-US" dirty="0">
                <a:latin typeface="Calibri" panose="020F0502020204030204" pitchFamily="34" charset="0"/>
              </a:rPr>
              <a:t>Queen Elizabeth Hospital</a:t>
            </a:r>
          </a:p>
          <a:p>
            <a:r>
              <a:rPr lang="en-US" dirty="0">
                <a:latin typeface="Calibri" panose="020F0502020204030204" pitchFamily="34" charset="0"/>
              </a:rPr>
              <a:t>National Institute of Public Health</a:t>
            </a:r>
          </a:p>
        </p:txBody>
      </p:sp>
      <p:sp>
        <p:nvSpPr>
          <p:cNvPr id="5" name="TextBox 4">
            <a:extLst>
              <a:ext uri="{FF2B5EF4-FFF2-40B4-BE49-F238E27FC236}">
                <a16:creationId xmlns:a16="http://schemas.microsoft.com/office/drawing/2014/main" id="{41B05506-E44A-8946-8C66-35E1102500A4}"/>
              </a:ext>
            </a:extLst>
          </p:cNvPr>
          <p:cNvSpPr txBox="1"/>
          <p:nvPr/>
        </p:nvSpPr>
        <p:spPr>
          <a:xfrm>
            <a:off x="3873599" y="1043672"/>
            <a:ext cx="5068247" cy="5078313"/>
          </a:xfrm>
          <a:prstGeom prst="rect">
            <a:avLst/>
          </a:prstGeom>
          <a:noFill/>
        </p:spPr>
        <p:txBody>
          <a:bodyPr wrap="none" rtlCol="0">
            <a:spAutoFit/>
          </a:bodyPr>
          <a:lstStyle/>
          <a:p>
            <a:r>
              <a:rPr lang="en-US" dirty="0">
                <a:latin typeface="Calibri" panose="020F0502020204030204" pitchFamily="34" charset="0"/>
              </a:rPr>
              <a:t>Ministry of Science and Technology</a:t>
            </a:r>
          </a:p>
          <a:p>
            <a:r>
              <a:rPr lang="en-US" dirty="0">
                <a:latin typeface="Calibri" panose="020F0502020204030204" pitchFamily="34" charset="0"/>
              </a:rPr>
              <a:t>Ministry of Public Health</a:t>
            </a:r>
          </a:p>
          <a:p>
            <a:r>
              <a:rPr lang="en-US" dirty="0">
                <a:latin typeface="Calibri" panose="020F0502020204030204" pitchFamily="34" charset="0"/>
              </a:rPr>
              <a:t>Department of Health</a:t>
            </a:r>
          </a:p>
          <a:p>
            <a:r>
              <a:rPr lang="en-US" dirty="0">
                <a:latin typeface="Calibri" panose="020F0502020204030204" pitchFamily="34" charset="0"/>
              </a:rPr>
              <a:t>Arab Open University</a:t>
            </a:r>
          </a:p>
          <a:p>
            <a:r>
              <a:rPr lang="en-US" dirty="0">
                <a:latin typeface="Calibri" panose="020F0502020204030204" pitchFamily="34" charset="0"/>
              </a:rPr>
              <a:t>World Wide Fund for Nature</a:t>
            </a:r>
          </a:p>
          <a:p>
            <a:r>
              <a:rPr lang="en-US" dirty="0">
                <a:latin typeface="Calibri" panose="020F0502020204030204" pitchFamily="34" charset="0"/>
              </a:rPr>
              <a:t>Wildlife Conservation Society</a:t>
            </a:r>
          </a:p>
          <a:p>
            <a:r>
              <a:rPr lang="en-US" dirty="0">
                <a:latin typeface="Calibri" panose="020F0502020204030204" pitchFamily="34" charset="0"/>
              </a:rPr>
              <a:t>United Nations Population Fund</a:t>
            </a:r>
          </a:p>
          <a:p>
            <a:r>
              <a:rPr lang="en-US" dirty="0">
                <a:latin typeface="Calibri" panose="020F0502020204030204" pitchFamily="34" charset="0"/>
              </a:rPr>
              <a:t>St. Francis Hospital</a:t>
            </a:r>
          </a:p>
          <a:p>
            <a:r>
              <a:rPr lang="en-US" dirty="0">
                <a:latin typeface="Calibri" panose="020F0502020204030204" pitchFamily="34" charset="0"/>
              </a:rPr>
              <a:t>Mercy Hospital</a:t>
            </a:r>
          </a:p>
          <a:p>
            <a:r>
              <a:rPr lang="en-US" dirty="0">
                <a:latin typeface="Calibri" panose="020F0502020204030204" pitchFamily="34" charset="0"/>
              </a:rPr>
              <a:t>Institute of Botany</a:t>
            </a:r>
          </a:p>
          <a:p>
            <a:r>
              <a:rPr lang="en-US" dirty="0"/>
              <a:t>Innovation Center Denmark</a:t>
            </a:r>
            <a:br>
              <a:rPr lang="en-US" dirty="0"/>
            </a:br>
            <a:r>
              <a:rPr lang="en-US" dirty="0" err="1"/>
              <a:t>Facultad</a:t>
            </a:r>
            <a:r>
              <a:rPr lang="en-US" dirty="0"/>
              <a:t> </a:t>
            </a:r>
            <a:r>
              <a:rPr lang="en-US" dirty="0" err="1"/>
              <a:t>Latinoamericana</a:t>
            </a:r>
            <a:r>
              <a:rPr lang="en-US" dirty="0"/>
              <a:t> de </a:t>
            </a:r>
            <a:r>
              <a:rPr lang="en-US" dirty="0" err="1"/>
              <a:t>Ciencias</a:t>
            </a:r>
            <a:r>
              <a:rPr lang="en-US" dirty="0"/>
              <a:t> </a:t>
            </a:r>
            <a:r>
              <a:rPr lang="en-US" dirty="0" err="1"/>
              <a:t>Sociales</a:t>
            </a:r>
            <a:br>
              <a:rPr lang="en-US" dirty="0"/>
            </a:br>
            <a:r>
              <a:rPr lang="en-US" dirty="0"/>
              <a:t>Universidad </a:t>
            </a:r>
            <a:r>
              <a:rPr lang="en-US" dirty="0" err="1"/>
              <a:t>Metropolitana</a:t>
            </a:r>
            <a:br>
              <a:rPr lang="en-US" dirty="0"/>
            </a:br>
            <a:r>
              <a:rPr lang="en-US" dirty="0"/>
              <a:t>United Nations Children's Fund</a:t>
            </a:r>
            <a:br>
              <a:rPr lang="en-US" dirty="0"/>
            </a:br>
            <a:r>
              <a:rPr lang="en-US" dirty="0"/>
              <a:t>Stockholm Environment Institute</a:t>
            </a:r>
            <a:br>
              <a:rPr lang="en-US" dirty="0"/>
            </a:br>
            <a:r>
              <a:rPr lang="en-US" dirty="0"/>
              <a:t>St. Mary's Medical Center</a:t>
            </a:r>
          </a:p>
          <a:p>
            <a:r>
              <a:rPr lang="en-US" dirty="0"/>
              <a:t>International Union for Conservation of Nature</a:t>
            </a:r>
          </a:p>
          <a:p>
            <a:r>
              <a:rPr lang="en-US" dirty="0"/>
              <a:t>Ministry of Higher Education and Scientific Research</a:t>
            </a:r>
            <a:endParaRPr lang="en-US" dirty="0">
              <a:latin typeface="Calibri" panose="020F0502020204030204" pitchFamily="34" charset="0"/>
            </a:endParaRPr>
          </a:p>
        </p:txBody>
      </p:sp>
      <p:sp>
        <p:nvSpPr>
          <p:cNvPr id="8" name="TextBox 7">
            <a:extLst>
              <a:ext uri="{FF2B5EF4-FFF2-40B4-BE49-F238E27FC236}">
                <a16:creationId xmlns:a16="http://schemas.microsoft.com/office/drawing/2014/main" id="{5C521C17-0598-E942-B3EF-ED4EE2C40363}"/>
              </a:ext>
            </a:extLst>
          </p:cNvPr>
          <p:cNvSpPr txBox="1"/>
          <p:nvPr/>
        </p:nvSpPr>
        <p:spPr>
          <a:xfrm>
            <a:off x="8438676" y="1043672"/>
            <a:ext cx="3354573" cy="3970318"/>
          </a:xfrm>
          <a:prstGeom prst="rect">
            <a:avLst/>
          </a:prstGeom>
          <a:noFill/>
        </p:spPr>
        <p:txBody>
          <a:bodyPr wrap="none" rtlCol="0">
            <a:spAutoFit/>
          </a:bodyPr>
          <a:lstStyle/>
          <a:p>
            <a:r>
              <a:rPr lang="en-US" dirty="0"/>
              <a:t>St. Mary's Hospital</a:t>
            </a:r>
            <a:br>
              <a:rPr lang="en-US" dirty="0"/>
            </a:br>
            <a:r>
              <a:rPr lang="en-US" dirty="0"/>
              <a:t>St. Joseph Hospital</a:t>
            </a:r>
            <a:br>
              <a:rPr lang="en-US" dirty="0"/>
            </a:br>
            <a:r>
              <a:rPr lang="en-US" dirty="0"/>
              <a:t>Schiller International University</a:t>
            </a:r>
            <a:br>
              <a:rPr lang="en-US" dirty="0"/>
            </a:br>
            <a:r>
              <a:rPr lang="en-US" dirty="0"/>
              <a:t>Sacred Heart Hospital</a:t>
            </a:r>
            <a:br>
              <a:rPr lang="en-US" dirty="0"/>
            </a:br>
            <a:r>
              <a:rPr lang="en-US" dirty="0"/>
              <a:t>Ministry of Interior</a:t>
            </a:r>
            <a:br>
              <a:rPr lang="en-US" dirty="0"/>
            </a:br>
            <a:r>
              <a:rPr lang="en-US" dirty="0"/>
              <a:t>Ministry of Education and Science</a:t>
            </a:r>
            <a:br>
              <a:rPr lang="en-US" dirty="0"/>
            </a:br>
            <a:r>
              <a:rPr lang="en-US" dirty="0"/>
              <a:t>Mercy Medical Center</a:t>
            </a:r>
            <a:br>
              <a:rPr lang="en-US" dirty="0"/>
            </a:br>
            <a:r>
              <a:rPr lang="en-US" dirty="0"/>
              <a:t>Institute of Mathematics</a:t>
            </a:r>
            <a:br>
              <a:rPr lang="en-US" dirty="0"/>
            </a:br>
            <a:r>
              <a:rPr lang="en-US" dirty="0"/>
              <a:t>Institute of Biophysics</a:t>
            </a:r>
            <a:br>
              <a:rPr lang="en-US" dirty="0"/>
            </a:br>
            <a:r>
              <a:rPr lang="en-US" dirty="0"/>
              <a:t>Institute of Archaeology</a:t>
            </a:r>
            <a:br>
              <a:rPr lang="en-US" dirty="0"/>
            </a:br>
            <a:r>
              <a:rPr lang="en-US" dirty="0"/>
              <a:t>Institute of Applied Physics</a:t>
            </a:r>
            <a:br>
              <a:rPr lang="en-US" dirty="0"/>
            </a:br>
            <a:r>
              <a:rPr lang="en-US" dirty="0"/>
              <a:t>Good Samaritan Hospital</a:t>
            </a:r>
            <a:br>
              <a:rPr lang="en-US" dirty="0"/>
            </a:br>
            <a:r>
              <a:rPr lang="en-US" dirty="0"/>
              <a:t>Fortis Hospital</a:t>
            </a:r>
            <a:br>
              <a:rPr lang="en-US" dirty="0"/>
            </a:br>
            <a:r>
              <a:rPr lang="en-US" dirty="0"/>
              <a:t>Federal Ministry of Health</a:t>
            </a:r>
          </a:p>
        </p:txBody>
      </p:sp>
      <p:pic>
        <p:nvPicPr>
          <p:cNvPr id="9" name="Picture 8">
            <a:extLst>
              <a:ext uri="{FF2B5EF4-FFF2-40B4-BE49-F238E27FC236}">
                <a16:creationId xmlns:a16="http://schemas.microsoft.com/office/drawing/2014/main" id="{281EB85A-EAB5-4E4E-BCC5-A57DFA2972ED}"/>
              </a:ext>
            </a:extLst>
          </p:cNvPr>
          <p:cNvPicPr>
            <a:picLocks noChangeAspect="1"/>
          </p:cNvPicPr>
          <p:nvPr/>
        </p:nvPicPr>
        <p:blipFill>
          <a:blip r:embed="rId2"/>
          <a:stretch>
            <a:fillRect/>
          </a:stretch>
        </p:blipFill>
        <p:spPr>
          <a:xfrm>
            <a:off x="3505200" y="948846"/>
            <a:ext cx="5436646" cy="5271273"/>
          </a:xfrm>
          <a:prstGeom prst="rect">
            <a:avLst/>
          </a:prstGeom>
        </p:spPr>
      </p:pic>
      <p:sp>
        <p:nvSpPr>
          <p:cNvPr id="3" name="TextBox 2">
            <a:extLst>
              <a:ext uri="{FF2B5EF4-FFF2-40B4-BE49-F238E27FC236}">
                <a16:creationId xmlns:a16="http://schemas.microsoft.com/office/drawing/2014/main" id="{57075C67-571E-8042-9943-927D6FEBD797}"/>
              </a:ext>
            </a:extLst>
          </p:cNvPr>
          <p:cNvSpPr txBox="1"/>
          <p:nvPr/>
        </p:nvSpPr>
        <p:spPr>
          <a:xfrm>
            <a:off x="9035144" y="4829324"/>
            <a:ext cx="2351314" cy="1477328"/>
          </a:xfrm>
          <a:prstGeom prst="rect">
            <a:avLst/>
          </a:prstGeom>
          <a:noFill/>
        </p:spPr>
        <p:txBody>
          <a:bodyPr wrap="square" rtlCol="0">
            <a:spAutoFit/>
          </a:bodyPr>
          <a:lstStyle/>
          <a:p>
            <a:r>
              <a:rPr lang="en-US" dirty="0">
                <a:latin typeface="Gotham Medium" pitchFamily="2" charset="0"/>
                <a:cs typeface="Gotham Medium" pitchFamily="2" charset="0"/>
              </a:rPr>
              <a:t> </a:t>
            </a:r>
            <a:endParaRPr lang="en-US" dirty="0">
              <a:latin typeface="Gotham Medium" pitchFamily="2" charset="0"/>
              <a:cs typeface="Gotham Medium" pitchFamily="2" charset="0"/>
              <a:hlinkClick r:id="rId3"/>
            </a:endParaRPr>
          </a:p>
          <a:p>
            <a:r>
              <a:rPr lang="en-US" dirty="0">
                <a:latin typeface="Gotham Medium" pitchFamily="2" charset="0"/>
                <a:cs typeface="Gotham Medium" pitchFamily="2" charset="0"/>
                <a:hlinkClick r:id="rId4"/>
              </a:rPr>
              <a:t>Sometimes a Name is Not Enough</a:t>
            </a:r>
            <a:endParaRPr lang="en-US" dirty="0">
              <a:latin typeface="Gotham Medium" pitchFamily="2" charset="0"/>
              <a:cs typeface="Gotham Medium" pitchFamily="2" charset="0"/>
            </a:endParaRPr>
          </a:p>
          <a:p>
            <a:endParaRPr lang="en-US" dirty="0">
              <a:latin typeface="Gotham Medium" pitchFamily="2" charset="0"/>
              <a:cs typeface="Gotham Medium" pitchFamily="2" charset="0"/>
            </a:endParaRPr>
          </a:p>
        </p:txBody>
      </p:sp>
      <p:sp>
        <p:nvSpPr>
          <p:cNvPr id="10" name="Title 1">
            <a:extLst>
              <a:ext uri="{FF2B5EF4-FFF2-40B4-BE49-F238E27FC236}">
                <a16:creationId xmlns:a16="http://schemas.microsoft.com/office/drawing/2014/main" id="{F16F4E41-1981-FC41-93F9-D420182FF5C8}"/>
              </a:ext>
            </a:extLst>
          </p:cNvPr>
          <p:cNvSpPr txBox="1">
            <a:spLocks/>
          </p:cNvSpPr>
          <p:nvPr/>
        </p:nvSpPr>
        <p:spPr>
          <a:xfrm>
            <a:off x="5012265" y="335734"/>
            <a:ext cx="7101759" cy="707938"/>
          </a:xfrm>
          <a:prstGeom prst="rect">
            <a:avLst/>
          </a:prstGeom>
        </p:spPr>
        <p:txBody>
          <a:bodyPr/>
          <a:lstStyle>
            <a:lvl1pPr algn="l" defTabSz="914400" rtl="0" eaLnBrk="1" latinLnBrk="0" hangingPunct="1">
              <a:lnSpc>
                <a:spcPct val="90000"/>
              </a:lnSpc>
              <a:spcBef>
                <a:spcPct val="0"/>
              </a:spcBef>
              <a:buNone/>
              <a:defRPr sz="4400" b="1" i="0" kern="1200">
                <a:solidFill>
                  <a:schemeClr val="bg1">
                    <a:lumMod val="50000"/>
                  </a:schemeClr>
                </a:solidFill>
                <a:latin typeface="Gotham Medium" pitchFamily="2" charset="0"/>
                <a:ea typeface="+mj-ea"/>
                <a:cs typeface="Gotham Medium" pitchFamily="2" charset="0"/>
              </a:defRPr>
            </a:lvl1pPr>
          </a:lstStyle>
          <a:p>
            <a:r>
              <a:rPr lang="en-US" dirty="0">
                <a:solidFill>
                  <a:schemeClr val="bg1">
                    <a:lumMod val="85000"/>
                  </a:schemeClr>
                </a:solidFill>
                <a:latin typeface="+mn-lt"/>
              </a:rPr>
              <a:t>– 778 names used 2090 times</a:t>
            </a:r>
          </a:p>
        </p:txBody>
      </p:sp>
    </p:spTree>
    <p:extLst>
      <p:ext uri="{BB962C8B-B14F-4D97-AF65-F5344CB8AC3E}">
        <p14:creationId xmlns:p14="http://schemas.microsoft.com/office/powerpoint/2010/main" val="389374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CEC7-63F5-4646-901D-D9E1E0099A58}"/>
              </a:ext>
            </a:extLst>
          </p:cNvPr>
          <p:cNvSpPr>
            <a:spLocks noGrp="1"/>
          </p:cNvSpPr>
          <p:nvPr>
            <p:ph type="title"/>
          </p:nvPr>
        </p:nvSpPr>
        <p:spPr>
          <a:xfrm>
            <a:off x="330200" y="331258"/>
            <a:ext cx="10515600" cy="1325563"/>
          </a:xfrm>
        </p:spPr>
        <p:txBody>
          <a:bodyPr/>
          <a:lstStyle/>
          <a:p>
            <a:r>
              <a:rPr lang="en-US" b="0" dirty="0">
                <a:solidFill>
                  <a:schemeClr val="bg1">
                    <a:lumMod val="50000"/>
                  </a:schemeClr>
                </a:solidFill>
              </a:rPr>
              <a:t>Resources</a:t>
            </a:r>
            <a:r>
              <a:rPr lang="en-US" dirty="0"/>
              <a:t> </a:t>
            </a:r>
            <a:r>
              <a:rPr lang="en-US" dirty="0">
                <a:solidFill>
                  <a:schemeClr val="bg1">
                    <a:lumMod val="75000"/>
                  </a:schemeClr>
                </a:solidFill>
              </a:rPr>
              <a:t>– </a:t>
            </a:r>
            <a:r>
              <a:rPr lang="en-US" b="0" dirty="0">
                <a:solidFill>
                  <a:schemeClr val="bg1">
                    <a:lumMod val="75000"/>
                  </a:schemeClr>
                </a:solidFill>
                <a:latin typeface="Gotham Light" pitchFamily="2" charset="0"/>
                <a:cs typeface="Gotham Light" pitchFamily="2" charset="0"/>
              </a:rPr>
              <a:t>ESIP Wiki</a:t>
            </a:r>
          </a:p>
        </p:txBody>
      </p:sp>
      <p:pic>
        <p:nvPicPr>
          <p:cNvPr id="4" name="Picture 3">
            <a:hlinkClick r:id="rId2"/>
            <a:extLst>
              <a:ext uri="{FF2B5EF4-FFF2-40B4-BE49-F238E27FC236}">
                <a16:creationId xmlns:a16="http://schemas.microsoft.com/office/drawing/2014/main" id="{93F3F2EA-0948-ED44-B513-09C195EC69F4}"/>
              </a:ext>
            </a:extLst>
          </p:cNvPr>
          <p:cNvPicPr>
            <a:picLocks noChangeAspect="1"/>
          </p:cNvPicPr>
          <p:nvPr/>
        </p:nvPicPr>
        <p:blipFill>
          <a:blip r:embed="rId3"/>
          <a:stretch>
            <a:fillRect/>
          </a:stretch>
        </p:blipFill>
        <p:spPr>
          <a:xfrm>
            <a:off x="330200" y="994039"/>
            <a:ext cx="7008717" cy="5219794"/>
          </a:xfrm>
          <a:prstGeom prst="rect">
            <a:avLst/>
          </a:prstGeom>
        </p:spPr>
      </p:pic>
      <p:sp>
        <p:nvSpPr>
          <p:cNvPr id="5" name="TextBox 4">
            <a:extLst>
              <a:ext uri="{FF2B5EF4-FFF2-40B4-BE49-F238E27FC236}">
                <a16:creationId xmlns:a16="http://schemas.microsoft.com/office/drawing/2014/main" id="{6ACE7F1F-C348-6C4B-B0CD-58D4E1901CC7}"/>
              </a:ext>
            </a:extLst>
          </p:cNvPr>
          <p:cNvSpPr txBox="1"/>
          <p:nvPr/>
        </p:nvSpPr>
        <p:spPr>
          <a:xfrm>
            <a:off x="7150608" y="1656821"/>
            <a:ext cx="4634993" cy="400110"/>
          </a:xfrm>
          <a:prstGeom prst="rect">
            <a:avLst/>
          </a:prstGeom>
          <a:noFill/>
        </p:spPr>
        <p:txBody>
          <a:bodyPr wrap="square" rtlCol="0">
            <a:spAutoFit/>
          </a:bodyPr>
          <a:lstStyle/>
          <a:p>
            <a:r>
              <a:rPr lang="en-US" sz="2000" dirty="0">
                <a:latin typeface="Century Gothic" panose="020B0502020202020204" pitchFamily="34" charset="0"/>
                <a:hlinkClick r:id="rId4"/>
              </a:rPr>
              <a:t>https://</a:t>
            </a:r>
            <a:r>
              <a:rPr lang="en-US" sz="2000" dirty="0" err="1">
                <a:latin typeface="Century Gothic" panose="020B0502020202020204" pitchFamily="34" charset="0"/>
                <a:hlinkClick r:id="rId4"/>
              </a:rPr>
              <a:t>tinyurl.com</a:t>
            </a:r>
            <a:r>
              <a:rPr lang="en-US" sz="2000" dirty="0">
                <a:latin typeface="Century Gothic" panose="020B0502020202020204" pitchFamily="34" charset="0"/>
                <a:hlinkClick r:id="rId4"/>
              </a:rPr>
              <a:t>/</a:t>
            </a:r>
            <a:r>
              <a:rPr lang="en-US" sz="2000" dirty="0" err="1">
                <a:latin typeface="Century Gothic" panose="020B0502020202020204" pitchFamily="34" charset="0"/>
                <a:hlinkClick r:id="rId4"/>
              </a:rPr>
              <a:t>ESIPConnections</a:t>
            </a:r>
            <a:endParaRPr lang="en-US" sz="2000" dirty="0">
              <a:latin typeface="Century Gothic" panose="020B0502020202020204" pitchFamily="34" charset="0"/>
            </a:endParaRPr>
          </a:p>
        </p:txBody>
      </p:sp>
    </p:spTree>
    <p:extLst>
      <p:ext uri="{BB962C8B-B14F-4D97-AF65-F5344CB8AC3E}">
        <p14:creationId xmlns:p14="http://schemas.microsoft.com/office/powerpoint/2010/main" val="114737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picture containing food, drawing&#10;&#10;Description automatically generated">
            <a:extLst>
              <a:ext uri="{FF2B5EF4-FFF2-40B4-BE49-F238E27FC236}">
                <a16:creationId xmlns:a16="http://schemas.microsoft.com/office/drawing/2014/main" id="{20D53023-1A4C-8A44-B4B2-8C44334C1CEB}"/>
              </a:ext>
            </a:extLst>
          </p:cNvPr>
          <p:cNvPicPr>
            <a:picLocks noChangeAspect="1"/>
          </p:cNvPicPr>
          <p:nvPr/>
        </p:nvPicPr>
        <p:blipFill>
          <a:blip r:embed="rId2"/>
          <a:stretch>
            <a:fillRect/>
          </a:stretch>
        </p:blipFill>
        <p:spPr>
          <a:xfrm>
            <a:off x="8525701" y="4673604"/>
            <a:ext cx="3251434" cy="1953333"/>
          </a:xfrm>
          <a:prstGeom prst="rect">
            <a:avLst/>
          </a:prstGeom>
        </p:spPr>
      </p:pic>
      <p:cxnSp>
        <p:nvCxnSpPr>
          <p:cNvPr id="3" name="Straight Connector 2">
            <a:extLst>
              <a:ext uri="{FF2B5EF4-FFF2-40B4-BE49-F238E27FC236}">
                <a16:creationId xmlns:a16="http://schemas.microsoft.com/office/drawing/2014/main" id="{E458B9B9-2A42-544D-8651-A00CD5E0BD5F}"/>
              </a:ext>
            </a:extLst>
          </p:cNvPr>
          <p:cNvCxnSpPr>
            <a:cxnSpLocks/>
          </p:cNvCxnSpPr>
          <p:nvPr/>
        </p:nvCxnSpPr>
        <p:spPr>
          <a:xfrm flipH="1">
            <a:off x="457200" y="6209269"/>
            <a:ext cx="7842959" cy="0"/>
          </a:xfrm>
          <a:prstGeom prst="line">
            <a:avLst/>
          </a:prstGeom>
          <a:ln w="28575">
            <a:solidFill>
              <a:srgbClr val="692F89"/>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2036E079-8DEE-1E44-869D-6BE91E58E30D}"/>
              </a:ext>
            </a:extLst>
          </p:cNvPr>
          <p:cNvSpPr txBox="1">
            <a:spLocks/>
          </p:cNvSpPr>
          <p:nvPr/>
        </p:nvSpPr>
        <p:spPr>
          <a:xfrm>
            <a:off x="312067" y="6253544"/>
            <a:ext cx="2456534" cy="3077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dirty="0">
                <a:solidFill>
                  <a:srgbClr val="7030A0"/>
                </a:solidFill>
                <a:latin typeface="Century Gothic" panose="020B0502020202020204" pitchFamily="34" charset="0"/>
              </a:rPr>
              <a:t>ted@tedhabermann.com</a:t>
            </a:r>
          </a:p>
        </p:txBody>
      </p:sp>
      <p:sp>
        <p:nvSpPr>
          <p:cNvPr id="5" name="TextBox 4">
            <a:extLst>
              <a:ext uri="{FF2B5EF4-FFF2-40B4-BE49-F238E27FC236}">
                <a16:creationId xmlns:a16="http://schemas.microsoft.com/office/drawing/2014/main" id="{1DABAA89-3D45-1A43-9C4C-5066356AE882}"/>
              </a:ext>
            </a:extLst>
          </p:cNvPr>
          <p:cNvSpPr txBox="1"/>
          <p:nvPr/>
        </p:nvSpPr>
        <p:spPr>
          <a:xfrm>
            <a:off x="6767375" y="6219677"/>
            <a:ext cx="1597692" cy="307777"/>
          </a:xfrm>
          <a:prstGeom prst="rect">
            <a:avLst/>
          </a:prstGeom>
          <a:noFill/>
        </p:spPr>
        <p:txBody>
          <a:bodyPr wrap="square" rtlCol="0">
            <a:spAutoFit/>
          </a:bodyPr>
          <a:lstStyle/>
          <a:p>
            <a:pPr algn="r"/>
            <a:r>
              <a:rPr lang="en-US" sz="1400" dirty="0">
                <a:solidFill>
                  <a:srgbClr val="7030A0"/>
                </a:solidFill>
                <a:latin typeface="Century Gothic" panose="020B0502020202020204" pitchFamily="34" charset="0"/>
              </a:rPr>
              <a:t>@</a:t>
            </a:r>
            <a:r>
              <a:rPr lang="en-US" sz="1400" dirty="0" err="1">
                <a:solidFill>
                  <a:srgbClr val="7030A0"/>
                </a:solidFill>
                <a:latin typeface="Century Gothic" panose="020B0502020202020204" pitchFamily="34" charset="0"/>
              </a:rPr>
              <a:t>TedHaberman</a:t>
            </a:r>
            <a:endParaRPr lang="en-US" sz="1400" dirty="0"/>
          </a:p>
        </p:txBody>
      </p:sp>
      <p:sp>
        <p:nvSpPr>
          <p:cNvPr id="6" name="Title 1">
            <a:extLst>
              <a:ext uri="{FF2B5EF4-FFF2-40B4-BE49-F238E27FC236}">
                <a16:creationId xmlns:a16="http://schemas.microsoft.com/office/drawing/2014/main" id="{3808D951-7784-E14F-9203-1B1F84B0258A}"/>
              </a:ext>
            </a:extLst>
          </p:cNvPr>
          <p:cNvSpPr txBox="1">
            <a:spLocks/>
          </p:cNvSpPr>
          <p:nvPr/>
        </p:nvSpPr>
        <p:spPr>
          <a:xfrm>
            <a:off x="354402" y="344779"/>
            <a:ext cx="3824406" cy="9150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lumMod val="65000"/>
                  </a:schemeClr>
                </a:solidFill>
                <a:latin typeface="Gotham Medium" pitchFamily="2" charset="0"/>
                <a:cs typeface="Gotham Medium" pitchFamily="2" charset="0"/>
              </a:rPr>
              <a:t>Questions?</a:t>
            </a:r>
          </a:p>
        </p:txBody>
      </p:sp>
      <p:pic>
        <p:nvPicPr>
          <p:cNvPr id="7" name="Picture 6">
            <a:extLst>
              <a:ext uri="{FF2B5EF4-FFF2-40B4-BE49-F238E27FC236}">
                <a16:creationId xmlns:a16="http://schemas.microsoft.com/office/drawing/2014/main" id="{6ACFBDE0-8874-C846-9E14-4B5FFFA30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988" y="1148348"/>
            <a:ext cx="3593305" cy="4791073"/>
          </a:xfrm>
          <a:prstGeom prst="rect">
            <a:avLst/>
          </a:prstGeom>
        </p:spPr>
      </p:pic>
      <p:sp>
        <p:nvSpPr>
          <p:cNvPr id="15" name="TextBox 14">
            <a:extLst>
              <a:ext uri="{FF2B5EF4-FFF2-40B4-BE49-F238E27FC236}">
                <a16:creationId xmlns:a16="http://schemas.microsoft.com/office/drawing/2014/main" id="{7219F41B-1F3A-FE49-966C-B1F69319EE57}"/>
              </a:ext>
            </a:extLst>
          </p:cNvPr>
          <p:cNvSpPr txBox="1"/>
          <p:nvPr/>
        </p:nvSpPr>
        <p:spPr>
          <a:xfrm>
            <a:off x="3044600" y="6219677"/>
            <a:ext cx="3446777" cy="307777"/>
          </a:xfrm>
          <a:prstGeom prst="rect">
            <a:avLst/>
          </a:prstGeom>
          <a:noFill/>
        </p:spPr>
        <p:txBody>
          <a:bodyPr wrap="none" rtlCol="0">
            <a:spAutoFit/>
          </a:bodyPr>
          <a:lstStyle/>
          <a:p>
            <a:pPr algn="r"/>
            <a:r>
              <a:rPr lang="en-US" sz="1400" b="0" i="0" dirty="0">
                <a:solidFill>
                  <a:srgbClr val="6A2F8A"/>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a:t>
            </a:r>
            <a:r>
              <a:rPr lang="en-US" sz="1400" b="0" i="0" dirty="0" err="1">
                <a:solidFill>
                  <a:srgbClr val="6A2F8A"/>
                </a:solidFill>
                <a:latin typeface="Century Gothic" panose="020B0502020202020204" pitchFamily="34" charset="0"/>
                <a:hlinkClick r:id="rId4">
                  <a:extLst>
                    <a:ext uri="{A12FA001-AC4F-418D-AE19-62706E023703}">
                      <ahyp:hlinkClr xmlns:ahyp="http://schemas.microsoft.com/office/drawing/2018/hyperlinkcolor" val="tx"/>
                    </a:ext>
                  </a:extLst>
                </a:hlinkClick>
              </a:rPr>
              <a:t>orcid.org</a:t>
            </a:r>
            <a:r>
              <a:rPr lang="en-US" sz="1400" b="0" i="0" dirty="0">
                <a:solidFill>
                  <a:srgbClr val="6A2F8A"/>
                </a:solidFill>
                <a:latin typeface="Century Gothic" panose="020B0502020202020204" pitchFamily="34" charset="0"/>
                <a:hlinkClick r:id="rId4">
                  <a:extLst>
                    <a:ext uri="{A12FA001-AC4F-418D-AE19-62706E023703}">
                      <ahyp:hlinkClr xmlns:ahyp="http://schemas.microsoft.com/office/drawing/2018/hyperlinkcolor" val="tx"/>
                    </a:ext>
                  </a:extLst>
                </a:hlinkClick>
              </a:rPr>
              <a:t>/0000-0003-3585-6733</a:t>
            </a:r>
            <a:endParaRPr lang="en-US" sz="1400" b="0" i="0" dirty="0">
              <a:solidFill>
                <a:srgbClr val="6A2F8A"/>
              </a:solidFill>
              <a:latin typeface="Century Gothic" panose="020B0502020202020204" pitchFamily="34" charset="0"/>
            </a:endParaRPr>
          </a:p>
        </p:txBody>
      </p:sp>
      <p:grpSp>
        <p:nvGrpSpPr>
          <p:cNvPr id="10" name="Group 9">
            <a:extLst>
              <a:ext uri="{FF2B5EF4-FFF2-40B4-BE49-F238E27FC236}">
                <a16:creationId xmlns:a16="http://schemas.microsoft.com/office/drawing/2014/main" id="{3B3779F8-8C99-D647-944D-D73EE28EB7BE}"/>
              </a:ext>
            </a:extLst>
          </p:cNvPr>
          <p:cNvGrpSpPr/>
          <p:nvPr/>
        </p:nvGrpSpPr>
        <p:grpSpPr>
          <a:xfrm>
            <a:off x="6811568" y="3108894"/>
            <a:ext cx="3339878" cy="1107271"/>
            <a:chOff x="8653648" y="2731082"/>
            <a:chExt cx="3339878" cy="1107271"/>
          </a:xfrm>
        </p:grpSpPr>
        <p:sp>
          <p:nvSpPr>
            <p:cNvPr id="9" name="Rectangle 8">
              <a:extLst>
                <a:ext uri="{FF2B5EF4-FFF2-40B4-BE49-F238E27FC236}">
                  <a16:creationId xmlns:a16="http://schemas.microsoft.com/office/drawing/2014/main" id="{DDB9C655-538C-AC4A-9D2E-78C6222F2FDC}"/>
                </a:ext>
              </a:extLst>
            </p:cNvPr>
            <p:cNvSpPr/>
            <p:nvPr/>
          </p:nvSpPr>
          <p:spPr>
            <a:xfrm>
              <a:off x="8653648" y="2731082"/>
              <a:ext cx="3339878" cy="11072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AF5A08-1BBA-9846-9339-BE9B815E00BD}"/>
                </a:ext>
              </a:extLst>
            </p:cNvPr>
            <p:cNvPicPr>
              <a:picLocks noChangeAspect="1"/>
            </p:cNvPicPr>
            <p:nvPr/>
          </p:nvPicPr>
          <p:blipFill rotWithShape="1">
            <a:blip r:embed="rId5">
              <a:clrChange>
                <a:clrFrom>
                  <a:srgbClr val="E6E6E6"/>
                </a:clrFrom>
                <a:clrTo>
                  <a:srgbClr val="E6E6E6">
                    <a:alpha val="0"/>
                  </a:srgbClr>
                </a:clrTo>
              </a:clrChange>
            </a:blip>
            <a:srcRect/>
            <a:stretch/>
          </p:blipFill>
          <p:spPr>
            <a:xfrm>
              <a:off x="8653648" y="2752347"/>
              <a:ext cx="3339878" cy="1086006"/>
            </a:xfrm>
            <a:prstGeom prst="rect">
              <a:avLst/>
            </a:prstGeom>
          </p:spPr>
        </p:pic>
      </p:grpSp>
      <p:pic>
        <p:nvPicPr>
          <p:cNvPr id="13" name="Picture 12">
            <a:extLst>
              <a:ext uri="{FF2B5EF4-FFF2-40B4-BE49-F238E27FC236}">
                <a16:creationId xmlns:a16="http://schemas.microsoft.com/office/drawing/2014/main" id="{3CD8F4BF-6639-894C-A363-E3C9F39D4CAB}"/>
              </a:ext>
            </a:extLst>
          </p:cNvPr>
          <p:cNvPicPr>
            <a:picLocks noChangeAspect="1"/>
          </p:cNvPicPr>
          <p:nvPr/>
        </p:nvPicPr>
        <p:blipFill>
          <a:blip r:embed="rId6"/>
          <a:stretch>
            <a:fillRect/>
          </a:stretch>
        </p:blipFill>
        <p:spPr>
          <a:xfrm>
            <a:off x="5097436" y="1006317"/>
            <a:ext cx="3339878" cy="1645138"/>
          </a:xfrm>
          <a:prstGeom prst="rect">
            <a:avLst/>
          </a:prstGeom>
        </p:spPr>
      </p:pic>
      <p:sp>
        <p:nvSpPr>
          <p:cNvPr id="14" name="TextBox 13">
            <a:extLst>
              <a:ext uri="{FF2B5EF4-FFF2-40B4-BE49-F238E27FC236}">
                <a16:creationId xmlns:a16="http://schemas.microsoft.com/office/drawing/2014/main" id="{F726B66C-66B7-FE4D-B526-D8851BBCFACF}"/>
              </a:ext>
            </a:extLst>
          </p:cNvPr>
          <p:cNvSpPr txBox="1"/>
          <p:nvPr/>
        </p:nvSpPr>
        <p:spPr>
          <a:xfrm>
            <a:off x="8587780" y="1367221"/>
            <a:ext cx="2217210" cy="923330"/>
          </a:xfrm>
          <a:prstGeom prst="rect">
            <a:avLst/>
          </a:prstGeom>
          <a:noFill/>
        </p:spPr>
        <p:txBody>
          <a:bodyPr wrap="none" rtlCol="0">
            <a:spAutoFit/>
          </a:bodyPr>
          <a:lstStyle/>
          <a:p>
            <a:r>
              <a:rPr lang="en-US" dirty="0">
                <a:latin typeface="Gotham Light" pitchFamily="2" charset="0"/>
                <a:cs typeface="Gotham Light" pitchFamily="2" charset="0"/>
              </a:rPr>
              <a:t>Maria Gould</a:t>
            </a:r>
          </a:p>
          <a:p>
            <a:r>
              <a:rPr lang="en-US" dirty="0">
                <a:latin typeface="Gotham Light" pitchFamily="2" charset="0"/>
                <a:cs typeface="Gotham Light" pitchFamily="2" charset="0"/>
              </a:rPr>
              <a:t>ROR Project Lead</a:t>
            </a:r>
          </a:p>
          <a:p>
            <a:r>
              <a:rPr lang="en-US" dirty="0" err="1">
                <a:latin typeface="Gotham Light" pitchFamily="2" charset="0"/>
                <a:cs typeface="Gotham Light" pitchFamily="2" charset="0"/>
              </a:rPr>
              <a:t>info@ror.org</a:t>
            </a:r>
            <a:endParaRPr lang="en-US" dirty="0">
              <a:latin typeface="Gotham Light" pitchFamily="2" charset="0"/>
              <a:cs typeface="Gotham Light" pitchFamily="2" charset="0"/>
            </a:endParaRPr>
          </a:p>
        </p:txBody>
      </p:sp>
      <p:sp>
        <p:nvSpPr>
          <p:cNvPr id="16" name="Rectangle 15">
            <a:extLst>
              <a:ext uri="{FF2B5EF4-FFF2-40B4-BE49-F238E27FC236}">
                <a16:creationId xmlns:a16="http://schemas.microsoft.com/office/drawing/2014/main" id="{6B2C2D56-EDF8-754D-9891-BFD4B66EC17D}"/>
              </a:ext>
            </a:extLst>
          </p:cNvPr>
          <p:cNvSpPr/>
          <p:nvPr/>
        </p:nvSpPr>
        <p:spPr>
          <a:xfrm>
            <a:off x="6713539" y="4250310"/>
            <a:ext cx="2467407" cy="369332"/>
          </a:xfrm>
          <a:prstGeom prst="rect">
            <a:avLst/>
          </a:prstGeom>
          <a:noFill/>
        </p:spPr>
        <p:txBody>
          <a:bodyPr wrap="none" rtlCol="0">
            <a:spAutoFit/>
          </a:bodyPr>
          <a:lstStyle/>
          <a:p>
            <a:r>
              <a:rPr lang="en-US" dirty="0">
                <a:latin typeface="Gotham Light" pitchFamily="2" charset="0"/>
                <a:cs typeface="Gotham Light" pitchFamily="2" charset="0"/>
              </a:rPr>
              <a:t>https://</a:t>
            </a:r>
            <a:r>
              <a:rPr lang="en-US" dirty="0" err="1">
                <a:latin typeface="Gotham Light" pitchFamily="2" charset="0"/>
                <a:cs typeface="Gotham Light" pitchFamily="2" charset="0"/>
              </a:rPr>
              <a:t>www.grid.ac</a:t>
            </a:r>
            <a:endParaRPr lang="en-US" dirty="0">
              <a:latin typeface="Gotham Light" pitchFamily="2" charset="0"/>
              <a:cs typeface="Gotham Light" pitchFamily="2" charset="0"/>
            </a:endParaRPr>
          </a:p>
        </p:txBody>
      </p:sp>
    </p:spTree>
    <p:extLst>
      <p:ext uri="{BB962C8B-B14F-4D97-AF65-F5344CB8AC3E}">
        <p14:creationId xmlns:p14="http://schemas.microsoft.com/office/powerpoint/2010/main" val="3465665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2918</TotalTime>
  <Words>516</Words>
  <Application>Microsoft Macintosh PowerPoint</Application>
  <PresentationFormat>Widescreen</PresentationFormat>
  <Paragraphs>80</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Century Gothic</vt:lpstr>
      <vt:lpstr>Futura</vt:lpstr>
      <vt:lpstr>Gotham Book</vt:lpstr>
      <vt:lpstr>Gotham Light</vt:lpstr>
      <vt:lpstr>Gotham Medium</vt:lpstr>
      <vt:lpstr>Office Theme</vt:lpstr>
      <vt:lpstr>PowerPoint Presentation</vt:lpstr>
      <vt:lpstr>Leadership Model – Positive Deviance</vt:lpstr>
      <vt:lpstr>Leadership Model</vt:lpstr>
      <vt:lpstr>PowerPoint Presentation</vt:lpstr>
      <vt:lpstr>Non-Unique Names</vt:lpstr>
      <vt:lpstr>Resources – ESIP Wiki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Habermann</dc:creator>
  <cp:lastModifiedBy>Ted Habermann</cp:lastModifiedBy>
  <cp:revision>43</cp:revision>
  <dcterms:created xsi:type="dcterms:W3CDTF">2019-12-28T17:15:33Z</dcterms:created>
  <dcterms:modified xsi:type="dcterms:W3CDTF">2020-01-06T19:19:25Z</dcterms:modified>
</cp:coreProperties>
</file>