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6858000" cx="12192000"/>
  <p:notesSz cx="6858000" cy="9144000"/>
  <p:embeddedFontLst>
    <p:embeddedFont>
      <p:font typeface="Open Sans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OpenSans-boldItalic.fntdata"/><Relationship Id="rId5" Type="http://schemas.openxmlformats.org/officeDocument/2006/relationships/slide" Target="slides/slide1.xml"/><Relationship Id="rId6" Type="http://schemas.openxmlformats.org/officeDocument/2006/relationships/font" Target="fonts/OpenSans-regular.fntdata"/><Relationship Id="rId7" Type="http://schemas.openxmlformats.org/officeDocument/2006/relationships/font" Target="fonts/OpenSans-bold.fntdata"/><Relationship Id="rId8" Type="http://schemas.openxmlformats.org/officeDocument/2006/relationships/font" Target="fonts/OpenSa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10" Type="http://schemas.openxmlformats.org/officeDocument/2006/relationships/image" Target="../media/image2.png"/><Relationship Id="rId9" Type="http://schemas.openxmlformats.org/officeDocument/2006/relationships/image" Target="../media/image3.png"/><Relationship Id="rId5" Type="http://schemas.openxmlformats.org/officeDocument/2006/relationships/hyperlink" Target="https://arxiv.org/search/?searchtype=author&amp;query=Tu%2C+H" TargetMode="External"/><Relationship Id="rId6" Type="http://schemas.openxmlformats.org/officeDocument/2006/relationships/hyperlink" Target="https://arxiv.org/search/?searchtype=author&amp;query=Yu%2C+Z" TargetMode="External"/><Relationship Id="rId7" Type="http://schemas.openxmlformats.org/officeDocument/2006/relationships/hyperlink" Target="https://arxiv.org/search/?searchtype=author&amp;query=Menzies%2C+T" TargetMode="External"/><Relationship Id="rId8" Type="http://schemas.openxmlformats.org/officeDocument/2006/relationships/hyperlink" Target="https://arxiv.org/pdf/1905.01719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400" y="76200"/>
            <a:ext cx="1048400" cy="10484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/>
        </p:nvSpPr>
        <p:spPr>
          <a:xfrm>
            <a:off x="6807775" y="3103125"/>
            <a:ext cx="5136000" cy="19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/>
              <a:t> </a:t>
            </a:r>
            <a:endParaRPr sz="16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US" sz="1300"/>
              <a:t>CS developers are </a:t>
            </a:r>
            <a:r>
              <a:rPr b="1" lang="en-US" sz="1300">
                <a:solidFill>
                  <a:srgbClr val="CC0000"/>
                </a:solidFill>
              </a:rPr>
              <a:t>more serious</a:t>
            </a:r>
            <a:r>
              <a:rPr lang="en-US" sz="1300"/>
              <a:t> about their projects (496 times more quality) than SE projects.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US" sz="1300"/>
              <a:t>CS  develops and deploys software in a</a:t>
            </a:r>
            <a:r>
              <a:rPr b="1" lang="en-US" sz="1300">
                <a:solidFill>
                  <a:srgbClr val="CC0000"/>
                </a:solidFill>
              </a:rPr>
              <a:t> more granular fashion</a:t>
            </a:r>
            <a:r>
              <a:rPr lang="en-US" sz="1300"/>
              <a:t> and faster than SE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US" sz="1300"/>
              <a:t>CS programmers</a:t>
            </a:r>
            <a:r>
              <a:rPr b="1" lang="en-US" sz="1300">
                <a:solidFill>
                  <a:srgbClr val="CC0000"/>
                </a:solidFill>
              </a:rPr>
              <a:t> add fewer defects</a:t>
            </a:r>
            <a:r>
              <a:rPr lang="en-US" sz="1300"/>
              <a:t> to their code, </a:t>
            </a:r>
            <a:br>
              <a:rPr lang="en-US" sz="1300"/>
            </a:br>
            <a:r>
              <a:rPr lang="en-US" sz="1300"/>
              <a:t>(compared to SE people)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US" sz="1300"/>
              <a:t>CS =  </a:t>
            </a:r>
            <a:r>
              <a:rPr b="1" lang="en-US" sz="1300">
                <a:solidFill>
                  <a:srgbClr val="CC0000"/>
                </a:solidFill>
              </a:rPr>
              <a:t>bolder explorers</a:t>
            </a:r>
            <a:r>
              <a:rPr lang="en-US" sz="1300"/>
              <a:t>, using software, spend more time on new ideas, than maintaining old code.</a:t>
            </a:r>
            <a:endParaRPr sz="1300"/>
          </a:p>
        </p:txBody>
      </p:sp>
      <p:sp>
        <p:nvSpPr>
          <p:cNvPr id="86" name="Google Shape;86;p13"/>
          <p:cNvSpPr txBox="1"/>
          <p:nvPr/>
        </p:nvSpPr>
        <p:spPr>
          <a:xfrm>
            <a:off x="6857875" y="3150600"/>
            <a:ext cx="5009700" cy="4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300">
                <a:solidFill>
                  <a:srgbClr val="CC0000"/>
                </a:solidFill>
              </a:rPr>
              <a:t>More</a:t>
            </a:r>
            <a:r>
              <a:rPr b="1" lang="en-US" sz="1300">
                <a:solidFill>
                  <a:srgbClr val="CC0000"/>
                </a:solidFill>
              </a:rPr>
              <a:t> results</a:t>
            </a:r>
            <a:r>
              <a:rPr b="1" lang="en-US" sz="1300">
                <a:solidFill>
                  <a:schemeClr val="dk1"/>
                </a:solidFill>
              </a:rPr>
              <a:t>:</a:t>
            </a:r>
            <a:endParaRPr/>
          </a:p>
        </p:txBody>
      </p:sp>
      <p:sp>
        <p:nvSpPr>
          <p:cNvPr id="87" name="Google Shape;87;p13"/>
          <p:cNvSpPr txBox="1"/>
          <p:nvPr>
            <p:ph type="title"/>
          </p:nvPr>
        </p:nvSpPr>
        <p:spPr>
          <a:xfrm>
            <a:off x="1505600" y="259500"/>
            <a:ext cx="8852400" cy="124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/>
              <a:t>CSSI Element: Can Empirical SE be Adapted to Computational Science?</a:t>
            </a:r>
            <a:br>
              <a:rPr lang="en-US" sz="2800"/>
            </a:br>
            <a:r>
              <a:rPr i="1" lang="en-US" sz="2000"/>
              <a:t>PI: Dr. Tim Menzies</a:t>
            </a:r>
            <a:br>
              <a:rPr i="1" lang="en-US" sz="2000"/>
            </a:br>
            <a:r>
              <a:rPr i="1" lang="en-US" sz="2000"/>
              <a:t>Institution: North Carolina State University</a:t>
            </a:r>
            <a:endParaRPr i="1"/>
          </a:p>
        </p:txBody>
      </p:sp>
      <p:sp>
        <p:nvSpPr>
          <p:cNvPr id="88" name="Google Shape;88;p13"/>
          <p:cNvSpPr txBox="1"/>
          <p:nvPr/>
        </p:nvSpPr>
        <p:spPr>
          <a:xfrm>
            <a:off x="413170" y="1123049"/>
            <a:ext cx="1457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Award #: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1931425</a:t>
            </a:r>
            <a:endParaRPr sz="1200"/>
          </a:p>
        </p:txBody>
      </p:sp>
      <p:sp>
        <p:nvSpPr>
          <p:cNvPr id="89" name="Google Shape;89;p13"/>
          <p:cNvSpPr/>
          <p:nvPr/>
        </p:nvSpPr>
        <p:spPr>
          <a:xfrm>
            <a:off x="1733628" y="1621742"/>
            <a:ext cx="8975700" cy="45600"/>
          </a:xfrm>
          <a:prstGeom prst="rect">
            <a:avLst/>
          </a:prstGeom>
          <a:gradFill>
            <a:gsLst>
              <a:gs pos="0">
                <a:srgbClr val="BBD6EE"/>
              </a:gs>
              <a:gs pos="46000">
                <a:srgbClr val="629FD6"/>
              </a:gs>
              <a:gs pos="100000">
                <a:srgbClr val="255D91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93939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0" y="6519300"/>
            <a:ext cx="4785300" cy="3387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NSF CSSI PI Meeting Seattle, WA, Feb. 13-14, 2020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115725" y="1680763"/>
            <a:ext cx="6503400" cy="18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300">
                <a:solidFill>
                  <a:srgbClr val="CC0000"/>
                </a:solidFill>
              </a:rPr>
              <a:t>Hypothesis</a:t>
            </a:r>
            <a:r>
              <a:rPr b="1" lang="en-US" sz="1300"/>
              <a:t>: </a:t>
            </a:r>
            <a:r>
              <a:rPr lang="en-US" sz="1300"/>
              <a:t>Integrating SE practices will help computational scientists (CS) produce better science (e.g. more reliable, more reproducible, and more efficient). </a:t>
            </a:r>
            <a:br>
              <a:rPr lang="en-US" sz="1300"/>
            </a:br>
            <a:br>
              <a:rPr lang="en-US" sz="1300"/>
            </a:br>
            <a:r>
              <a:rPr b="1" lang="en-US" sz="1300">
                <a:solidFill>
                  <a:srgbClr val="CC0000"/>
                </a:solidFill>
              </a:rPr>
              <a:t>Research Roadmap</a:t>
            </a:r>
            <a:r>
              <a:rPr b="1" lang="en-US" sz="1300"/>
              <a:t>:</a:t>
            </a:r>
            <a:endParaRPr b="1"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300">
                <a:solidFill>
                  <a:srgbClr val="CC0000"/>
                </a:solidFill>
              </a:rPr>
              <a:t>Some results:</a:t>
            </a:r>
            <a:r>
              <a:rPr lang="en-US" sz="1300">
                <a:solidFill>
                  <a:schemeClr val="dk1"/>
                </a:solidFill>
              </a:rPr>
              <a:t> (comparing 500 major SE projects and 60 major CS projects)</a:t>
            </a:r>
            <a:br>
              <a:rPr b="1" lang="en-US" sz="1300"/>
            </a:br>
            <a:br>
              <a:rPr b="1" lang="en-US" sz="1300"/>
            </a:br>
            <a:endParaRPr b="1" sz="1300"/>
          </a:p>
        </p:txBody>
      </p:sp>
      <p:sp>
        <p:nvSpPr>
          <p:cNvPr id="92" name="Google Shape;92;p13"/>
          <p:cNvSpPr txBox="1"/>
          <p:nvPr/>
        </p:nvSpPr>
        <p:spPr>
          <a:xfrm>
            <a:off x="6850175" y="1709800"/>
            <a:ext cx="5232900" cy="14694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FFFFFF"/>
                </a:solidFill>
              </a:rPr>
              <a:t>Computational Scientists write </a:t>
            </a:r>
            <a:endParaRPr sz="22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rgbClr val="FFFFFF"/>
                </a:solidFill>
              </a:rPr>
              <a:t>great software:</a:t>
            </a:r>
            <a:endParaRPr b="1" sz="22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rgbClr val="FFFFFF"/>
                </a:solidFill>
              </a:rPr>
              <a:t>much better</a:t>
            </a:r>
            <a:r>
              <a:rPr lang="en-US" sz="2200">
                <a:solidFill>
                  <a:srgbClr val="FFFFFF"/>
                </a:solidFill>
              </a:rPr>
              <a:t> than </a:t>
            </a:r>
            <a:endParaRPr sz="22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FFFFFF"/>
                </a:solidFill>
              </a:rPr>
              <a:t>most software engineers</a:t>
            </a:r>
            <a:endParaRPr sz="2200">
              <a:solidFill>
                <a:srgbClr val="FFFFFF"/>
              </a:solidFill>
            </a:endParaRPr>
          </a:p>
        </p:txBody>
      </p:sp>
      <p:pic>
        <p:nvPicPr>
          <p:cNvPr id="93" name="Google Shape;93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3825" y="4434025"/>
            <a:ext cx="6379057" cy="18147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3"/>
          <p:cNvSpPr txBox="1"/>
          <p:nvPr/>
        </p:nvSpPr>
        <p:spPr>
          <a:xfrm>
            <a:off x="260025" y="3892925"/>
            <a:ext cx="32316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200"/>
              <a:t>In SE projects: non-hero developers introduced 1.3-1.7 more bugs than heroes</a:t>
            </a:r>
            <a:endParaRPr i="1" sz="1200"/>
          </a:p>
        </p:txBody>
      </p:sp>
      <p:sp>
        <p:nvSpPr>
          <p:cNvPr id="95" name="Google Shape;95;p13"/>
          <p:cNvSpPr txBox="1"/>
          <p:nvPr/>
        </p:nvSpPr>
        <p:spPr>
          <a:xfrm>
            <a:off x="3536625" y="3892925"/>
            <a:ext cx="32316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200"/>
              <a:t>In CS projects: non-hero &amp; hero developers introduced the same amount of bugs</a:t>
            </a:r>
            <a:endParaRPr i="1" sz="1200"/>
          </a:p>
        </p:txBody>
      </p:sp>
      <p:sp>
        <p:nvSpPr>
          <p:cNvPr id="96" name="Google Shape;96;p13"/>
          <p:cNvSpPr txBox="1"/>
          <p:nvPr/>
        </p:nvSpPr>
        <p:spPr>
          <a:xfrm>
            <a:off x="107775" y="2637025"/>
            <a:ext cx="6699900" cy="74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300"/>
              <a:buChar char="✓"/>
            </a:pPr>
            <a:r>
              <a:rPr lang="en-US" sz="1300">
                <a:solidFill>
                  <a:schemeClr val="dk1"/>
                </a:solidFill>
              </a:rPr>
              <a:t>Investigate </a:t>
            </a:r>
            <a:r>
              <a:rPr lang="en-US" sz="1300">
                <a:solidFill>
                  <a:schemeClr val="dk1"/>
                </a:solidFill>
              </a:rPr>
              <a:t>how CS write code for research (exploring 59 “major” projects , of 678)</a:t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300"/>
              <a:buChar char="❏"/>
            </a:pPr>
            <a:r>
              <a:rPr lang="en-US" sz="1300">
                <a:solidFill>
                  <a:schemeClr val="dk1"/>
                </a:solidFill>
              </a:rPr>
              <a:t>Mining that code for verification and validation issues</a:t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300"/>
              <a:buChar char="❏"/>
            </a:pPr>
            <a:r>
              <a:rPr lang="en-US" sz="1300">
                <a:solidFill>
                  <a:schemeClr val="dk1"/>
                </a:solidFill>
              </a:rPr>
              <a:t>Explore usefulness of SE in CS, adapting as needed</a:t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300"/>
              <a:buChar char="❏"/>
            </a:pPr>
            <a:r>
              <a:rPr lang="en-US" sz="1300">
                <a:solidFill>
                  <a:schemeClr val="dk1"/>
                </a:solidFill>
              </a:rPr>
              <a:t>Automate SE practices for SE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6781800" y="5024825"/>
            <a:ext cx="4898400" cy="28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300">
                <a:solidFill>
                  <a:srgbClr val="CC0000"/>
                </a:solidFill>
              </a:rPr>
              <a:t>Invitation</a:t>
            </a:r>
            <a:r>
              <a:rPr b="1" lang="en-US" sz="1300">
                <a:solidFill>
                  <a:schemeClr val="dk1"/>
                </a:solidFill>
              </a:rPr>
              <a:t>:</a:t>
            </a:r>
            <a:endParaRPr b="1" sz="1300">
              <a:solidFill>
                <a:schemeClr val="dk1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-US" sz="1300">
                <a:solidFill>
                  <a:schemeClr val="dk1"/>
                </a:solidFill>
              </a:rPr>
              <a:t>Come tells us what you need. </a:t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-US" sz="1300">
                <a:solidFill>
                  <a:schemeClr val="dk1"/>
                </a:solidFill>
              </a:rPr>
              <a:t>We need to work with CS projects, to learn </a:t>
            </a:r>
            <a:br>
              <a:rPr lang="en-US" sz="1300">
                <a:solidFill>
                  <a:schemeClr val="dk1"/>
                </a:solidFill>
              </a:rPr>
            </a:br>
            <a:r>
              <a:rPr lang="en-US" sz="1300">
                <a:solidFill>
                  <a:schemeClr val="dk1"/>
                </a:solidFill>
              </a:rPr>
              <a:t>how and where to improve your software.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300">
                <a:solidFill>
                  <a:srgbClr val="CC0000"/>
                </a:solidFill>
              </a:rPr>
              <a:t>Publications</a:t>
            </a:r>
            <a:r>
              <a:rPr b="1" lang="en-US" sz="1300">
                <a:solidFill>
                  <a:schemeClr val="dk1"/>
                </a:solidFill>
              </a:rPr>
              <a:t>:</a:t>
            </a:r>
            <a:endParaRPr b="1" sz="1300">
              <a:solidFill>
                <a:schemeClr val="dk1"/>
              </a:solidFill>
            </a:endParaRPr>
          </a:p>
          <a:p>
            <a:pPr indent="-311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US" sz="1300">
                <a:solidFill>
                  <a:srgbClr val="0068AC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5"/>
              </a:rPr>
              <a:t>H. Tu</a:t>
            </a:r>
            <a:r>
              <a:rPr lang="en-US" sz="13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sz="1300">
                <a:solidFill>
                  <a:srgbClr val="0068AC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6"/>
              </a:rPr>
              <a:t>Z. Yu</a:t>
            </a:r>
            <a:r>
              <a:rPr lang="en-US" sz="13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sz="1300">
                <a:solidFill>
                  <a:srgbClr val="0068AC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7"/>
              </a:rPr>
              <a:t>T. Menzies</a:t>
            </a:r>
            <a:r>
              <a:rPr b="1" lang="en-US" sz="1300">
                <a:solidFill>
                  <a:srgbClr val="CC0000"/>
                </a:solidFill>
              </a:rPr>
              <a:t>, </a:t>
            </a:r>
            <a:r>
              <a:rPr lang="en-US" sz="1300"/>
              <a:t>IEEE Trans SE, 2020</a:t>
            </a:r>
            <a:br>
              <a:rPr b="1" lang="en-US" sz="1300">
                <a:solidFill>
                  <a:srgbClr val="CC0000"/>
                </a:solidFill>
              </a:rPr>
            </a:br>
            <a:r>
              <a:rPr i="1" lang="en-US" sz="1300"/>
              <a:t>Better Data Labelling with EMBLEM </a:t>
            </a:r>
            <a:r>
              <a:rPr lang="en-US" sz="1300">
                <a:solidFill>
                  <a:schemeClr val="hlink"/>
                </a:solidFill>
                <a:uFill>
                  <a:noFill/>
                </a:uFill>
                <a:hlinkClick r:id="rId8"/>
              </a:rPr>
              <a:t>https://arxiv.org/pdf/1905.01719.pdf</a:t>
            </a:r>
            <a:r>
              <a:rPr lang="en-US" sz="1300"/>
              <a:t> 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dk1"/>
              </a:solidFill>
            </a:endParaRPr>
          </a:p>
        </p:txBody>
      </p:sp>
      <p:pic>
        <p:nvPicPr>
          <p:cNvPr id="98" name="Google Shape;98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0865875" y="5610634"/>
            <a:ext cx="1140925" cy="111186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9" name="Google Shape;99;p13"/>
          <p:cNvCxnSpPr/>
          <p:nvPr/>
        </p:nvCxnSpPr>
        <p:spPr>
          <a:xfrm flipH="1" rot="10800000">
            <a:off x="9945175" y="6502375"/>
            <a:ext cx="825900" cy="222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00" name="Google Shape;100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0789675" y="68050"/>
            <a:ext cx="1140925" cy="109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3"/>
          <p:cNvSpPr txBox="1"/>
          <p:nvPr/>
        </p:nvSpPr>
        <p:spPr>
          <a:xfrm>
            <a:off x="10022000" y="1057075"/>
            <a:ext cx="1984800" cy="6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For more, visit:</a:t>
            </a:r>
            <a:br>
              <a:rPr lang="en-US" sz="1200">
                <a:solidFill>
                  <a:schemeClr val="hlink"/>
                </a:solidFill>
              </a:rPr>
            </a:br>
            <a:r>
              <a:rPr lang="en-US" sz="1200">
                <a:solidFill>
                  <a:schemeClr val="hlink"/>
                </a:solidFill>
              </a:rPr>
              <a:t>http:// ai4se.net/se4cs</a:t>
            </a:r>
            <a:endParaRPr sz="120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