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8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3"/>
  </p:normalViewPr>
  <p:slideViewPr>
    <p:cSldViewPr snapToGrid="0" snapToObjects="1">
      <p:cViewPr>
        <p:scale>
          <a:sx n="100" d="100"/>
          <a:sy n="100"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241751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3023841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2801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49259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841F1E-2CB0-094A-B110-78047D70D781}" type="datetimeFigureOut">
              <a:rPr lang="en-US" smtClean="0"/>
              <a:t>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342562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841F1E-2CB0-094A-B110-78047D70D781}" type="datetimeFigureOut">
              <a:rPr lang="en-US" smtClean="0"/>
              <a:t>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48625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841F1E-2CB0-094A-B110-78047D70D781}" type="datetimeFigureOut">
              <a:rPr lang="en-US" smtClean="0"/>
              <a:t>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2300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841F1E-2CB0-094A-B110-78047D70D781}" type="datetimeFigureOut">
              <a:rPr lang="en-US" smtClean="0"/>
              <a:t>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411109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41F1E-2CB0-094A-B110-78047D70D781}" type="datetimeFigureOut">
              <a:rPr lang="en-US" smtClean="0"/>
              <a:t>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748943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C841F1E-2CB0-094A-B110-78047D70D781}" type="datetimeFigureOut">
              <a:rPr lang="en-US" smtClean="0"/>
              <a:t>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283258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C841F1E-2CB0-094A-B110-78047D70D781}" type="datetimeFigureOut">
              <a:rPr lang="en-US" smtClean="0"/>
              <a:t>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2944092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C841F1E-2CB0-094A-B110-78047D70D781}" type="datetimeFigureOut">
              <a:rPr lang="en-US" smtClean="0"/>
              <a:t>2/4/20</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5C47BA5-8936-A443-B10A-71157A28B996}" type="slidenum">
              <a:rPr lang="en-US" smtClean="0"/>
              <a:t>‹#›</a:t>
            </a:fld>
            <a:endParaRPr lang="en-US"/>
          </a:p>
        </p:txBody>
      </p:sp>
    </p:spTree>
    <p:extLst>
      <p:ext uri="{BB962C8B-B14F-4D97-AF65-F5344CB8AC3E}">
        <p14:creationId xmlns:p14="http://schemas.microsoft.com/office/powerpoint/2010/main" val="482854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5C319567-54E6-0647-B011-75EDB7F1B660}"/>
              </a:ext>
            </a:extLst>
          </p:cNvPr>
          <p:cNvSpPr/>
          <p:nvPr/>
        </p:nvSpPr>
        <p:spPr>
          <a:xfrm rot="5400000">
            <a:off x="5950993" y="1645652"/>
            <a:ext cx="9841991" cy="21338874"/>
          </a:xfrm>
          <a:prstGeom prst="roundRect">
            <a:avLst>
              <a:gd name="adj" fmla="val 3037"/>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292FE808-CDDF-0948-B630-182250CD6387}"/>
              </a:ext>
            </a:extLst>
          </p:cNvPr>
          <p:cNvSpPr/>
          <p:nvPr/>
        </p:nvSpPr>
        <p:spPr>
          <a:xfrm rot="5400000">
            <a:off x="3338433" y="14345384"/>
            <a:ext cx="15067110" cy="21338875"/>
          </a:xfrm>
          <a:prstGeom prst="roundRect">
            <a:avLst>
              <a:gd name="adj" fmla="val 1957"/>
            </a:avLst>
          </a:prstGeom>
          <a:solidFill>
            <a:srgbClr val="76D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C45A1222-9AEB-8144-AF35-2C1F50D10846}"/>
              </a:ext>
            </a:extLst>
          </p:cNvPr>
          <p:cNvSpPr/>
          <p:nvPr/>
        </p:nvSpPr>
        <p:spPr>
          <a:xfrm rot="5400000">
            <a:off x="7475462" y="-6902886"/>
            <a:ext cx="6793052" cy="21338874"/>
          </a:xfrm>
          <a:prstGeom prst="roundRect">
            <a:avLst>
              <a:gd name="adj" fmla="val 3037"/>
            </a:avLst>
          </a:prstGeom>
          <a:solidFill>
            <a:srgbClr val="FFFDA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D06EF29-09D4-914E-B1B9-5D7C09DDF60E}"/>
              </a:ext>
            </a:extLst>
          </p:cNvPr>
          <p:cNvSpPr>
            <a:spLocks noGrp="1"/>
          </p:cNvSpPr>
          <p:nvPr>
            <p:ph type="title"/>
          </p:nvPr>
        </p:nvSpPr>
        <p:spPr>
          <a:xfrm>
            <a:off x="4422053" y="842737"/>
            <a:ext cx="15934208" cy="2108403"/>
          </a:xfrm>
        </p:spPr>
        <p:txBody>
          <a:bodyPr>
            <a:normAutofit fontScale="90000"/>
          </a:bodyPr>
          <a:lstStyle/>
          <a:p>
            <a:pPr>
              <a:spcBef>
                <a:spcPts val="1200"/>
              </a:spcBef>
            </a:pPr>
            <a:r>
              <a:rPr lang="en-US" sz="5040" dirty="0">
                <a:cs typeface="KufiStandardGK" pitchFamily="2" charset="-78"/>
              </a:rPr>
              <a:t>DMREF: Data-Driven Integration of Experiments and Multi-Scale Modeling for Accelerated Development of Aluminum Alloys </a:t>
            </a:r>
            <a:br>
              <a:rPr lang="en-US" sz="5040" dirty="0">
                <a:cs typeface="KufiStandardGK" pitchFamily="2" charset="-78"/>
              </a:rPr>
            </a:br>
            <a:br>
              <a:rPr lang="en-US" sz="1800" dirty="0">
                <a:cs typeface="KufiStandardGK" pitchFamily="2" charset="-78"/>
              </a:rPr>
            </a:br>
            <a:r>
              <a:rPr lang="en-US" sz="3600" dirty="0">
                <a:cs typeface="KufiStandardGK" pitchFamily="2" charset="-78"/>
              </a:rPr>
              <a:t>PI: Todd Hufnagel, Co-PIs: David Elbert, Somnath Ghosh, K.T. Ramesh</a:t>
            </a:r>
            <a:br>
              <a:rPr lang="en-US" sz="3600" dirty="0">
                <a:cs typeface="KufiStandardGK" pitchFamily="2" charset="-78"/>
              </a:rPr>
            </a:br>
            <a:r>
              <a:rPr lang="en-US" sz="3600" dirty="0">
                <a:cs typeface="KufiStandardGK" pitchFamily="2" charset="-78"/>
              </a:rPr>
              <a:t>Johns Hopkins University</a:t>
            </a:r>
            <a:endParaRPr lang="en-US" dirty="0"/>
          </a:p>
        </p:txBody>
      </p:sp>
      <p:pic>
        <p:nvPicPr>
          <p:cNvPr id="5" name="Content Placeholder 4">
            <a:extLst>
              <a:ext uri="{FF2B5EF4-FFF2-40B4-BE49-F238E27FC236}">
                <a16:creationId xmlns:a16="http://schemas.microsoft.com/office/drawing/2014/main" id="{E93110DE-3E88-AD43-96A4-8D3B9C97EDA2}"/>
              </a:ext>
            </a:extLst>
          </p:cNvPr>
          <p:cNvPicPr>
            <a:picLocks noGrp="1" noChangeAspect="1"/>
          </p:cNvPicPr>
          <p:nvPr>
            <p:ph idx="1"/>
          </p:nvPr>
        </p:nvPicPr>
        <p:blipFill>
          <a:blip r:embed="rId2"/>
          <a:stretch>
            <a:fillRect/>
          </a:stretch>
        </p:blipFill>
        <p:spPr>
          <a:xfrm>
            <a:off x="1485201" y="746484"/>
            <a:ext cx="1547217" cy="1554404"/>
          </a:xfrm>
        </p:spPr>
      </p:pic>
      <p:sp>
        <p:nvSpPr>
          <p:cNvPr id="6" name="TextBox 5">
            <a:extLst>
              <a:ext uri="{FF2B5EF4-FFF2-40B4-BE49-F238E27FC236}">
                <a16:creationId xmlns:a16="http://schemas.microsoft.com/office/drawing/2014/main" id="{AA668DB0-FB9F-A845-A580-BBE89A910153}"/>
              </a:ext>
            </a:extLst>
          </p:cNvPr>
          <p:cNvSpPr txBox="1"/>
          <p:nvPr/>
        </p:nvSpPr>
        <p:spPr>
          <a:xfrm>
            <a:off x="946907" y="2300888"/>
            <a:ext cx="2623808" cy="480131"/>
          </a:xfrm>
          <a:prstGeom prst="rect">
            <a:avLst/>
          </a:prstGeom>
          <a:noFill/>
        </p:spPr>
        <p:txBody>
          <a:bodyPr wrap="square" rtlCol="0">
            <a:spAutoFit/>
          </a:bodyPr>
          <a:lstStyle/>
          <a:p>
            <a:r>
              <a:rPr lang="en-US" sz="2520" dirty="0"/>
              <a:t>Award #: 1921959</a:t>
            </a:r>
          </a:p>
        </p:txBody>
      </p:sp>
      <p:sp>
        <p:nvSpPr>
          <p:cNvPr id="9" name="Rectangle 8">
            <a:extLst>
              <a:ext uri="{FF2B5EF4-FFF2-40B4-BE49-F238E27FC236}">
                <a16:creationId xmlns:a16="http://schemas.microsoft.com/office/drawing/2014/main" id="{76CD21A8-3D43-CF46-AD41-FA21358F2DF2}"/>
              </a:ext>
            </a:extLst>
          </p:cNvPr>
          <p:cNvSpPr/>
          <p:nvPr/>
        </p:nvSpPr>
        <p:spPr>
          <a:xfrm>
            <a:off x="4537676" y="3226962"/>
            <a:ext cx="16156501" cy="82294"/>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1">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7" name="TextBox 2">
            <a:extLst>
              <a:ext uri="{FF2B5EF4-FFF2-40B4-BE49-F238E27FC236}">
                <a16:creationId xmlns:a16="http://schemas.microsoft.com/office/drawing/2014/main" id="{E488323B-7E84-C442-8816-5D21FC3EC643}"/>
              </a:ext>
            </a:extLst>
          </p:cNvPr>
          <p:cNvSpPr txBox="1"/>
          <p:nvPr/>
        </p:nvSpPr>
        <p:spPr>
          <a:xfrm>
            <a:off x="15900400" y="370025"/>
            <a:ext cx="5510399" cy="3693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NSF CSSI PI Meeting, Seattle, WA, Feb. 13-14, 2020</a:t>
            </a:r>
          </a:p>
        </p:txBody>
      </p:sp>
      <p:sp>
        <p:nvSpPr>
          <p:cNvPr id="3" name="TextBox 2">
            <a:extLst>
              <a:ext uri="{FF2B5EF4-FFF2-40B4-BE49-F238E27FC236}">
                <a16:creationId xmlns:a16="http://schemas.microsoft.com/office/drawing/2014/main" id="{5EE9782D-6219-8144-A9E6-5ED96C30645B}"/>
              </a:ext>
            </a:extLst>
          </p:cNvPr>
          <p:cNvSpPr txBox="1"/>
          <p:nvPr/>
        </p:nvSpPr>
        <p:spPr>
          <a:xfrm>
            <a:off x="2024743" y="5267075"/>
            <a:ext cx="17619091" cy="1692771"/>
          </a:xfrm>
          <a:prstGeom prst="rect">
            <a:avLst/>
          </a:prstGeom>
          <a:noFill/>
        </p:spPr>
        <p:txBody>
          <a:bodyPr wrap="square" rtlCol="0">
            <a:spAutoFit/>
          </a:bodyPr>
          <a:lstStyle/>
          <a:p>
            <a:pPr marL="2794000" indent="-2781300"/>
            <a:r>
              <a:rPr lang="en-US" sz="3200" b="1" dirty="0">
                <a:latin typeface="+mj-lt"/>
              </a:rPr>
              <a:t>Science Driver:</a:t>
            </a:r>
            <a:r>
              <a:rPr lang="en-US" sz="3200" dirty="0">
                <a:latin typeface="+mj-lt"/>
              </a:rPr>
              <a:t>    </a:t>
            </a:r>
            <a:r>
              <a:rPr lang="en-US" sz="2400" dirty="0">
                <a:latin typeface="+mj-lt"/>
              </a:rPr>
              <a:t>Spall fracture is shock-induced, dynamic fracture that is of practical and scientific importance. Spall fracture occurs during rapid loading by explosives, impact, or direct energy deposition.  Spall experiments make it possible to reach stress levels approaching the theoretical strength of a material and probe limiting mechanisms of material failure.</a:t>
            </a:r>
          </a:p>
          <a:p>
            <a:endParaRPr lang="en-US" sz="2400" b="1" dirty="0">
              <a:latin typeface="+mj-lt"/>
            </a:endParaRPr>
          </a:p>
        </p:txBody>
      </p:sp>
      <p:sp>
        <p:nvSpPr>
          <p:cNvPr id="8" name="TextBox 7">
            <a:extLst>
              <a:ext uri="{FF2B5EF4-FFF2-40B4-BE49-F238E27FC236}">
                <a16:creationId xmlns:a16="http://schemas.microsoft.com/office/drawing/2014/main" id="{2689D794-5FEA-3244-BAB5-6AF201269432}"/>
              </a:ext>
            </a:extLst>
          </p:cNvPr>
          <p:cNvSpPr txBox="1"/>
          <p:nvPr/>
        </p:nvSpPr>
        <p:spPr>
          <a:xfrm>
            <a:off x="756580" y="7842476"/>
            <a:ext cx="3781096" cy="584775"/>
          </a:xfrm>
          <a:prstGeom prst="rect">
            <a:avLst/>
          </a:prstGeom>
          <a:noFill/>
        </p:spPr>
        <p:txBody>
          <a:bodyPr wrap="square" rtlCol="0">
            <a:spAutoFit/>
          </a:bodyPr>
          <a:lstStyle/>
          <a:p>
            <a:r>
              <a:rPr lang="en-US" sz="3200" b="1" dirty="0">
                <a:latin typeface="+mj-lt"/>
              </a:rPr>
              <a:t>Science Framework:</a:t>
            </a:r>
          </a:p>
        </p:txBody>
      </p:sp>
      <p:sp>
        <p:nvSpPr>
          <p:cNvPr id="10" name="TextBox 9">
            <a:extLst>
              <a:ext uri="{FF2B5EF4-FFF2-40B4-BE49-F238E27FC236}">
                <a16:creationId xmlns:a16="http://schemas.microsoft.com/office/drawing/2014/main" id="{41869719-67F8-584A-BE05-740FE33CD461}"/>
              </a:ext>
            </a:extLst>
          </p:cNvPr>
          <p:cNvSpPr txBox="1"/>
          <p:nvPr/>
        </p:nvSpPr>
        <p:spPr>
          <a:xfrm>
            <a:off x="756580" y="17823651"/>
            <a:ext cx="16061849" cy="584775"/>
          </a:xfrm>
          <a:prstGeom prst="rect">
            <a:avLst/>
          </a:prstGeom>
          <a:noFill/>
        </p:spPr>
        <p:txBody>
          <a:bodyPr wrap="square" rtlCol="0">
            <a:spAutoFit/>
          </a:bodyPr>
          <a:lstStyle/>
          <a:p>
            <a:r>
              <a:rPr lang="en-US" sz="3200" b="1" dirty="0">
                <a:latin typeface="+mj-lt"/>
              </a:rPr>
              <a:t>Data Layer Semantics and Infrastructure: </a:t>
            </a:r>
            <a:r>
              <a:rPr lang="en-US" sz="3200" b="1" i="1" dirty="0">
                <a:latin typeface="+mj-lt"/>
              </a:rPr>
              <a:t>Event Centric Thinking with Global Semantics</a:t>
            </a:r>
          </a:p>
        </p:txBody>
      </p:sp>
      <p:pic>
        <p:nvPicPr>
          <p:cNvPr id="25" name="Picture 24" descr="A picture containing computer, room&#10;&#10;Description automatically generated">
            <a:extLst>
              <a:ext uri="{FF2B5EF4-FFF2-40B4-BE49-F238E27FC236}">
                <a16:creationId xmlns:a16="http://schemas.microsoft.com/office/drawing/2014/main" id="{A9A97766-DEA5-8B4E-857F-532E67D90E2E}"/>
              </a:ext>
            </a:extLst>
          </p:cNvPr>
          <p:cNvPicPr>
            <a:picLocks noChangeAspect="1"/>
          </p:cNvPicPr>
          <p:nvPr/>
        </p:nvPicPr>
        <p:blipFill>
          <a:blip r:embed="rId3"/>
          <a:stretch>
            <a:fillRect/>
          </a:stretch>
        </p:blipFill>
        <p:spPr>
          <a:xfrm>
            <a:off x="5238330" y="7442581"/>
            <a:ext cx="10868732" cy="9793504"/>
          </a:xfrm>
          <a:prstGeom prst="rect">
            <a:avLst/>
          </a:prstGeom>
        </p:spPr>
      </p:pic>
      <p:sp>
        <p:nvSpPr>
          <p:cNvPr id="26" name="TextBox 25">
            <a:extLst>
              <a:ext uri="{FF2B5EF4-FFF2-40B4-BE49-F238E27FC236}">
                <a16:creationId xmlns:a16="http://schemas.microsoft.com/office/drawing/2014/main" id="{6DA9143F-05F0-FF42-8E64-3C596E1951D9}"/>
              </a:ext>
            </a:extLst>
          </p:cNvPr>
          <p:cNvSpPr txBox="1"/>
          <p:nvPr/>
        </p:nvSpPr>
        <p:spPr>
          <a:xfrm>
            <a:off x="2024743" y="3637727"/>
            <a:ext cx="17028801" cy="1323439"/>
          </a:xfrm>
          <a:prstGeom prst="rect">
            <a:avLst/>
          </a:prstGeom>
          <a:noFill/>
        </p:spPr>
        <p:txBody>
          <a:bodyPr wrap="square" rtlCol="0">
            <a:spAutoFit/>
          </a:bodyPr>
          <a:lstStyle/>
          <a:p>
            <a:pPr marL="2524125" indent="-2524125"/>
            <a:r>
              <a:rPr lang="en-US" sz="3200" b="1" dirty="0">
                <a:latin typeface="+mj-lt"/>
              </a:rPr>
              <a:t>Objectives:</a:t>
            </a:r>
            <a:r>
              <a:rPr lang="en-US" sz="3200" dirty="0">
                <a:latin typeface="+mj-lt"/>
              </a:rPr>
              <a:t> </a:t>
            </a:r>
            <a:r>
              <a:rPr lang="en-US" sz="2400" dirty="0">
                <a:latin typeface="+mj-lt"/>
              </a:rPr>
              <a:t>		1. </a:t>
            </a:r>
            <a:r>
              <a:rPr lang="en-US" sz="2400" dirty="0" err="1">
                <a:latin typeface="+mj-lt"/>
              </a:rPr>
              <a:t>OpenMSI</a:t>
            </a:r>
            <a:r>
              <a:rPr lang="en-US" sz="2400" dirty="0">
                <a:latin typeface="+mj-lt"/>
              </a:rPr>
              <a:t> – Define Open Materials Semantic Infrastructure for Streaming Materials Data</a:t>
            </a:r>
          </a:p>
          <a:p>
            <a:pPr marL="2524125" indent="-2524125"/>
            <a:r>
              <a:rPr lang="en-US" sz="2400" dirty="0">
                <a:latin typeface="+mj-lt"/>
              </a:rPr>
              <a:t>		2. Instantiate </a:t>
            </a:r>
            <a:r>
              <a:rPr lang="en-US" sz="2400" dirty="0" err="1">
                <a:latin typeface="+mj-lt"/>
              </a:rPr>
              <a:t>OpenMSI</a:t>
            </a:r>
            <a:r>
              <a:rPr lang="en-US" sz="2400" dirty="0">
                <a:latin typeface="+mj-lt"/>
              </a:rPr>
              <a:t> for Accelerated Design of Spall Resistant Commercial Aluminum Alloys</a:t>
            </a:r>
          </a:p>
          <a:p>
            <a:endParaRPr lang="en-US" sz="2400" b="1" dirty="0">
              <a:latin typeface="+mj-lt"/>
            </a:endParaRPr>
          </a:p>
        </p:txBody>
      </p:sp>
      <p:pic>
        <p:nvPicPr>
          <p:cNvPr id="33" name="Picture 32" descr="A screenshot of a cell phone&#10;&#10;Description automatically generated">
            <a:extLst>
              <a:ext uri="{FF2B5EF4-FFF2-40B4-BE49-F238E27FC236}">
                <a16:creationId xmlns:a16="http://schemas.microsoft.com/office/drawing/2014/main" id="{CF69E78D-C20C-994B-BF8C-3D301C7CB113}"/>
              </a:ext>
            </a:extLst>
          </p:cNvPr>
          <p:cNvPicPr>
            <a:picLocks noChangeAspect="1"/>
          </p:cNvPicPr>
          <p:nvPr/>
        </p:nvPicPr>
        <p:blipFill>
          <a:blip r:embed="rId4"/>
          <a:stretch>
            <a:fillRect/>
          </a:stretch>
        </p:blipFill>
        <p:spPr>
          <a:xfrm>
            <a:off x="4706670" y="25327740"/>
            <a:ext cx="11703592" cy="7116073"/>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F98A2495-74B2-EE4D-9D3A-56FDD7489899}"/>
              </a:ext>
            </a:extLst>
          </p:cNvPr>
          <p:cNvPicPr>
            <a:picLocks noChangeAspect="1"/>
          </p:cNvPicPr>
          <p:nvPr/>
        </p:nvPicPr>
        <p:blipFill>
          <a:blip r:embed="rId5"/>
          <a:stretch>
            <a:fillRect/>
          </a:stretch>
        </p:blipFill>
        <p:spPr>
          <a:xfrm>
            <a:off x="7371512" y="19633057"/>
            <a:ext cx="6602368" cy="4554411"/>
          </a:xfrm>
          <a:prstGeom prst="rect">
            <a:avLst/>
          </a:prstGeom>
        </p:spPr>
      </p:pic>
      <p:sp>
        <p:nvSpPr>
          <p:cNvPr id="36" name="TextBox 35">
            <a:extLst>
              <a:ext uri="{FF2B5EF4-FFF2-40B4-BE49-F238E27FC236}">
                <a16:creationId xmlns:a16="http://schemas.microsoft.com/office/drawing/2014/main" id="{887D9C4F-3469-EC41-9FDA-C0A1DADDE03C}"/>
              </a:ext>
            </a:extLst>
          </p:cNvPr>
          <p:cNvSpPr txBox="1"/>
          <p:nvPr/>
        </p:nvSpPr>
        <p:spPr>
          <a:xfrm>
            <a:off x="1086242" y="18646621"/>
            <a:ext cx="7240857" cy="461665"/>
          </a:xfrm>
          <a:prstGeom prst="rect">
            <a:avLst/>
          </a:prstGeom>
          <a:noFill/>
        </p:spPr>
        <p:txBody>
          <a:bodyPr wrap="square" rtlCol="0">
            <a:spAutoFit/>
          </a:bodyPr>
          <a:lstStyle/>
          <a:p>
            <a:r>
              <a:rPr lang="en-US" sz="2400" dirty="0"/>
              <a:t>Enabling Tech:</a:t>
            </a:r>
          </a:p>
        </p:txBody>
      </p:sp>
      <p:pic>
        <p:nvPicPr>
          <p:cNvPr id="38" name="Picture 37" descr="A close up of a necklace&#10;&#10;Description automatically generated">
            <a:extLst>
              <a:ext uri="{FF2B5EF4-FFF2-40B4-BE49-F238E27FC236}">
                <a16:creationId xmlns:a16="http://schemas.microsoft.com/office/drawing/2014/main" id="{100CA0EA-8383-AA48-8C81-CF542F886883}"/>
              </a:ext>
            </a:extLst>
          </p:cNvPr>
          <p:cNvPicPr>
            <a:picLocks noChangeAspect="1"/>
          </p:cNvPicPr>
          <p:nvPr/>
        </p:nvPicPr>
        <p:blipFill>
          <a:blip r:embed="rId6"/>
          <a:stretch>
            <a:fillRect/>
          </a:stretch>
        </p:blipFill>
        <p:spPr>
          <a:xfrm>
            <a:off x="1625267" y="20801003"/>
            <a:ext cx="3890896" cy="3752758"/>
          </a:xfrm>
          <a:prstGeom prst="rect">
            <a:avLst/>
          </a:prstGeom>
        </p:spPr>
      </p:pic>
      <p:sp>
        <p:nvSpPr>
          <p:cNvPr id="39" name="TextBox 38">
            <a:extLst>
              <a:ext uri="{FF2B5EF4-FFF2-40B4-BE49-F238E27FC236}">
                <a16:creationId xmlns:a16="http://schemas.microsoft.com/office/drawing/2014/main" id="{1C1DC511-239A-9A4E-A781-6969D3043D48}"/>
              </a:ext>
            </a:extLst>
          </p:cNvPr>
          <p:cNvSpPr txBox="1"/>
          <p:nvPr/>
        </p:nvSpPr>
        <p:spPr>
          <a:xfrm>
            <a:off x="1528427" y="19096715"/>
            <a:ext cx="7240857"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Apache Kafka</a:t>
            </a:r>
          </a:p>
          <a:p>
            <a:pPr marL="342900" indent="-342900">
              <a:buFont typeface="Arial" panose="020B0604020202020204" pitchFamily="34" charset="0"/>
              <a:buChar char="•"/>
            </a:pPr>
            <a:r>
              <a:rPr lang="en-US" sz="2400" dirty="0" err="1"/>
              <a:t>SciServer</a:t>
            </a:r>
            <a:r>
              <a:rPr lang="en-US" sz="2400" dirty="0"/>
              <a:t> (NSF DIBB)</a:t>
            </a:r>
          </a:p>
        </p:txBody>
      </p:sp>
      <p:pic>
        <p:nvPicPr>
          <p:cNvPr id="41" name="Picture 40" descr="A screenshot of a cell phone&#10;&#10;Description automatically generated">
            <a:extLst>
              <a:ext uri="{FF2B5EF4-FFF2-40B4-BE49-F238E27FC236}">
                <a16:creationId xmlns:a16="http://schemas.microsoft.com/office/drawing/2014/main" id="{D544E7B1-FEB1-904F-9C61-DB61D4D097DF}"/>
              </a:ext>
            </a:extLst>
          </p:cNvPr>
          <p:cNvPicPr>
            <a:picLocks noChangeAspect="1"/>
          </p:cNvPicPr>
          <p:nvPr/>
        </p:nvPicPr>
        <p:blipFill>
          <a:blip r:embed="rId7"/>
          <a:stretch>
            <a:fillRect/>
          </a:stretch>
        </p:blipFill>
        <p:spPr>
          <a:xfrm>
            <a:off x="15585434" y="20791146"/>
            <a:ext cx="5557408" cy="3346201"/>
          </a:xfrm>
          <a:prstGeom prst="rect">
            <a:avLst/>
          </a:prstGeom>
        </p:spPr>
      </p:pic>
    </p:spTree>
    <p:extLst>
      <p:ext uri="{BB962C8B-B14F-4D97-AF65-F5344CB8AC3E}">
        <p14:creationId xmlns:p14="http://schemas.microsoft.com/office/powerpoint/2010/main" val="18184361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607</TotalTime>
  <Words>171</Words>
  <Application>Microsoft Macintosh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DMREF: Data-Driven Integration of Experiments and Multi-Scale Modeling for Accelerated Development of Aluminum Alloys   PI: Todd Hufnagel, Co-PIs: David Elbert, Somnath Ghosh, K.T. Ramesh Johns Hopkins University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Song, Xiaohui Carol</dc:creator>
  <cp:lastModifiedBy>David Elbert</cp:lastModifiedBy>
  <cp:revision>17</cp:revision>
  <dcterms:created xsi:type="dcterms:W3CDTF">2019-12-01T23:22:22Z</dcterms:created>
  <dcterms:modified xsi:type="dcterms:W3CDTF">2020-02-05T02:24:25Z</dcterms:modified>
</cp:coreProperties>
</file>