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01"/>
    <p:restoredTop sz="78899"/>
  </p:normalViewPr>
  <p:slideViewPr>
    <p:cSldViewPr snapToGrid="0" snapToObjects="1">
      <p:cViewPr varScale="1">
        <p:scale>
          <a:sx n="83" d="100"/>
          <a:sy n="83" d="100"/>
        </p:scale>
        <p:origin x="16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8E4EC-E8E3-6549-85BE-0DD63EF77DCB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1F1BA-2CD7-EC4F-9669-7F8BEE06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6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human subject samples</a:t>
            </a:r>
          </a:p>
          <a:p>
            <a:r>
              <a:rPr lang="en-US" dirty="0"/>
              <a:t>Through mass spectrometer</a:t>
            </a:r>
          </a:p>
          <a:p>
            <a:r>
              <a:rPr lang="en-US" dirty="0"/>
              <a:t>And sophisticated software</a:t>
            </a:r>
          </a:p>
          <a:p>
            <a:r>
              <a:rPr lang="en-US" dirty="0"/>
              <a:t>Resulting in study data</a:t>
            </a:r>
          </a:p>
          <a:p>
            <a:r>
              <a:rPr lang="en-US" dirty="0"/>
              <a:t>To a data repository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1F1BA-2CD7-EC4F-9669-7F8BEE065A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4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1F1BA-2CD7-EC4F-9669-7F8BEE065A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27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1F1BA-2CD7-EC4F-9669-7F8BEE065A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90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1F1BA-2CD7-EC4F-9669-7F8BEE065A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8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A53E-2889-8343-8B0B-B11112DA98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Metabolomics Consortium </a:t>
            </a:r>
            <a:br>
              <a:rPr lang="en-US" sz="4000" dirty="0"/>
            </a:br>
            <a:r>
              <a:rPr lang="en-US" sz="4000" dirty="0"/>
              <a:t>People Portal:</a:t>
            </a:r>
            <a:br>
              <a:rPr lang="en-US" sz="4000" dirty="0"/>
            </a:br>
            <a:r>
              <a:rPr lang="en-US" sz="4000" dirty="0">
                <a:solidFill>
                  <a:schemeClr val="bg1"/>
                </a:solidFill>
              </a:rPr>
              <a:t>Building a research graph and portal with open source tools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3B37E-F4CD-6549-8C7D-0A10F01C00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Michael Conlon, Christopher P. Barnes, Kevin S. Hanson, </a:t>
            </a:r>
            <a:r>
              <a:rPr lang="en-US" dirty="0" err="1">
                <a:solidFill>
                  <a:schemeClr val="bg1"/>
                </a:solidFill>
              </a:rPr>
              <a:t>Taeber</a:t>
            </a:r>
            <a:r>
              <a:rPr lang="en-US" dirty="0">
                <a:solidFill>
                  <a:schemeClr val="bg1"/>
                </a:solidFill>
              </a:rPr>
              <a:t> J. </a:t>
            </a:r>
            <a:r>
              <a:rPr lang="en-US" dirty="0" err="1">
                <a:solidFill>
                  <a:schemeClr val="bg1"/>
                </a:solidFill>
              </a:rPr>
              <a:t>Rapczak</a:t>
            </a:r>
            <a:r>
              <a:rPr lang="en-US" dirty="0">
                <a:solidFill>
                  <a:schemeClr val="bg1"/>
                </a:solidFill>
              </a:rPr>
              <a:t>, Samantha Emerson, Hunter M. Jarrell, Alyssa Kelly 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/>
              <a:t>NIH Common Fund Metabolomics Consortium Coordinating Center</a:t>
            </a:r>
            <a:br>
              <a:rPr lang="en-US" dirty="0"/>
            </a:br>
            <a:r>
              <a:rPr lang="en-US" dirty="0"/>
              <a:t>University of Florida</a:t>
            </a:r>
          </a:p>
        </p:txBody>
      </p:sp>
    </p:spTree>
    <p:extLst>
      <p:ext uri="{BB962C8B-B14F-4D97-AF65-F5344CB8AC3E}">
        <p14:creationId xmlns:p14="http://schemas.microsoft.com/office/powerpoint/2010/main" val="2173551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8B0D4-28CF-1547-89E1-080A6500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people, labs, data, papers in metabolomics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1D70CB-3EE2-F34E-A942-2577D443E9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28" r="18483" b="29823"/>
          <a:stretch/>
        </p:blipFill>
        <p:spPr>
          <a:xfrm>
            <a:off x="3995061" y="1228521"/>
            <a:ext cx="7326086" cy="4391813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152277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BB7E0-D1D6-E246-97B3-94CF6CC3E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Stats,</a:t>
            </a:r>
            <a:br>
              <a:rPr lang="en-US" dirty="0"/>
            </a:br>
            <a:r>
              <a:rPr lang="en-US" dirty="0"/>
              <a:t>Future Work,</a:t>
            </a:r>
            <a:br>
              <a:rPr lang="en-US" dirty="0"/>
            </a:br>
            <a:r>
              <a:rPr lang="en-US" dirty="0"/>
              <a:t>Contact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40957-68F6-A547-B742-3A881BA5D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Some Stats</a:t>
            </a:r>
          </a:p>
          <a:p>
            <a:pPr lvl="1"/>
            <a:r>
              <a:rPr lang="en-US" dirty="0"/>
              <a:t>771K triples</a:t>
            </a:r>
          </a:p>
          <a:p>
            <a:pPr lvl="1"/>
            <a:r>
              <a:rPr lang="en-US" dirty="0"/>
              <a:t>1070 studies, more each month</a:t>
            </a:r>
          </a:p>
          <a:p>
            <a:pPr lvl="1"/>
            <a:r>
              <a:rPr lang="en-US" dirty="0"/>
              <a:t>1367 investigators, includes lab scientists, technicians, curators</a:t>
            </a:r>
          </a:p>
          <a:p>
            <a:pPr lvl="1"/>
            <a:r>
              <a:rPr lang="en-US" dirty="0"/>
              <a:t>1417 research orgs</a:t>
            </a:r>
          </a:p>
          <a:p>
            <a:pPr lvl="1"/>
            <a:r>
              <a:rPr lang="en-US" dirty="0"/>
              <a:t>200 software tools</a:t>
            </a:r>
          </a:p>
          <a:p>
            <a:pPr lvl="1"/>
            <a:r>
              <a:rPr lang="en-US" dirty="0"/>
              <a:t>17,647 papers dating back to 1977</a:t>
            </a:r>
          </a:p>
          <a:p>
            <a:pPr lvl="1"/>
            <a:endParaRPr lang="en-US" dirty="0"/>
          </a:p>
          <a:p>
            <a:r>
              <a:rPr lang="en-US" dirty="0"/>
              <a:t>Future Work</a:t>
            </a:r>
          </a:p>
          <a:p>
            <a:pPr lvl="1"/>
            <a:r>
              <a:rPr lang="en-US" dirty="0"/>
              <a:t>Adding metabolomics software tools</a:t>
            </a:r>
          </a:p>
          <a:p>
            <a:pPr lvl="1"/>
            <a:r>
              <a:rPr lang="en-US" dirty="0"/>
              <a:t>Adding Visualizations</a:t>
            </a:r>
          </a:p>
          <a:p>
            <a:pPr lvl="1"/>
            <a:r>
              <a:rPr lang="en-US" dirty="0"/>
              <a:t>Social network analysis</a:t>
            </a:r>
          </a:p>
          <a:p>
            <a:pPr lvl="1"/>
            <a:endParaRPr lang="en-US" dirty="0"/>
          </a:p>
          <a:p>
            <a:r>
              <a:rPr lang="en-US" dirty="0"/>
              <a:t>Contact Info</a:t>
            </a:r>
          </a:p>
          <a:p>
            <a:pPr lvl="1"/>
            <a:r>
              <a:rPr lang="en-US" dirty="0"/>
              <a:t>Web http://metabolomics.info</a:t>
            </a:r>
          </a:p>
          <a:p>
            <a:pPr lvl="1"/>
            <a:r>
              <a:rPr lang="en-US" dirty="0" err="1"/>
              <a:t>Github</a:t>
            </a:r>
            <a:r>
              <a:rPr lang="en-US" dirty="0"/>
              <a:t> http://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ctsit</a:t>
            </a:r>
            <a:r>
              <a:rPr lang="en-US" dirty="0"/>
              <a:t>/m3c-web</a:t>
            </a:r>
          </a:p>
          <a:p>
            <a:pPr lvl="1"/>
            <a:r>
              <a:rPr lang="en-US" dirty="0"/>
              <a:t>Email </a:t>
            </a:r>
            <a:r>
              <a:rPr lang="en-US" dirty="0" err="1"/>
              <a:t>info@metabolomics.info</a:t>
            </a:r>
            <a:endParaRPr lang="en-US" dirty="0"/>
          </a:p>
          <a:p>
            <a:pPr lvl="1"/>
            <a:r>
              <a:rPr lang="en-US" dirty="0"/>
              <a:t>Twitter @</a:t>
            </a:r>
            <a:r>
              <a:rPr lang="en-US" dirty="0" err="1"/>
              <a:t>metabinfo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41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E6389-6552-FF48-8700-3511F5429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NIH Common Fund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9D8F1-FC5A-DB4A-88A8-79C42F3E1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NIH Common Fund cuts across the institutes (infectious disease, cancer, aging, mental health, …) to support multi-disciplinary science</a:t>
            </a:r>
          </a:p>
          <a:p>
            <a:r>
              <a:rPr lang="en-US" dirty="0"/>
              <a:t>26 programs including</a:t>
            </a:r>
          </a:p>
          <a:p>
            <a:pPr lvl="1"/>
            <a:r>
              <a:rPr lang="en-US" dirty="0"/>
              <a:t>Big Data to Knowledge</a:t>
            </a:r>
          </a:p>
          <a:p>
            <a:pPr lvl="1"/>
            <a:r>
              <a:rPr lang="en-US" dirty="0"/>
              <a:t>Human </a:t>
            </a:r>
            <a:r>
              <a:rPr lang="en-US" dirty="0" err="1"/>
              <a:t>BioMolecular</a:t>
            </a:r>
            <a:r>
              <a:rPr lang="en-US" dirty="0"/>
              <a:t> Atlas Program, mapping all cells in the human body</a:t>
            </a:r>
          </a:p>
          <a:p>
            <a:pPr lvl="1"/>
            <a:r>
              <a:rPr lang="en-US" dirty="0"/>
              <a:t>Metabolomics Program, understanding the small molecules of the human body and their role in human health</a:t>
            </a:r>
          </a:p>
        </p:txBody>
      </p:sp>
    </p:spTree>
    <p:extLst>
      <p:ext uri="{BB962C8B-B14F-4D97-AF65-F5344CB8AC3E}">
        <p14:creationId xmlns:p14="http://schemas.microsoft.com/office/powerpoint/2010/main" val="2459644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88A8-B7A2-6847-BCB4-6D0434E66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Common Fund Metabolomics Program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A877-DE1E-5745-9FF9-35F2FD6E7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program has three goals</a:t>
            </a:r>
          </a:p>
          <a:p>
            <a:pPr lvl="1"/>
            <a:r>
              <a:rPr lang="en-US" dirty="0"/>
              <a:t>A public repository for metabolomics data</a:t>
            </a:r>
          </a:p>
          <a:p>
            <a:pPr lvl="1"/>
            <a:r>
              <a:rPr lang="en-US" dirty="0"/>
              <a:t>Improve technical ability to identity metabolites and analyze metabolomics data</a:t>
            </a:r>
          </a:p>
          <a:p>
            <a:pPr lvl="1"/>
            <a:r>
              <a:rPr lang="en-US" dirty="0"/>
              <a:t>Develop best practices for creating and using metabolomics data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026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A0F02-7112-C440-8E57-32FAFDB6D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Wait, what is metabolomics        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7FE03-ED64-D84F-A23F-A5C8F6BEC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Metabolomics is the the scientific study of small molecules present within an organism, cell, or tissue.  Metabolomics informs cell biology at the molecular level</a:t>
            </a:r>
          </a:p>
          <a:p>
            <a:r>
              <a:rPr lang="en-US" dirty="0"/>
              <a:t>Applications across all of human health – disease, infection, growth, aging, food intake, exposure to chemicals, substance abuse, mental health</a:t>
            </a:r>
          </a:p>
          <a:p>
            <a:r>
              <a:rPr lang="en-US" dirty="0">
                <a:sym typeface="Wingdings" pitchFamily="2" charset="2"/>
              </a:rPr>
              <a:t>Metabolomics provides fingerprints of tissue, disease, organ function and much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391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7B47D-DDE5-D242-BA2E-7DFC3CBB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Okay, scientists and small molecules</a:t>
            </a:r>
          </a:p>
        </p:txBody>
      </p:sp>
      <p:pic>
        <p:nvPicPr>
          <p:cNvPr id="6" name="Content Placeholder 5" descr="A picture containing indoor, person, kitchen, food&#10;&#10;Description automatically generated">
            <a:extLst>
              <a:ext uri="{FF2B5EF4-FFF2-40B4-BE49-F238E27FC236}">
                <a16:creationId xmlns:a16="http://schemas.microsoft.com/office/drawing/2014/main" id="{5A97850C-81D3-F146-BDAF-E9DF4677F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68738" y="1229677"/>
            <a:ext cx="7315200" cy="4389120"/>
          </a:xfr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355595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76AC8-83EF-BE4E-BFF8-78CC9694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NIH Common Fund Metabolomics Consortium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911CF-E0C8-2C4D-9022-8734E3B31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Five centers improving our ability to identify compounds in samples</a:t>
            </a:r>
          </a:p>
          <a:p>
            <a:r>
              <a:rPr lang="en-US" dirty="0"/>
              <a:t>Seven centers creating software and data for metabolomics</a:t>
            </a:r>
          </a:p>
          <a:p>
            <a:r>
              <a:rPr lang="en-US" dirty="0"/>
              <a:t>A national metabolomics data repository (NMDR) at the University of California San Diego (UCSD)</a:t>
            </a:r>
          </a:p>
          <a:p>
            <a:r>
              <a:rPr lang="en-US" dirty="0"/>
              <a:t>A coordinating center at the University of Florida (UF), and its website metabolomics.info</a:t>
            </a:r>
          </a:p>
        </p:txBody>
      </p:sp>
    </p:spTree>
    <p:extLst>
      <p:ext uri="{BB962C8B-B14F-4D97-AF65-F5344CB8AC3E}">
        <p14:creationId xmlns:p14="http://schemas.microsoft.com/office/powerpoint/2010/main" val="190700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CB7B6-9406-7049-BF0D-312300439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metabolomics.info</a:t>
            </a:r>
            <a:endParaRPr lang="en-US" dirty="0"/>
          </a:p>
        </p:txBody>
      </p:sp>
      <p:pic>
        <p:nvPicPr>
          <p:cNvPr id="4" name="Picture 3" descr="A picture containing screenshot, computer&#10;&#10;Description automatically generated">
            <a:extLst>
              <a:ext uri="{FF2B5EF4-FFF2-40B4-BE49-F238E27FC236}">
                <a16:creationId xmlns:a16="http://schemas.microsoft.com/office/drawing/2014/main" id="{75B38FC1-E638-2841-8EBE-1C5DEDA530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56" r="7195"/>
          <a:stretch/>
        </p:blipFill>
        <p:spPr>
          <a:xfrm>
            <a:off x="3869268" y="1371166"/>
            <a:ext cx="7315201" cy="438912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39349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25B7-B1A4-2749-835F-0479D4FB7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did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A70E0-448A-864C-8EC6-BFC7085AC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know who did what:</a:t>
            </a:r>
          </a:p>
          <a:p>
            <a:pPr lvl="1"/>
            <a:r>
              <a:rPr lang="en-US" dirty="0"/>
              <a:t>What data sets are in the repository?</a:t>
            </a:r>
          </a:p>
          <a:p>
            <a:pPr lvl="1"/>
            <a:r>
              <a:rPr lang="en-US" dirty="0"/>
              <a:t>What scientists/labs made these data?</a:t>
            </a:r>
          </a:p>
          <a:p>
            <a:pPr lvl="1"/>
            <a:r>
              <a:rPr lang="en-US" dirty="0"/>
              <a:t>What papers did these scientists write?</a:t>
            </a:r>
          </a:p>
          <a:p>
            <a:pPr lvl="1"/>
            <a:endParaRPr lang="en-US" dirty="0"/>
          </a:p>
          <a:p>
            <a:r>
              <a:rPr lang="en-US" dirty="0"/>
              <a:t>And then second order questions:</a:t>
            </a:r>
          </a:p>
          <a:p>
            <a:pPr lvl="1"/>
            <a:r>
              <a:rPr lang="en-US" dirty="0"/>
              <a:t>Who worked with whom?</a:t>
            </a:r>
          </a:p>
          <a:p>
            <a:pPr lvl="2"/>
            <a:r>
              <a:rPr lang="en-US" dirty="0"/>
              <a:t>On data</a:t>
            </a:r>
          </a:p>
          <a:p>
            <a:pPr lvl="2"/>
            <a:r>
              <a:rPr lang="en-US" dirty="0"/>
              <a:t>On papers</a:t>
            </a:r>
          </a:p>
          <a:p>
            <a:pPr lvl="2"/>
            <a:r>
              <a:rPr lang="en-US" dirty="0"/>
              <a:t>On software tools</a:t>
            </a:r>
          </a:p>
          <a:p>
            <a:pPr lvl="1"/>
            <a:r>
              <a:rPr lang="en-US" dirty="0"/>
              <a:t>What data, tools were  used in which papers?</a:t>
            </a:r>
          </a:p>
          <a:p>
            <a:pPr lvl="1"/>
            <a:endParaRPr lang="en-US" dirty="0"/>
          </a:p>
          <a:p>
            <a:r>
              <a:rPr lang="en-US" dirty="0"/>
              <a:t>We need a connected graph of people, datasets, papers, orgs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994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FB49-D3FB-864B-9E0D-C850B4339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</a:t>
            </a:r>
            <a:br>
              <a:rPr lang="en-US" dirty="0"/>
            </a:br>
            <a:r>
              <a:rPr lang="en-US" dirty="0"/>
              <a:t>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B56F9-1D69-C141-8C4A-A9067768E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the VIVO open source system for research discovery, and its open ontology</a:t>
            </a:r>
          </a:p>
          <a:p>
            <a:r>
              <a:rPr lang="en-US" dirty="0"/>
              <a:t>Using open metadata from the NMDR and PubMed</a:t>
            </a:r>
          </a:p>
          <a:p>
            <a:r>
              <a:rPr lang="en-US" dirty="0"/>
              <a:t>Simple open technology stack: triple store, Triple Pattern Fragments</a:t>
            </a:r>
            <a:r>
              <a:rPr lang="en-US"/>
              <a:t>, JavaScript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7332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372</TotalTime>
  <Words>525</Words>
  <Application>Microsoft Macintosh PowerPoint</Application>
  <PresentationFormat>Widescreen</PresentationFormat>
  <Paragraphs>71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Corbel</vt:lpstr>
      <vt:lpstr>Wingdings 2</vt:lpstr>
      <vt:lpstr>Frame</vt:lpstr>
      <vt:lpstr>Metabolomics Consortium  People Portal: Building a research graph and portal with open source tools</vt:lpstr>
      <vt:lpstr>The NIH Common Fund</vt:lpstr>
      <vt:lpstr>The Common Fund Metabolomics Program</vt:lpstr>
      <vt:lpstr>Wait, what is metabolomics         ?</vt:lpstr>
      <vt:lpstr>Okay, scientists and small molecules</vt:lpstr>
      <vt:lpstr>The NIH Common Fund Metabolomics Consortium</vt:lpstr>
      <vt:lpstr>metabolomics.info</vt:lpstr>
      <vt:lpstr>Who did what?</vt:lpstr>
      <vt:lpstr>People Portal</vt:lpstr>
      <vt:lpstr>Find people, labs, data, papers in metabolomics</vt:lpstr>
      <vt:lpstr>Some Stats, Future Work, Contact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Metabolomics Consortium  People Portal</dc:title>
  <dc:creator>Conlon, Mike</dc:creator>
  <cp:lastModifiedBy>Conlon, Mike</cp:lastModifiedBy>
  <cp:revision>17</cp:revision>
  <dcterms:created xsi:type="dcterms:W3CDTF">2020-03-01T20:50:07Z</dcterms:created>
  <dcterms:modified xsi:type="dcterms:W3CDTF">2020-03-09T20:03:07Z</dcterms:modified>
</cp:coreProperties>
</file>