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7" r:id="rId3"/>
    <p:sldId id="260" r:id="rId4"/>
    <p:sldId id="261" r:id="rId5"/>
    <p:sldId id="262" r:id="rId6"/>
    <p:sldId id="263" r:id="rId7"/>
    <p:sldId id="264" r:id="rId8"/>
    <p:sldId id="265" r:id="rId9"/>
    <p:sldId id="266" r:id="rId10"/>
    <p:sldId id="271" r:id="rId11"/>
    <p:sldId id="267" r:id="rId12"/>
    <p:sldId id="268" r:id="rId13"/>
    <p:sldId id="269" r:id="rId14"/>
    <p:sldId id="270" r:id="rId15"/>
    <p:sldId id="272" r:id="rId16"/>
    <p:sldId id="273" r:id="rId17"/>
    <p:sldId id="274" r:id="rId18"/>
    <p:sldId id="276" r:id="rId19"/>
    <p:sldId id="277" r:id="rId20"/>
    <p:sldId id="278" r:id="rId21"/>
    <p:sldId id="279" r:id="rId22"/>
    <p:sldId id="280" r:id="rId23"/>
    <p:sldId id="281" r:id="rId24"/>
    <p:sldId id="282" r:id="rId25"/>
    <p:sldId id="283" r:id="rId26"/>
    <p:sldId id="284" r:id="rId27"/>
    <p:sldId id="286" r:id="rId28"/>
    <p:sldId id="287" r:id="rId29"/>
    <p:sldId id="288" r:id="rId30"/>
    <p:sldId id="289" r:id="rId31"/>
    <p:sldId id="290" r:id="rId32"/>
    <p:sldId id="291" r:id="rId33"/>
    <p:sldId id="292" r:id="rId34"/>
    <p:sldId id="293" r:id="rId35"/>
    <p:sldId id="294" r:id="rId36"/>
    <p:sldId id="295"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7"/>
  </p:normalViewPr>
  <p:slideViewPr>
    <p:cSldViewPr snapToGrid="0" snapToObjects="1">
      <p:cViewPr varScale="1">
        <p:scale>
          <a:sx n="87" d="100"/>
          <a:sy n="87" d="100"/>
        </p:scale>
        <p:origin x="224"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D00C-8C92-9742-96ED-D861DFFFA7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5EE964-6EB0-A342-9065-2BB4CCC342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F07581-B8CA-1A45-A371-F3E4DF3873E9}"/>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5" name="Footer Placeholder 4">
            <a:extLst>
              <a:ext uri="{FF2B5EF4-FFF2-40B4-BE49-F238E27FC236}">
                <a16:creationId xmlns:a16="http://schemas.microsoft.com/office/drawing/2014/main" id="{54678735-8025-E047-B1C2-D81DB8E9E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6A23B-6560-3A44-B483-7A2EB5ED207E}"/>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693014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A98-827E-9F44-9E74-5ABC5A8AB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ED5AD-1816-8946-BDA7-0CD46D5503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1769C-92A4-574B-B049-047E5B8F4C91}"/>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5" name="Footer Placeholder 4">
            <a:extLst>
              <a:ext uri="{FF2B5EF4-FFF2-40B4-BE49-F238E27FC236}">
                <a16:creationId xmlns:a16="http://schemas.microsoft.com/office/drawing/2014/main" id="{29D017EB-2636-6F45-924E-F62A27020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81DA8-3414-4046-AE86-2A5893491C3E}"/>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253164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F1B76-8E6B-7241-9617-1F72A2DAB6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8BEED2-BD5D-034F-AF7D-73C3DE9EF9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374DA-ABA9-8A40-9002-9D4A038E59A3}"/>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5" name="Footer Placeholder 4">
            <a:extLst>
              <a:ext uri="{FF2B5EF4-FFF2-40B4-BE49-F238E27FC236}">
                <a16:creationId xmlns:a16="http://schemas.microsoft.com/office/drawing/2014/main" id="{748E0D94-B300-AF47-B485-BE6CB30AD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FB027-D646-9D4A-8977-7D141793FC64}"/>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161985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3EDD-EA8F-4443-BA9A-9F39CB7E3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854519-E218-984A-988D-32657D510C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89E7F-F7FA-0649-BCC6-DE55FD7A8DD2}"/>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5" name="Footer Placeholder 4">
            <a:extLst>
              <a:ext uri="{FF2B5EF4-FFF2-40B4-BE49-F238E27FC236}">
                <a16:creationId xmlns:a16="http://schemas.microsoft.com/office/drawing/2014/main" id="{9B6DA63D-1D8B-B048-82BA-21F73B323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71D1C-6074-3B43-A059-C604194E32DB}"/>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15315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245B-07F9-F740-BCED-B0166BB29E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86B2B9-46B0-774C-A153-396F535A4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7951FE-E6C2-6B47-BE3C-4F58F252B901}"/>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5" name="Footer Placeholder 4">
            <a:extLst>
              <a:ext uri="{FF2B5EF4-FFF2-40B4-BE49-F238E27FC236}">
                <a16:creationId xmlns:a16="http://schemas.microsoft.com/office/drawing/2014/main" id="{1504C86B-88B5-2147-AE4D-583F3EECC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1DDF9-B114-6F4F-8AA7-E7D3056622D1}"/>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156773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E7C9-80C0-5649-82B4-2183AD4C92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EC5B8-4BE9-914D-AECE-A183F332BD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DAF8CA-62E1-9142-BB77-17F613AE7B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3D327-CB98-984B-84BC-5F5D1E3D1A95}"/>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6" name="Footer Placeholder 5">
            <a:extLst>
              <a:ext uri="{FF2B5EF4-FFF2-40B4-BE49-F238E27FC236}">
                <a16:creationId xmlns:a16="http://schemas.microsoft.com/office/drawing/2014/main" id="{11BE42FF-6ED8-7F42-9157-3964D019E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E2BC9-6507-4D46-BE0E-7CDC958E4361}"/>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215122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5B1A-03F0-C84D-B6E0-D0FECE7A95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883D81-70B5-F544-817A-B8C12F62A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3DF2B0-4AC5-D141-8A99-359141A6A3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3BBD7-93FA-B64C-81C5-E105DA73B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DC2795-AF3E-E941-ABD5-8BCD7817C4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DB1F42-BE92-8448-8CC2-CD90DC6ACE6D}"/>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8" name="Footer Placeholder 7">
            <a:extLst>
              <a:ext uri="{FF2B5EF4-FFF2-40B4-BE49-F238E27FC236}">
                <a16:creationId xmlns:a16="http://schemas.microsoft.com/office/drawing/2014/main" id="{AF3903D6-C95C-E94C-84F7-BCA4F3C57B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43C023-9AE6-0F47-A192-864A70329359}"/>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387029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197A-B09D-D747-A3B0-BC201D0E16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57DE-10BC-7345-8117-F75CDBA274A1}"/>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4" name="Footer Placeholder 3">
            <a:extLst>
              <a:ext uri="{FF2B5EF4-FFF2-40B4-BE49-F238E27FC236}">
                <a16:creationId xmlns:a16="http://schemas.microsoft.com/office/drawing/2014/main" id="{86026C56-C37B-F94E-95EB-15D62F0A22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E9B278-50A9-D64D-973B-2AAB9C9B1B2B}"/>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68440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2AF9D7-FA8C-914B-91D5-DE592167C5A2}"/>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3" name="Footer Placeholder 2">
            <a:extLst>
              <a:ext uri="{FF2B5EF4-FFF2-40B4-BE49-F238E27FC236}">
                <a16:creationId xmlns:a16="http://schemas.microsoft.com/office/drawing/2014/main" id="{FC5C0065-6BF9-C34D-9C2F-36D4B8FC3B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DED860-BB04-6846-8E0E-AE21D1BC295B}"/>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26469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0237-C5FD-4745-AE81-D81B69790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7FAB54-A406-4D42-9338-72F65F0E0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5CA440-2577-3C4A-9C7D-9C312ED1A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45D883-3C97-B44C-B2EF-99117BD064DE}"/>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6" name="Footer Placeholder 5">
            <a:extLst>
              <a:ext uri="{FF2B5EF4-FFF2-40B4-BE49-F238E27FC236}">
                <a16:creationId xmlns:a16="http://schemas.microsoft.com/office/drawing/2014/main" id="{06677D74-06D7-6A44-9D7B-DC0CDC035E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7587D-03F9-104A-9308-B52B9CC4FCC1}"/>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3278215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89A9-A6EA-3E45-8E93-98C6D6FAD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F89FA3-35B3-2F4A-A020-159133D5A3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B5A5F3-1AEE-BC4F-B2B8-D6BC2A507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93097D-6BDB-DE41-9741-1007A688B567}"/>
              </a:ext>
            </a:extLst>
          </p:cNvPr>
          <p:cNvSpPr>
            <a:spLocks noGrp="1"/>
          </p:cNvSpPr>
          <p:nvPr>
            <p:ph type="dt" sz="half" idx="10"/>
          </p:nvPr>
        </p:nvSpPr>
        <p:spPr/>
        <p:txBody>
          <a:bodyPr/>
          <a:lstStyle/>
          <a:p>
            <a:fld id="{1B114F9C-314C-8D47-98AD-4ABF77A6DF92}" type="datetimeFigureOut">
              <a:rPr lang="en-US" smtClean="0"/>
              <a:t>3/30/20</a:t>
            </a:fld>
            <a:endParaRPr lang="en-US"/>
          </a:p>
        </p:txBody>
      </p:sp>
      <p:sp>
        <p:nvSpPr>
          <p:cNvPr id="6" name="Footer Placeholder 5">
            <a:extLst>
              <a:ext uri="{FF2B5EF4-FFF2-40B4-BE49-F238E27FC236}">
                <a16:creationId xmlns:a16="http://schemas.microsoft.com/office/drawing/2014/main" id="{3EB8E3E1-FC29-5E47-B73C-0A6D71AFDD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B1A48-A0D5-4845-942D-662247B32386}"/>
              </a:ext>
            </a:extLst>
          </p:cNvPr>
          <p:cNvSpPr>
            <a:spLocks noGrp="1"/>
          </p:cNvSpPr>
          <p:nvPr>
            <p:ph type="sldNum" sz="quarter" idx="12"/>
          </p:nvPr>
        </p:nvSpPr>
        <p:spPr/>
        <p:txBody>
          <a:bodyPr/>
          <a:lstStyle/>
          <a:p>
            <a:fld id="{E10BCD04-C649-864F-8E78-1613D7C247A1}" type="slidenum">
              <a:rPr lang="en-US" smtClean="0"/>
              <a:t>‹#›</a:t>
            </a:fld>
            <a:endParaRPr lang="en-US"/>
          </a:p>
        </p:txBody>
      </p:sp>
    </p:spTree>
    <p:extLst>
      <p:ext uri="{BB962C8B-B14F-4D97-AF65-F5344CB8AC3E}">
        <p14:creationId xmlns:p14="http://schemas.microsoft.com/office/powerpoint/2010/main" val="1421568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13810-D572-7B4D-ACAA-809808E12A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B8813D-F1AB-AA4A-AEB6-A59F5614B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CA030-CA3A-3241-A8E0-AEA4FF4C34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14F9C-314C-8D47-98AD-4ABF77A6DF92}" type="datetimeFigureOut">
              <a:rPr lang="en-US" smtClean="0"/>
              <a:t>3/30/20</a:t>
            </a:fld>
            <a:endParaRPr lang="en-US"/>
          </a:p>
        </p:txBody>
      </p:sp>
      <p:sp>
        <p:nvSpPr>
          <p:cNvPr id="5" name="Footer Placeholder 4">
            <a:extLst>
              <a:ext uri="{FF2B5EF4-FFF2-40B4-BE49-F238E27FC236}">
                <a16:creationId xmlns:a16="http://schemas.microsoft.com/office/drawing/2014/main" id="{69AB8854-57A7-7C4B-BAF9-9F6C586F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E9ACEC-7F18-2940-9614-3747E7FD4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BCD04-C649-864F-8E78-1613D7C247A1}" type="slidenum">
              <a:rPr lang="en-US" smtClean="0"/>
              <a:t>‹#›</a:t>
            </a:fld>
            <a:endParaRPr lang="en-US"/>
          </a:p>
        </p:txBody>
      </p:sp>
    </p:spTree>
    <p:extLst>
      <p:ext uri="{BB962C8B-B14F-4D97-AF65-F5344CB8AC3E}">
        <p14:creationId xmlns:p14="http://schemas.microsoft.com/office/powerpoint/2010/main" val="3920010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t.co/oYqJpiBFqs?amp=1" TargetMode="External"/><Relationship Id="rId2" Type="http://schemas.openxmlformats.org/officeDocument/2006/relationships/hyperlink" Target="https://t.co/d5iCDD2glg?amp=1" TargetMode="External"/><Relationship Id="rId1" Type="http://schemas.openxmlformats.org/officeDocument/2006/relationships/slideLayout" Target="../slideLayouts/slideLayout2.xml"/><Relationship Id="rId4" Type="http://schemas.openxmlformats.org/officeDocument/2006/relationships/hyperlink" Target="https://t.co/85aTlj5wJv?amp=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viralzone.expasy.org/30?outline=all_by_species" TargetMode="External"/><Relationship Id="rId2" Type="http://schemas.openxmlformats.org/officeDocument/2006/relationships/hyperlink" Target="https://twitter.com/ViralZone" TargetMode="Externa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24.xml.rels><?xml version="1.0" encoding="UTF-8" standalone="yes"?>
<Relationships xmlns="http://schemas.openxmlformats.org/package/2006/relationships"><Relationship Id="rId2" Type="http://schemas.openxmlformats.org/officeDocument/2006/relationships/hyperlink" Target="https://t.co/jv6ehaK5Kq?amp=1"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t.co/3msYxU1PbZ?amp=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twitter.com/hashtag/SARSCov2?src=hashtag_clic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witter.com/hashtag/SARS?src=hashtag_click" TargetMode="External"/><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youtu.be/8_bOhZd6ieM?t=1209"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co/hfeiaQt6VK?amp=1" TargetMode="External"/><Relationship Id="rId2" Type="http://schemas.openxmlformats.org/officeDocument/2006/relationships/hyperlink" Target="https://ncbi.nlm.nih.gov/nuccore/MN908947.3?report=fasta&#823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61DF8-53BB-B34D-A90F-1FABDED03948}"/>
              </a:ext>
            </a:extLst>
          </p:cNvPr>
          <p:cNvSpPr>
            <a:spLocks noGrp="1"/>
          </p:cNvSpPr>
          <p:nvPr>
            <p:ph type="ctrTitle"/>
          </p:nvPr>
        </p:nvSpPr>
        <p:spPr/>
        <p:txBody>
          <a:bodyPr/>
          <a:lstStyle/>
          <a:p>
            <a:r>
              <a:rPr lang="en-US" dirty="0"/>
              <a:t>Genetics Spring 2020</a:t>
            </a:r>
          </a:p>
        </p:txBody>
      </p:sp>
      <p:sp>
        <p:nvSpPr>
          <p:cNvPr id="3" name="Subtitle 2">
            <a:extLst>
              <a:ext uri="{FF2B5EF4-FFF2-40B4-BE49-F238E27FC236}">
                <a16:creationId xmlns:a16="http://schemas.microsoft.com/office/drawing/2014/main" id="{E8CB0328-8EC5-B24A-91E5-67E38836AD07}"/>
              </a:ext>
            </a:extLst>
          </p:cNvPr>
          <p:cNvSpPr>
            <a:spLocks noGrp="1"/>
          </p:cNvSpPr>
          <p:nvPr>
            <p:ph type="subTitle" idx="1"/>
          </p:nvPr>
        </p:nvSpPr>
        <p:spPr/>
        <p:txBody>
          <a:bodyPr/>
          <a:lstStyle/>
          <a:p>
            <a:r>
              <a:rPr lang="en-US" dirty="0"/>
              <a:t>Class April 2</a:t>
            </a:r>
            <a:r>
              <a:rPr lang="en-US" baseline="30000" dirty="0"/>
              <a:t>nd</a:t>
            </a:r>
            <a:r>
              <a:rPr lang="en-US" dirty="0"/>
              <a:t> </a:t>
            </a:r>
          </a:p>
          <a:p>
            <a:r>
              <a:rPr lang="en-US" dirty="0"/>
              <a:t>Teacher: Pleuni Pennings</a:t>
            </a:r>
          </a:p>
        </p:txBody>
      </p:sp>
    </p:spTree>
    <p:extLst>
      <p:ext uri="{BB962C8B-B14F-4D97-AF65-F5344CB8AC3E}">
        <p14:creationId xmlns:p14="http://schemas.microsoft.com/office/powerpoint/2010/main" val="32779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101A-332C-ED42-A6CD-582BF083F81E}"/>
              </a:ext>
            </a:extLst>
          </p:cNvPr>
          <p:cNvSpPr>
            <a:spLocks noGrp="1"/>
          </p:cNvSpPr>
          <p:nvPr>
            <p:ph type="title"/>
          </p:nvPr>
        </p:nvSpPr>
        <p:spPr/>
        <p:txBody>
          <a:bodyPr/>
          <a:lstStyle/>
          <a:p>
            <a:r>
              <a:rPr lang="en-US" dirty="0"/>
              <a:t>Copy-pasting the sequence in the translation tool</a:t>
            </a:r>
          </a:p>
        </p:txBody>
      </p:sp>
      <p:pic>
        <p:nvPicPr>
          <p:cNvPr id="5" name="Content Placeholder 4">
            <a:extLst>
              <a:ext uri="{FF2B5EF4-FFF2-40B4-BE49-F238E27FC236}">
                <a16:creationId xmlns:a16="http://schemas.microsoft.com/office/drawing/2014/main" id="{CB4A6FB0-2776-D443-ADAA-67763C91B2F0}"/>
              </a:ext>
            </a:extLst>
          </p:cNvPr>
          <p:cNvPicPr>
            <a:picLocks noGrp="1" noChangeAspect="1"/>
          </p:cNvPicPr>
          <p:nvPr>
            <p:ph idx="1"/>
          </p:nvPr>
        </p:nvPicPr>
        <p:blipFill>
          <a:blip r:embed="rId2"/>
          <a:stretch>
            <a:fillRect/>
          </a:stretch>
        </p:blipFill>
        <p:spPr>
          <a:xfrm>
            <a:off x="2247081" y="1840373"/>
            <a:ext cx="7697838" cy="4811149"/>
          </a:xfrm>
        </p:spPr>
      </p:pic>
    </p:spTree>
    <p:extLst>
      <p:ext uri="{BB962C8B-B14F-4D97-AF65-F5344CB8AC3E}">
        <p14:creationId xmlns:p14="http://schemas.microsoft.com/office/powerpoint/2010/main" val="44157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82C3-2223-2A4B-83D5-386EEB0235E5}"/>
              </a:ext>
            </a:extLst>
          </p:cNvPr>
          <p:cNvSpPr>
            <a:spLocks noGrp="1"/>
          </p:cNvSpPr>
          <p:nvPr>
            <p:ph type="title"/>
          </p:nvPr>
        </p:nvSpPr>
        <p:spPr/>
        <p:txBody>
          <a:bodyPr/>
          <a:lstStyle/>
          <a:p>
            <a:r>
              <a:rPr lang="en-US" dirty="0"/>
              <a:t>And in the </a:t>
            </a:r>
            <a:r>
              <a:rPr lang="en-US" dirty="0" err="1"/>
              <a:t>Expasy</a:t>
            </a:r>
            <a:r>
              <a:rPr lang="en-US" dirty="0"/>
              <a:t> translate tool </a:t>
            </a:r>
          </a:p>
        </p:txBody>
      </p:sp>
      <p:pic>
        <p:nvPicPr>
          <p:cNvPr id="5" name="Content Placeholder 4">
            <a:extLst>
              <a:ext uri="{FF2B5EF4-FFF2-40B4-BE49-F238E27FC236}">
                <a16:creationId xmlns:a16="http://schemas.microsoft.com/office/drawing/2014/main" id="{F5087A38-7B41-7442-ABB7-EBE66F84E9DD}"/>
              </a:ext>
            </a:extLst>
          </p:cNvPr>
          <p:cNvPicPr>
            <a:picLocks noGrp="1" noChangeAspect="1"/>
          </p:cNvPicPr>
          <p:nvPr>
            <p:ph idx="1"/>
          </p:nvPr>
        </p:nvPicPr>
        <p:blipFill>
          <a:blip r:embed="rId2"/>
          <a:stretch>
            <a:fillRect/>
          </a:stretch>
        </p:blipFill>
        <p:spPr>
          <a:xfrm>
            <a:off x="1958873" y="1574902"/>
            <a:ext cx="7721436" cy="4825898"/>
          </a:xfrm>
        </p:spPr>
      </p:pic>
      <p:sp>
        <p:nvSpPr>
          <p:cNvPr id="6" name="Line Callout 1 5">
            <a:extLst>
              <a:ext uri="{FF2B5EF4-FFF2-40B4-BE49-F238E27FC236}">
                <a16:creationId xmlns:a16="http://schemas.microsoft.com/office/drawing/2014/main" id="{386596EA-4CC4-1246-9135-1483AB37A9A6}"/>
              </a:ext>
            </a:extLst>
          </p:cNvPr>
          <p:cNvSpPr/>
          <p:nvPr/>
        </p:nvSpPr>
        <p:spPr>
          <a:xfrm>
            <a:off x="9129252" y="678426"/>
            <a:ext cx="2462980" cy="182880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big pink blob is a large open reading frame. It starts with a start codon and has no stops until 4382 amino acids later. </a:t>
            </a:r>
          </a:p>
        </p:txBody>
      </p:sp>
    </p:spTree>
    <p:extLst>
      <p:ext uri="{BB962C8B-B14F-4D97-AF65-F5344CB8AC3E}">
        <p14:creationId xmlns:p14="http://schemas.microsoft.com/office/powerpoint/2010/main" val="1936384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ABA2-F8FF-4243-95F6-85BD24CA9426}"/>
              </a:ext>
            </a:extLst>
          </p:cNvPr>
          <p:cNvSpPr>
            <a:spLocks noGrp="1"/>
          </p:cNvSpPr>
          <p:nvPr>
            <p:ph type="title"/>
          </p:nvPr>
        </p:nvSpPr>
        <p:spPr/>
        <p:txBody>
          <a:bodyPr/>
          <a:lstStyle/>
          <a:p>
            <a:r>
              <a:rPr lang="en-US" dirty="0"/>
              <a:t>Here is an example of a mini open reading frame. </a:t>
            </a:r>
          </a:p>
        </p:txBody>
      </p:sp>
      <p:pic>
        <p:nvPicPr>
          <p:cNvPr id="5" name="Content Placeholder 4">
            <a:extLst>
              <a:ext uri="{FF2B5EF4-FFF2-40B4-BE49-F238E27FC236}">
                <a16:creationId xmlns:a16="http://schemas.microsoft.com/office/drawing/2014/main" id="{96BA3B46-09AB-7D4F-89AA-EF5E17834C9F}"/>
              </a:ext>
            </a:extLst>
          </p:cNvPr>
          <p:cNvPicPr>
            <a:picLocks noGrp="1" noChangeAspect="1"/>
          </p:cNvPicPr>
          <p:nvPr>
            <p:ph idx="1"/>
          </p:nvPr>
        </p:nvPicPr>
        <p:blipFill>
          <a:blip r:embed="rId2"/>
          <a:stretch>
            <a:fillRect/>
          </a:stretch>
        </p:blipFill>
        <p:spPr>
          <a:xfrm>
            <a:off x="1638300" y="2153444"/>
            <a:ext cx="8915400" cy="3695700"/>
          </a:xfrm>
        </p:spPr>
      </p:pic>
    </p:spTree>
    <p:extLst>
      <p:ext uri="{BB962C8B-B14F-4D97-AF65-F5344CB8AC3E}">
        <p14:creationId xmlns:p14="http://schemas.microsoft.com/office/powerpoint/2010/main" val="416702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E667-E3A9-D947-BA35-A614F9DA7128}"/>
              </a:ext>
            </a:extLst>
          </p:cNvPr>
          <p:cNvSpPr>
            <a:spLocks noGrp="1"/>
          </p:cNvSpPr>
          <p:nvPr>
            <p:ph type="title"/>
          </p:nvPr>
        </p:nvSpPr>
        <p:spPr/>
        <p:txBody>
          <a:bodyPr/>
          <a:lstStyle/>
          <a:p>
            <a:r>
              <a:rPr lang="en-US" dirty="0"/>
              <a:t>The resulting string of amino acids is a poly-protein</a:t>
            </a:r>
          </a:p>
        </p:txBody>
      </p:sp>
      <p:sp>
        <p:nvSpPr>
          <p:cNvPr id="3" name="Content Placeholder 2">
            <a:extLst>
              <a:ext uri="{FF2B5EF4-FFF2-40B4-BE49-F238E27FC236}">
                <a16:creationId xmlns:a16="http://schemas.microsoft.com/office/drawing/2014/main" id="{23348323-BD4F-CB48-9383-C6848C2C9D1F}"/>
              </a:ext>
            </a:extLst>
          </p:cNvPr>
          <p:cNvSpPr>
            <a:spLocks noGrp="1"/>
          </p:cNvSpPr>
          <p:nvPr>
            <p:ph idx="1"/>
          </p:nvPr>
        </p:nvSpPr>
        <p:spPr/>
        <p:txBody>
          <a:bodyPr/>
          <a:lstStyle/>
          <a:p>
            <a:r>
              <a:rPr lang="en-US" dirty="0"/>
              <a:t>Now here is a really great (nasty) virus trick. This string of 4382 amino acids doesn't just make one protein, it makes 11! </a:t>
            </a:r>
          </a:p>
          <a:p>
            <a:endParaRPr lang="en-US" dirty="0"/>
          </a:p>
          <a:p>
            <a:r>
              <a:rPr lang="en-US" dirty="0"/>
              <a:t>It is a so called "polyprotein" that can be cut up in the proper proteins.</a:t>
            </a:r>
          </a:p>
          <a:p>
            <a:endParaRPr lang="en-US" dirty="0"/>
          </a:p>
          <a:p>
            <a:r>
              <a:rPr lang="en-US" dirty="0"/>
              <a:t>Polyproteins are used by many viruses.</a:t>
            </a:r>
          </a:p>
          <a:p>
            <a:endParaRPr lang="en-US" dirty="0"/>
          </a:p>
        </p:txBody>
      </p:sp>
    </p:spTree>
    <p:extLst>
      <p:ext uri="{BB962C8B-B14F-4D97-AF65-F5344CB8AC3E}">
        <p14:creationId xmlns:p14="http://schemas.microsoft.com/office/powerpoint/2010/main" val="2423264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6E8-462F-7B40-BE70-080C4DF7A40D}"/>
              </a:ext>
            </a:extLst>
          </p:cNvPr>
          <p:cNvSpPr>
            <a:spLocks noGrp="1"/>
          </p:cNvSpPr>
          <p:nvPr>
            <p:ph type="title"/>
          </p:nvPr>
        </p:nvSpPr>
        <p:spPr/>
        <p:txBody>
          <a:bodyPr/>
          <a:lstStyle/>
          <a:p>
            <a:r>
              <a:rPr lang="en-US" dirty="0"/>
              <a:t>This polyprotein makes 11 proteins!</a:t>
            </a:r>
          </a:p>
        </p:txBody>
      </p:sp>
      <p:sp>
        <p:nvSpPr>
          <p:cNvPr id="3" name="Content Placeholder 2">
            <a:extLst>
              <a:ext uri="{FF2B5EF4-FFF2-40B4-BE49-F238E27FC236}">
                <a16:creationId xmlns:a16="http://schemas.microsoft.com/office/drawing/2014/main" id="{12F73EA5-B763-E242-B0A4-8BE0D0727739}"/>
              </a:ext>
            </a:extLst>
          </p:cNvPr>
          <p:cNvSpPr>
            <a:spLocks noGrp="1"/>
          </p:cNvSpPr>
          <p:nvPr>
            <p:ph idx="1"/>
          </p:nvPr>
        </p:nvSpPr>
        <p:spPr/>
        <p:txBody>
          <a:bodyPr/>
          <a:lstStyle/>
          <a:p>
            <a:r>
              <a:rPr lang="en-US" dirty="0"/>
              <a:t>This polyprotein (SARS-CoV2 Orf1a) is cleaved (or cut) into the actual proteins, which are called ns1, ns2, </a:t>
            </a:r>
            <a:r>
              <a:rPr lang="en-US" dirty="0" err="1"/>
              <a:t>PLpro</a:t>
            </a:r>
            <a:r>
              <a:rPr lang="en-US" dirty="0"/>
              <a:t> (a protease), ns4, 3CL (also a protease), ns5, ns6, ns7, ns8, ns9 and ns11.</a:t>
            </a:r>
          </a:p>
        </p:txBody>
      </p:sp>
      <p:pic>
        <p:nvPicPr>
          <p:cNvPr id="5" name="Picture 4">
            <a:extLst>
              <a:ext uri="{FF2B5EF4-FFF2-40B4-BE49-F238E27FC236}">
                <a16:creationId xmlns:a16="http://schemas.microsoft.com/office/drawing/2014/main" id="{C4BC7E33-2950-9541-851F-1996286735B8}"/>
              </a:ext>
            </a:extLst>
          </p:cNvPr>
          <p:cNvPicPr>
            <a:picLocks noChangeAspect="1"/>
          </p:cNvPicPr>
          <p:nvPr/>
        </p:nvPicPr>
        <p:blipFill>
          <a:blip r:embed="rId2"/>
          <a:stretch>
            <a:fillRect/>
          </a:stretch>
        </p:blipFill>
        <p:spPr>
          <a:xfrm>
            <a:off x="2044700" y="3211759"/>
            <a:ext cx="6789584" cy="3233901"/>
          </a:xfrm>
          <a:prstGeom prst="rect">
            <a:avLst/>
          </a:prstGeom>
        </p:spPr>
      </p:pic>
    </p:spTree>
    <p:extLst>
      <p:ext uri="{BB962C8B-B14F-4D97-AF65-F5344CB8AC3E}">
        <p14:creationId xmlns:p14="http://schemas.microsoft.com/office/powerpoint/2010/main" val="285172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55D6-2F25-4F40-A840-AF95CBFFB1A0}"/>
              </a:ext>
            </a:extLst>
          </p:cNvPr>
          <p:cNvSpPr>
            <a:spLocks noGrp="1"/>
          </p:cNvSpPr>
          <p:nvPr>
            <p:ph type="title"/>
          </p:nvPr>
        </p:nvSpPr>
        <p:spPr/>
        <p:txBody>
          <a:bodyPr/>
          <a:lstStyle/>
          <a:p>
            <a:r>
              <a:rPr lang="en-US" dirty="0"/>
              <a:t>Who cuts the polyprotein into its parts?</a:t>
            </a:r>
          </a:p>
        </p:txBody>
      </p:sp>
      <p:sp>
        <p:nvSpPr>
          <p:cNvPr id="3" name="Content Placeholder 2">
            <a:extLst>
              <a:ext uri="{FF2B5EF4-FFF2-40B4-BE49-F238E27FC236}">
                <a16:creationId xmlns:a16="http://schemas.microsoft.com/office/drawing/2014/main" id="{A8DDCFCD-4884-4740-869A-6B1B7773843D}"/>
              </a:ext>
            </a:extLst>
          </p:cNvPr>
          <p:cNvSpPr>
            <a:spLocks noGrp="1"/>
          </p:cNvSpPr>
          <p:nvPr>
            <p:ph idx="1"/>
          </p:nvPr>
        </p:nvSpPr>
        <p:spPr/>
        <p:txBody>
          <a:bodyPr/>
          <a:lstStyle/>
          <a:p>
            <a:r>
              <a:rPr lang="en-US" dirty="0"/>
              <a:t>You may wonder what enzyme does the cleaving of the polyprotein?</a:t>
            </a:r>
          </a:p>
          <a:p>
            <a:endParaRPr lang="en-US" dirty="0"/>
          </a:p>
          <a:p>
            <a:r>
              <a:rPr lang="en-US" dirty="0"/>
              <a:t> As I understand it, PL Pro (papain-like protease) and 3CL (3C-like protease) cut the polyprotein while they are still part of it. </a:t>
            </a:r>
          </a:p>
          <a:p>
            <a:endParaRPr lang="en-US" dirty="0"/>
          </a:p>
          <a:p>
            <a:r>
              <a:rPr lang="en-US" dirty="0"/>
              <a:t>It's called “autoproteolytic cleavage.” No need to remember that word ;-)</a:t>
            </a:r>
          </a:p>
        </p:txBody>
      </p:sp>
    </p:spTree>
    <p:extLst>
      <p:ext uri="{BB962C8B-B14F-4D97-AF65-F5344CB8AC3E}">
        <p14:creationId xmlns:p14="http://schemas.microsoft.com/office/powerpoint/2010/main" val="397876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53C3-C94D-964D-A404-1F0D47F7CF08}"/>
              </a:ext>
            </a:extLst>
          </p:cNvPr>
          <p:cNvSpPr>
            <a:spLocks noGrp="1"/>
          </p:cNvSpPr>
          <p:nvPr>
            <p:ph type="title"/>
          </p:nvPr>
        </p:nvSpPr>
        <p:spPr/>
        <p:txBody>
          <a:bodyPr/>
          <a:lstStyle/>
          <a:p>
            <a:r>
              <a:rPr lang="en-US" dirty="0"/>
              <a:t>Summary of chapter 1</a:t>
            </a:r>
          </a:p>
        </p:txBody>
      </p:sp>
      <p:sp>
        <p:nvSpPr>
          <p:cNvPr id="3" name="Content Placeholder 2">
            <a:extLst>
              <a:ext uri="{FF2B5EF4-FFF2-40B4-BE49-F238E27FC236}">
                <a16:creationId xmlns:a16="http://schemas.microsoft.com/office/drawing/2014/main" id="{69CBC34A-EC5D-E34D-9B50-F9A27BA4401F}"/>
              </a:ext>
            </a:extLst>
          </p:cNvPr>
          <p:cNvSpPr>
            <a:spLocks noGrp="1"/>
          </p:cNvSpPr>
          <p:nvPr>
            <p:ph idx="1"/>
          </p:nvPr>
        </p:nvSpPr>
        <p:spPr/>
        <p:txBody>
          <a:bodyPr/>
          <a:lstStyle/>
          <a:p>
            <a:r>
              <a:rPr lang="en-US" dirty="0"/>
              <a:t>The SARS-CoV2 RNA is translated by our ribosome, from a start to a stop codon, resulting in a polyprotein that cuts itself into 11 proteins.</a:t>
            </a:r>
          </a:p>
          <a:p>
            <a:endParaRPr lang="en-US" dirty="0"/>
          </a:p>
          <a:p>
            <a:r>
              <a:rPr lang="en-US" dirty="0"/>
              <a:t>I’ll take a break – split you in break-out rooms for a few minutes and then take questions. Please talk to each other about what we’ve just discussed. </a:t>
            </a:r>
          </a:p>
          <a:p>
            <a:endParaRPr lang="en-US" dirty="0"/>
          </a:p>
          <a:p>
            <a:r>
              <a:rPr lang="en-US" dirty="0"/>
              <a:t>The person who lives furthest East will report back. </a:t>
            </a:r>
          </a:p>
        </p:txBody>
      </p:sp>
    </p:spTree>
    <p:extLst>
      <p:ext uri="{BB962C8B-B14F-4D97-AF65-F5344CB8AC3E}">
        <p14:creationId xmlns:p14="http://schemas.microsoft.com/office/powerpoint/2010/main" val="380870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71B3-D86F-494F-9C4F-B78F06AF7DDA}"/>
              </a:ext>
            </a:extLst>
          </p:cNvPr>
          <p:cNvSpPr>
            <a:spLocks noGrp="1"/>
          </p:cNvSpPr>
          <p:nvPr>
            <p:ph type="title"/>
          </p:nvPr>
        </p:nvSpPr>
        <p:spPr/>
        <p:txBody>
          <a:bodyPr/>
          <a:lstStyle/>
          <a:p>
            <a:r>
              <a:rPr lang="en-US" dirty="0"/>
              <a:t>Chapter 2 – reading through a stop codon</a:t>
            </a:r>
          </a:p>
        </p:txBody>
      </p:sp>
      <p:sp>
        <p:nvSpPr>
          <p:cNvPr id="3" name="Content Placeholder 2">
            <a:extLst>
              <a:ext uri="{FF2B5EF4-FFF2-40B4-BE49-F238E27FC236}">
                <a16:creationId xmlns:a16="http://schemas.microsoft.com/office/drawing/2014/main" id="{D8B563B9-EF57-2C40-9CFF-D4E536073F5F}"/>
              </a:ext>
            </a:extLst>
          </p:cNvPr>
          <p:cNvSpPr>
            <a:spLocks noGrp="1"/>
          </p:cNvSpPr>
          <p:nvPr>
            <p:ph idx="1"/>
          </p:nvPr>
        </p:nvSpPr>
        <p:spPr/>
        <p:txBody>
          <a:bodyPr/>
          <a:lstStyle/>
          <a:p>
            <a:r>
              <a:rPr lang="en-US" dirty="0"/>
              <a:t>In Chapter 1, we saw how SARS-CoV2 makes our ribosome translate its first 11 proteins.  </a:t>
            </a:r>
          </a:p>
          <a:p>
            <a:endParaRPr lang="en-US" dirty="0"/>
          </a:p>
          <a:p>
            <a:r>
              <a:rPr lang="en-US" dirty="0"/>
              <a:t>These first 11 proteins take up a little over 13,000 nucleotides and end with a stop codon, but SARS CoV2 has 30,000 so how does it read the other 17,000? It's first key trick to translate beyond the stop codon is to "shift frame".</a:t>
            </a:r>
          </a:p>
        </p:txBody>
      </p:sp>
    </p:spTree>
    <p:extLst>
      <p:ext uri="{BB962C8B-B14F-4D97-AF65-F5344CB8AC3E}">
        <p14:creationId xmlns:p14="http://schemas.microsoft.com/office/powerpoint/2010/main" val="394920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30E9-D809-264B-A16D-C93757F1379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CCB403F-F90B-7B44-BB03-FBB685B94A8D}"/>
              </a:ext>
            </a:extLst>
          </p:cNvPr>
          <p:cNvSpPr>
            <a:spLocks noGrp="1"/>
          </p:cNvSpPr>
          <p:nvPr>
            <p:ph idx="1"/>
          </p:nvPr>
        </p:nvSpPr>
        <p:spPr>
          <a:xfrm>
            <a:off x="838200" y="1825625"/>
            <a:ext cx="4707194" cy="4545678"/>
          </a:xfrm>
        </p:spPr>
        <p:txBody>
          <a:bodyPr/>
          <a:lstStyle/>
          <a:p>
            <a:r>
              <a:rPr lang="en-US" dirty="0"/>
              <a:t>Remember that during translation, nucleotides are read in groups of three (triplets). Each triplet translates into an amino acid. This is the famous genetic code. For example, AAA translates to the amino acid Lysine.</a:t>
            </a:r>
          </a:p>
        </p:txBody>
      </p:sp>
      <p:pic>
        <p:nvPicPr>
          <p:cNvPr id="4" name="Picture 3">
            <a:extLst>
              <a:ext uri="{FF2B5EF4-FFF2-40B4-BE49-F238E27FC236}">
                <a16:creationId xmlns:a16="http://schemas.microsoft.com/office/drawing/2014/main" id="{84959240-A131-5546-8160-E50ACAEB6003}"/>
              </a:ext>
            </a:extLst>
          </p:cNvPr>
          <p:cNvPicPr>
            <a:picLocks noChangeAspect="1"/>
          </p:cNvPicPr>
          <p:nvPr/>
        </p:nvPicPr>
        <p:blipFill>
          <a:blip r:embed="rId2"/>
          <a:stretch>
            <a:fillRect/>
          </a:stretch>
        </p:blipFill>
        <p:spPr>
          <a:xfrm>
            <a:off x="5320276" y="133555"/>
            <a:ext cx="6565900" cy="6502400"/>
          </a:xfrm>
          <a:prstGeom prst="rect">
            <a:avLst/>
          </a:prstGeom>
        </p:spPr>
      </p:pic>
    </p:spTree>
    <p:extLst>
      <p:ext uri="{BB962C8B-B14F-4D97-AF65-F5344CB8AC3E}">
        <p14:creationId xmlns:p14="http://schemas.microsoft.com/office/powerpoint/2010/main" val="2848462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3E0C-4B3C-E24B-9F13-2492D3078626}"/>
              </a:ext>
            </a:extLst>
          </p:cNvPr>
          <p:cNvSpPr>
            <a:spLocks noGrp="1"/>
          </p:cNvSpPr>
          <p:nvPr>
            <p:ph type="title"/>
          </p:nvPr>
        </p:nvSpPr>
        <p:spPr/>
        <p:txBody>
          <a:bodyPr/>
          <a:lstStyle/>
          <a:p>
            <a:r>
              <a:rPr lang="en-US" dirty="0"/>
              <a:t>Open reading frame ends with stop codon</a:t>
            </a:r>
          </a:p>
        </p:txBody>
      </p:sp>
      <p:sp>
        <p:nvSpPr>
          <p:cNvPr id="3" name="Content Placeholder 2">
            <a:extLst>
              <a:ext uri="{FF2B5EF4-FFF2-40B4-BE49-F238E27FC236}">
                <a16:creationId xmlns:a16="http://schemas.microsoft.com/office/drawing/2014/main" id="{C5C6D309-010D-F44C-BE94-00F8CF1D55F9}"/>
              </a:ext>
            </a:extLst>
          </p:cNvPr>
          <p:cNvSpPr>
            <a:spLocks noGrp="1"/>
          </p:cNvSpPr>
          <p:nvPr>
            <p:ph idx="1"/>
          </p:nvPr>
        </p:nvSpPr>
        <p:spPr/>
        <p:txBody>
          <a:bodyPr/>
          <a:lstStyle/>
          <a:p>
            <a:r>
              <a:rPr lang="en-US" dirty="0"/>
              <a:t>Here I drew a mini open reading frame, starting with the start codon AUG, then GAC, then CAU and then UAG (one of the stop codons). This translates to Methionine (M), Aspartic Acid (D), Histidine (H) – a string of only 3 amino acids – real proteins are much longer.</a:t>
            </a:r>
          </a:p>
        </p:txBody>
      </p:sp>
      <p:pic>
        <p:nvPicPr>
          <p:cNvPr id="4" name="Content Placeholder 4">
            <a:extLst>
              <a:ext uri="{FF2B5EF4-FFF2-40B4-BE49-F238E27FC236}">
                <a16:creationId xmlns:a16="http://schemas.microsoft.com/office/drawing/2014/main" id="{6B0F8F7E-304D-C444-BCDC-51DB86FC16E4}"/>
              </a:ext>
            </a:extLst>
          </p:cNvPr>
          <p:cNvPicPr>
            <a:picLocks noChangeAspect="1"/>
          </p:cNvPicPr>
          <p:nvPr/>
        </p:nvPicPr>
        <p:blipFill>
          <a:blip r:embed="rId2"/>
          <a:stretch>
            <a:fillRect/>
          </a:stretch>
        </p:blipFill>
        <p:spPr>
          <a:xfrm>
            <a:off x="1874274" y="3520458"/>
            <a:ext cx="8051390" cy="3337542"/>
          </a:xfrm>
          <a:prstGeom prst="rect">
            <a:avLst/>
          </a:prstGeom>
        </p:spPr>
      </p:pic>
    </p:spTree>
    <p:extLst>
      <p:ext uri="{BB962C8B-B14F-4D97-AF65-F5344CB8AC3E}">
        <p14:creationId xmlns:p14="http://schemas.microsoft.com/office/powerpoint/2010/main" val="1098096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6EEE-FC7B-B94E-AF31-357008E62D9D}"/>
              </a:ext>
            </a:extLst>
          </p:cNvPr>
          <p:cNvSpPr>
            <a:spLocks noGrp="1"/>
          </p:cNvSpPr>
          <p:nvPr>
            <p:ph type="title"/>
          </p:nvPr>
        </p:nvSpPr>
        <p:spPr/>
        <p:txBody>
          <a:bodyPr/>
          <a:lstStyle/>
          <a:p>
            <a:r>
              <a:rPr lang="en-US" dirty="0"/>
              <a:t>The topic of today is SARS-CoV2 genetics!</a:t>
            </a:r>
          </a:p>
        </p:txBody>
      </p:sp>
      <p:sp>
        <p:nvSpPr>
          <p:cNvPr id="3" name="Content Placeholder 2">
            <a:extLst>
              <a:ext uri="{FF2B5EF4-FFF2-40B4-BE49-F238E27FC236}">
                <a16:creationId xmlns:a16="http://schemas.microsoft.com/office/drawing/2014/main" id="{20DA1EA5-BDA4-5648-A6A9-524FBAD2F772}"/>
              </a:ext>
            </a:extLst>
          </p:cNvPr>
          <p:cNvSpPr>
            <a:spLocks noGrp="1"/>
          </p:cNvSpPr>
          <p:nvPr>
            <p:ph idx="1"/>
          </p:nvPr>
        </p:nvSpPr>
        <p:spPr/>
        <p:txBody>
          <a:bodyPr/>
          <a:lstStyle/>
          <a:p>
            <a:r>
              <a:rPr lang="en-US" dirty="0"/>
              <a:t>SARS-CoV2 is a coronavirus. It does weird genetics things, which I think is super interesting. Hope you too!</a:t>
            </a:r>
          </a:p>
        </p:txBody>
      </p:sp>
    </p:spTree>
    <p:extLst>
      <p:ext uri="{BB962C8B-B14F-4D97-AF65-F5344CB8AC3E}">
        <p14:creationId xmlns:p14="http://schemas.microsoft.com/office/powerpoint/2010/main" val="386767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711A-1AE3-C242-88A8-6E12CF93FB81}"/>
              </a:ext>
            </a:extLst>
          </p:cNvPr>
          <p:cNvSpPr>
            <a:spLocks noGrp="1"/>
          </p:cNvSpPr>
          <p:nvPr>
            <p:ph type="title"/>
          </p:nvPr>
        </p:nvSpPr>
        <p:spPr/>
        <p:txBody>
          <a:bodyPr/>
          <a:lstStyle/>
          <a:p>
            <a:r>
              <a:rPr lang="en-US" dirty="0"/>
              <a:t>Miss a letter – shift to different frame </a:t>
            </a:r>
          </a:p>
        </p:txBody>
      </p:sp>
      <p:sp>
        <p:nvSpPr>
          <p:cNvPr id="3" name="Content Placeholder 2">
            <a:extLst>
              <a:ext uri="{FF2B5EF4-FFF2-40B4-BE49-F238E27FC236}">
                <a16:creationId xmlns:a16="http://schemas.microsoft.com/office/drawing/2014/main" id="{380C7FD6-BCC9-9444-868C-E5FDD934F8B6}"/>
              </a:ext>
            </a:extLst>
          </p:cNvPr>
          <p:cNvSpPr>
            <a:spLocks noGrp="1"/>
          </p:cNvSpPr>
          <p:nvPr>
            <p:ph idx="1"/>
          </p:nvPr>
        </p:nvSpPr>
        <p:spPr/>
        <p:txBody>
          <a:bodyPr/>
          <a:lstStyle/>
          <a:p>
            <a:r>
              <a:rPr lang="en-US" dirty="0"/>
              <a:t>Importantly, translation normally stops at the stop codon. But viruses have tricks to make our ribosome slip and miss a letter – and if you miss a letter, but keep reading in triplets, the stop codon is no longer there! Instead of UAG, there is AGA.</a:t>
            </a:r>
          </a:p>
        </p:txBody>
      </p:sp>
      <p:pic>
        <p:nvPicPr>
          <p:cNvPr id="4" name="Picture 3">
            <a:extLst>
              <a:ext uri="{FF2B5EF4-FFF2-40B4-BE49-F238E27FC236}">
                <a16:creationId xmlns:a16="http://schemas.microsoft.com/office/drawing/2014/main" id="{78035DBA-FCE7-DE4E-9DED-734DE2D3A392}"/>
              </a:ext>
            </a:extLst>
          </p:cNvPr>
          <p:cNvPicPr>
            <a:picLocks noChangeAspect="1"/>
          </p:cNvPicPr>
          <p:nvPr/>
        </p:nvPicPr>
        <p:blipFill>
          <a:blip r:embed="rId2"/>
          <a:stretch>
            <a:fillRect/>
          </a:stretch>
        </p:blipFill>
        <p:spPr>
          <a:xfrm>
            <a:off x="2144866" y="3550265"/>
            <a:ext cx="7607300" cy="3149600"/>
          </a:xfrm>
          <a:prstGeom prst="rect">
            <a:avLst/>
          </a:prstGeom>
        </p:spPr>
      </p:pic>
    </p:spTree>
    <p:extLst>
      <p:ext uri="{BB962C8B-B14F-4D97-AF65-F5344CB8AC3E}">
        <p14:creationId xmlns:p14="http://schemas.microsoft.com/office/powerpoint/2010/main" val="202597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5FE8-CE79-6343-A232-0BF4252CB5A0}"/>
              </a:ext>
            </a:extLst>
          </p:cNvPr>
          <p:cNvSpPr>
            <a:spLocks noGrp="1"/>
          </p:cNvSpPr>
          <p:nvPr>
            <p:ph type="title"/>
          </p:nvPr>
        </p:nvSpPr>
        <p:spPr/>
        <p:txBody>
          <a:bodyPr/>
          <a:lstStyle/>
          <a:p>
            <a:r>
              <a:rPr lang="en-US" dirty="0"/>
              <a:t>Frameshift leads to much longer polyprotein</a:t>
            </a:r>
          </a:p>
        </p:txBody>
      </p:sp>
      <p:sp>
        <p:nvSpPr>
          <p:cNvPr id="3" name="Content Placeholder 2">
            <a:extLst>
              <a:ext uri="{FF2B5EF4-FFF2-40B4-BE49-F238E27FC236}">
                <a16:creationId xmlns:a16="http://schemas.microsoft.com/office/drawing/2014/main" id="{54C4B04A-B5E4-E948-954F-B6669F77483E}"/>
              </a:ext>
            </a:extLst>
          </p:cNvPr>
          <p:cNvSpPr>
            <a:spLocks noGrp="1"/>
          </p:cNvSpPr>
          <p:nvPr>
            <p:ph idx="1"/>
          </p:nvPr>
        </p:nvSpPr>
        <p:spPr/>
        <p:txBody>
          <a:bodyPr>
            <a:normAutofit lnSpcReduction="10000"/>
          </a:bodyPr>
          <a:lstStyle/>
          <a:p>
            <a:r>
              <a:rPr lang="en-US" dirty="0"/>
              <a:t>In SARS-CoV2, this frame shift which leads to reading through the stop codon leads to a polyprotein of ~7000 amino acids (as compared to the original 4382) – and the additional part includes another 5 proteins.</a:t>
            </a:r>
          </a:p>
          <a:p>
            <a:endParaRPr lang="en-US" dirty="0"/>
          </a:p>
          <a:p>
            <a:r>
              <a:rPr lang="en-US" dirty="0"/>
              <a:t>This trick of frame shifting to read through a stop codon is used by many viruses, including </a:t>
            </a:r>
          </a:p>
          <a:p>
            <a:pPr marL="0" indent="0">
              <a:buNone/>
            </a:pPr>
            <a:r>
              <a:rPr lang="en-US" dirty="0"/>
              <a:t>	influenza (</a:t>
            </a:r>
            <a:r>
              <a:rPr lang="en-US" dirty="0">
                <a:hlinkClick r:id="rId2" tooltip="https://www.ncbi.nlm.nih.gov/pubmed/22745253"/>
              </a:rPr>
              <a:t>https://ncbi.nlm.nih.gov/pubmed/22745253</a:t>
            </a:r>
            <a:r>
              <a:rPr lang="en-US" dirty="0"/>
              <a:t>) </a:t>
            </a:r>
          </a:p>
          <a:p>
            <a:pPr marL="0" indent="0">
              <a:buNone/>
            </a:pPr>
            <a:r>
              <a:rPr lang="en-US" dirty="0"/>
              <a:t>	HIV (</a:t>
            </a:r>
            <a:r>
              <a:rPr lang="en-US" dirty="0">
                <a:hlinkClick r:id="rId3" tooltip="https://www.ncbi.nlm.nih.gov/pubmed/2447506"/>
              </a:rPr>
              <a:t>https://ncbi.nlm.nih.gov/pubmed/2447506</a:t>
            </a:r>
            <a:r>
              <a:rPr lang="en-US" dirty="0"/>
              <a:t>) </a:t>
            </a:r>
          </a:p>
          <a:p>
            <a:pPr marL="0" indent="0">
              <a:buNone/>
            </a:pPr>
            <a:r>
              <a:rPr lang="en-US" dirty="0"/>
              <a:t>	SARS CoV1: </a:t>
            </a:r>
            <a:r>
              <a:rPr lang="en-US" dirty="0">
                <a:hlinkClick r:id="rId4" tooltip="https://www.ncbi.nlm.nih.gov/pubmed/15506971"/>
              </a:rPr>
              <a:t>https://ncbi.nlm.nih.gov/pubmed/15506971</a:t>
            </a:r>
            <a:endParaRPr lang="en-US" dirty="0"/>
          </a:p>
        </p:txBody>
      </p:sp>
    </p:spTree>
    <p:extLst>
      <p:ext uri="{BB962C8B-B14F-4D97-AF65-F5344CB8AC3E}">
        <p14:creationId xmlns:p14="http://schemas.microsoft.com/office/powerpoint/2010/main" val="2195220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8BA5-4C36-594C-A2A0-69575B642F72}"/>
              </a:ext>
            </a:extLst>
          </p:cNvPr>
          <p:cNvSpPr>
            <a:spLocks noGrp="1"/>
          </p:cNvSpPr>
          <p:nvPr>
            <p:ph type="title"/>
          </p:nvPr>
        </p:nvSpPr>
        <p:spPr/>
        <p:txBody>
          <a:bodyPr/>
          <a:lstStyle/>
          <a:p>
            <a:r>
              <a:rPr lang="en-US" dirty="0"/>
              <a:t>You can see a big ORF in Frame 1</a:t>
            </a:r>
          </a:p>
        </p:txBody>
      </p:sp>
      <p:pic>
        <p:nvPicPr>
          <p:cNvPr id="9" name="Content Placeholder 8">
            <a:extLst>
              <a:ext uri="{FF2B5EF4-FFF2-40B4-BE49-F238E27FC236}">
                <a16:creationId xmlns:a16="http://schemas.microsoft.com/office/drawing/2014/main" id="{95BDB8B8-02E5-8441-8D7A-CADD7F095AE1}"/>
              </a:ext>
            </a:extLst>
          </p:cNvPr>
          <p:cNvPicPr>
            <a:picLocks noGrp="1" noChangeAspect="1"/>
          </p:cNvPicPr>
          <p:nvPr>
            <p:ph idx="1"/>
          </p:nvPr>
        </p:nvPicPr>
        <p:blipFill>
          <a:blip r:embed="rId2"/>
          <a:stretch>
            <a:fillRect/>
          </a:stretch>
        </p:blipFill>
        <p:spPr>
          <a:xfrm>
            <a:off x="1251769" y="1386347"/>
            <a:ext cx="9128023" cy="5705015"/>
          </a:xfrm>
        </p:spPr>
      </p:pic>
    </p:spTree>
    <p:extLst>
      <p:ext uri="{BB962C8B-B14F-4D97-AF65-F5344CB8AC3E}">
        <p14:creationId xmlns:p14="http://schemas.microsoft.com/office/powerpoint/2010/main" val="3075998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02E3-0441-D64D-88E7-E7A3D45D54BE}"/>
              </a:ext>
            </a:extLst>
          </p:cNvPr>
          <p:cNvSpPr>
            <a:spLocks noGrp="1"/>
          </p:cNvSpPr>
          <p:nvPr>
            <p:ph type="title"/>
          </p:nvPr>
        </p:nvSpPr>
        <p:spPr/>
        <p:txBody>
          <a:bodyPr/>
          <a:lstStyle/>
          <a:p>
            <a:r>
              <a:rPr lang="en-US" dirty="0" err="1"/>
              <a:t>Orf</a:t>
            </a:r>
            <a:r>
              <a:rPr lang="en-US" dirty="0"/>
              <a:t> 1b has 5 proteins</a:t>
            </a:r>
          </a:p>
        </p:txBody>
      </p:sp>
      <p:sp>
        <p:nvSpPr>
          <p:cNvPr id="3" name="Content Placeholder 2">
            <a:extLst>
              <a:ext uri="{FF2B5EF4-FFF2-40B4-BE49-F238E27FC236}">
                <a16:creationId xmlns:a16="http://schemas.microsoft.com/office/drawing/2014/main" id="{A8020439-3E95-5C42-87CB-6846A9F2DF8C}"/>
              </a:ext>
            </a:extLst>
          </p:cNvPr>
          <p:cNvSpPr>
            <a:spLocks noGrp="1"/>
          </p:cNvSpPr>
          <p:nvPr>
            <p:ph idx="1"/>
          </p:nvPr>
        </p:nvSpPr>
        <p:spPr/>
        <p:txBody>
          <a:bodyPr/>
          <a:lstStyle/>
          <a:p>
            <a:r>
              <a:rPr lang="en-US" dirty="0"/>
              <a:t>In this picture, you can see the organization of the first 21,000 nucleotides of the SARS-CoV2 genome, with ORF1a which stops at the </a:t>
            </a:r>
            <a:r>
              <a:rPr lang="en-US" dirty="0" err="1"/>
              <a:t>stopcodon</a:t>
            </a:r>
            <a:r>
              <a:rPr lang="en-US" dirty="0"/>
              <a:t> and ORF1b which continues after the </a:t>
            </a:r>
            <a:r>
              <a:rPr lang="en-US" dirty="0" err="1"/>
              <a:t>stopcodon</a:t>
            </a:r>
            <a:r>
              <a:rPr lang="en-US" dirty="0"/>
              <a:t> thanks the ribosomal frameshift. Image from </a:t>
            </a:r>
            <a:r>
              <a:rPr lang="en-US" dirty="0">
                <a:hlinkClick r:id="rId2"/>
              </a:rPr>
              <a:t>@ViralZone</a:t>
            </a:r>
            <a:endParaRPr lang="en-US" dirty="0"/>
          </a:p>
          <a:p>
            <a:r>
              <a:rPr lang="en-US" dirty="0">
                <a:hlinkClick r:id="rId3" tooltip="https://viralzone.expasy.org/30?outline=all_by_species"/>
              </a:rPr>
              <a:t>https://viralzone.expasy.org/30?outline=all_by_species</a:t>
            </a:r>
            <a:endParaRPr lang="en-US" dirty="0"/>
          </a:p>
        </p:txBody>
      </p:sp>
      <p:pic>
        <p:nvPicPr>
          <p:cNvPr id="4" name="Picture 3">
            <a:extLst>
              <a:ext uri="{FF2B5EF4-FFF2-40B4-BE49-F238E27FC236}">
                <a16:creationId xmlns:a16="http://schemas.microsoft.com/office/drawing/2014/main" id="{B3599E4B-B64B-064F-8D2B-74168F26D209}"/>
              </a:ext>
            </a:extLst>
          </p:cNvPr>
          <p:cNvPicPr>
            <a:picLocks noChangeAspect="1"/>
          </p:cNvPicPr>
          <p:nvPr/>
        </p:nvPicPr>
        <p:blipFill>
          <a:blip r:embed="rId4"/>
          <a:stretch>
            <a:fillRect/>
          </a:stretch>
        </p:blipFill>
        <p:spPr>
          <a:xfrm>
            <a:off x="2292350" y="4001294"/>
            <a:ext cx="7607300" cy="2463800"/>
          </a:xfrm>
          <a:prstGeom prst="rect">
            <a:avLst/>
          </a:prstGeom>
        </p:spPr>
      </p:pic>
    </p:spTree>
    <p:extLst>
      <p:ext uri="{BB962C8B-B14F-4D97-AF65-F5344CB8AC3E}">
        <p14:creationId xmlns:p14="http://schemas.microsoft.com/office/powerpoint/2010/main" val="3101089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41D6-CFD3-6B45-8F19-8546039C63DC}"/>
              </a:ext>
            </a:extLst>
          </p:cNvPr>
          <p:cNvSpPr>
            <a:spLocks noGrp="1"/>
          </p:cNvSpPr>
          <p:nvPr>
            <p:ph type="title"/>
          </p:nvPr>
        </p:nvSpPr>
        <p:spPr/>
        <p:txBody>
          <a:bodyPr/>
          <a:lstStyle/>
          <a:p>
            <a:r>
              <a:rPr lang="en-US" dirty="0"/>
              <a:t>RNA dependent RNA polymerase</a:t>
            </a:r>
          </a:p>
        </p:txBody>
      </p:sp>
      <p:sp>
        <p:nvSpPr>
          <p:cNvPr id="3" name="Content Placeholder 2">
            <a:extLst>
              <a:ext uri="{FF2B5EF4-FFF2-40B4-BE49-F238E27FC236}">
                <a16:creationId xmlns:a16="http://schemas.microsoft.com/office/drawing/2014/main" id="{68D73F2D-707B-404A-B79E-B73A23FF54DF}"/>
              </a:ext>
            </a:extLst>
          </p:cNvPr>
          <p:cNvSpPr>
            <a:spLocks noGrp="1"/>
          </p:cNvSpPr>
          <p:nvPr>
            <p:ph idx="1"/>
          </p:nvPr>
        </p:nvSpPr>
        <p:spPr/>
        <p:txBody>
          <a:bodyPr/>
          <a:lstStyle/>
          <a:p>
            <a:r>
              <a:rPr lang="en-US" dirty="0"/>
              <a:t>Maybe the most important protein in the ORF1b is </a:t>
            </a:r>
            <a:r>
              <a:rPr lang="en-US" dirty="0" err="1"/>
              <a:t>RdRp</a:t>
            </a:r>
            <a:r>
              <a:rPr lang="en-US" dirty="0"/>
              <a:t> or RNA-dependent RNA polymerase – an enzyme that can make RNA from an RNA template. In intro genetics, you'd normally learn about RNA polymerase that uses a DNA template to make RNA ( = transcription)</a:t>
            </a:r>
          </a:p>
          <a:p>
            <a:endParaRPr lang="en-US" dirty="0"/>
          </a:p>
          <a:p>
            <a:r>
              <a:rPr lang="en-US" dirty="0"/>
              <a:t>But many viruses don't ever use DNA. They use RNA to store their genetic material, and so they need a way to replicate the RNA. Therefore, in its genome it brings the information to create its own copying machine as it were. </a:t>
            </a:r>
            <a:r>
              <a:rPr lang="en-US" dirty="0">
                <a:hlinkClick r:id="rId2" tooltip="https://en.wikipedia.org/wiki/RNA-dependent_RNA_polymerase"/>
              </a:rPr>
              <a:t>https://en.wikipedia.org/wiki/RNA-dependent_RNA_polymerase</a:t>
            </a:r>
            <a:endParaRPr lang="en-US" dirty="0"/>
          </a:p>
        </p:txBody>
      </p:sp>
    </p:spTree>
    <p:extLst>
      <p:ext uri="{BB962C8B-B14F-4D97-AF65-F5344CB8AC3E}">
        <p14:creationId xmlns:p14="http://schemas.microsoft.com/office/powerpoint/2010/main" val="401154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F029-4D47-DE46-A73E-74DF4E91C060}"/>
              </a:ext>
            </a:extLst>
          </p:cNvPr>
          <p:cNvSpPr>
            <a:spLocks noGrp="1"/>
          </p:cNvSpPr>
          <p:nvPr>
            <p:ph type="title"/>
          </p:nvPr>
        </p:nvSpPr>
        <p:spPr/>
        <p:txBody>
          <a:bodyPr/>
          <a:lstStyle/>
          <a:p>
            <a:r>
              <a:rPr lang="en-US" dirty="0"/>
              <a:t>Some viruses use RNA, some DNA and some both </a:t>
            </a:r>
          </a:p>
        </p:txBody>
      </p:sp>
      <p:sp>
        <p:nvSpPr>
          <p:cNvPr id="3" name="Content Placeholder 2">
            <a:extLst>
              <a:ext uri="{FF2B5EF4-FFF2-40B4-BE49-F238E27FC236}">
                <a16:creationId xmlns:a16="http://schemas.microsoft.com/office/drawing/2014/main" id="{6203593E-08A1-E64C-A307-9193A644A29A}"/>
              </a:ext>
            </a:extLst>
          </p:cNvPr>
          <p:cNvSpPr>
            <a:spLocks noGrp="1"/>
          </p:cNvSpPr>
          <p:nvPr>
            <p:ph idx="1"/>
          </p:nvPr>
        </p:nvSpPr>
        <p:spPr/>
        <p:txBody>
          <a:bodyPr/>
          <a:lstStyle/>
          <a:p>
            <a:r>
              <a:rPr lang="en-US" dirty="0"/>
              <a:t>Note though that while some viruses are RNA only (like coronaviruses, polio), there are also viruses w DNA (like herpes) and viruses that use both (HIV and Hep B – though not in the same way). The "Baltimore classification" gives an overview. </a:t>
            </a:r>
            <a:r>
              <a:rPr lang="en-US" dirty="0">
                <a:hlinkClick r:id="rId2" tooltip="https://en.wikipedia.org/wiki/Baltimore_classification"/>
              </a:rPr>
              <a:t>https://en.wikipedia.org/wiki/Baltimore_classification</a:t>
            </a:r>
            <a:endParaRPr lang="en-US" dirty="0"/>
          </a:p>
        </p:txBody>
      </p:sp>
    </p:spTree>
    <p:extLst>
      <p:ext uri="{BB962C8B-B14F-4D97-AF65-F5344CB8AC3E}">
        <p14:creationId xmlns:p14="http://schemas.microsoft.com/office/powerpoint/2010/main" val="201200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5ADC-F9D2-464E-AAED-5018EBB69257}"/>
              </a:ext>
            </a:extLst>
          </p:cNvPr>
          <p:cNvSpPr>
            <a:spLocks noGrp="1"/>
          </p:cNvSpPr>
          <p:nvPr>
            <p:ph type="title"/>
          </p:nvPr>
        </p:nvSpPr>
        <p:spPr/>
        <p:txBody>
          <a:bodyPr/>
          <a:lstStyle/>
          <a:p>
            <a:r>
              <a:rPr lang="en-US" dirty="0"/>
              <a:t>Recap Chapter 2</a:t>
            </a:r>
          </a:p>
        </p:txBody>
      </p:sp>
      <p:sp>
        <p:nvSpPr>
          <p:cNvPr id="3" name="Content Placeholder 2">
            <a:extLst>
              <a:ext uri="{FF2B5EF4-FFF2-40B4-BE49-F238E27FC236}">
                <a16:creationId xmlns:a16="http://schemas.microsoft.com/office/drawing/2014/main" id="{94573275-F6C6-214F-A7C1-E8BD9E815C0A}"/>
              </a:ext>
            </a:extLst>
          </p:cNvPr>
          <p:cNvSpPr>
            <a:spLocks noGrp="1"/>
          </p:cNvSpPr>
          <p:nvPr>
            <p:ph idx="1"/>
          </p:nvPr>
        </p:nvSpPr>
        <p:spPr/>
        <p:txBody>
          <a:bodyPr/>
          <a:lstStyle/>
          <a:p>
            <a:r>
              <a:rPr lang="en-US" dirty="0"/>
              <a:t>So to recap, </a:t>
            </a:r>
            <a:r>
              <a:rPr lang="en-US" dirty="0">
                <a:hlinkClick r:id="rId2"/>
              </a:rPr>
              <a:t>#SARSCov2</a:t>
            </a:r>
            <a:r>
              <a:rPr lang="en-US" dirty="0"/>
              <a:t> uses our ribosome to translate its RNA. It stops at a stop codon OR does a virus trick called ribosomal frameshift which makes it read through the stop and translate another 5 proteins including the key enzyme RNA-dependent RNA polymerase.</a:t>
            </a:r>
          </a:p>
          <a:p>
            <a:endParaRPr lang="en-US" dirty="0"/>
          </a:p>
          <a:p>
            <a:r>
              <a:rPr lang="en-US" dirty="0"/>
              <a:t>About 2/3 of the genome now translated. ~9,000 nucleotides left and 13 proteins more to make. I'll tell you how that works tomorrow! </a:t>
            </a:r>
          </a:p>
        </p:txBody>
      </p:sp>
    </p:spTree>
    <p:extLst>
      <p:ext uri="{BB962C8B-B14F-4D97-AF65-F5344CB8AC3E}">
        <p14:creationId xmlns:p14="http://schemas.microsoft.com/office/powerpoint/2010/main" val="3683948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31A6FA-0592-9942-91CD-E48282D8C38C}"/>
              </a:ext>
            </a:extLst>
          </p:cNvPr>
          <p:cNvPicPr>
            <a:picLocks noChangeAspect="1"/>
          </p:cNvPicPr>
          <p:nvPr/>
        </p:nvPicPr>
        <p:blipFill>
          <a:blip r:embed="rId2"/>
          <a:stretch>
            <a:fillRect/>
          </a:stretch>
        </p:blipFill>
        <p:spPr>
          <a:xfrm>
            <a:off x="3642853" y="1334296"/>
            <a:ext cx="8400844" cy="5266683"/>
          </a:xfrm>
          <a:prstGeom prst="rect">
            <a:avLst/>
          </a:prstGeom>
        </p:spPr>
      </p:pic>
      <p:sp>
        <p:nvSpPr>
          <p:cNvPr id="2" name="Title 1">
            <a:extLst>
              <a:ext uri="{FF2B5EF4-FFF2-40B4-BE49-F238E27FC236}">
                <a16:creationId xmlns:a16="http://schemas.microsoft.com/office/drawing/2014/main" id="{A4F5CF62-FB71-D348-9008-B1736A61BE1C}"/>
              </a:ext>
            </a:extLst>
          </p:cNvPr>
          <p:cNvSpPr>
            <a:spLocks noGrp="1"/>
          </p:cNvSpPr>
          <p:nvPr>
            <p:ph type="title"/>
          </p:nvPr>
        </p:nvSpPr>
        <p:spPr/>
        <p:txBody>
          <a:bodyPr/>
          <a:lstStyle/>
          <a:p>
            <a:r>
              <a:rPr lang="en-US" dirty="0"/>
              <a:t>Chapter 3 – the last part of the genome</a:t>
            </a:r>
          </a:p>
        </p:txBody>
      </p:sp>
      <p:sp>
        <p:nvSpPr>
          <p:cNvPr id="3" name="Content Placeholder 2">
            <a:extLst>
              <a:ext uri="{FF2B5EF4-FFF2-40B4-BE49-F238E27FC236}">
                <a16:creationId xmlns:a16="http://schemas.microsoft.com/office/drawing/2014/main" id="{D52EF056-0CD8-574F-9F34-71ED1A9FD4F9}"/>
              </a:ext>
            </a:extLst>
          </p:cNvPr>
          <p:cNvSpPr>
            <a:spLocks noGrp="1"/>
          </p:cNvSpPr>
          <p:nvPr>
            <p:ph idx="1"/>
          </p:nvPr>
        </p:nvSpPr>
        <p:spPr>
          <a:xfrm>
            <a:off x="484238" y="1690688"/>
            <a:ext cx="4589206" cy="4351338"/>
          </a:xfrm>
        </p:spPr>
        <p:txBody>
          <a:bodyPr/>
          <a:lstStyle/>
          <a:p>
            <a:pPr marL="0" indent="0">
              <a:buNone/>
            </a:pPr>
            <a:r>
              <a:rPr lang="en-US" dirty="0"/>
              <a:t>We’ll see how all the open reading frames on the last third of the </a:t>
            </a:r>
            <a:r>
              <a:rPr lang="en-US" dirty="0">
                <a:hlinkClick r:id="rId3"/>
              </a:rPr>
              <a:t>#SARS</a:t>
            </a:r>
            <a:r>
              <a:rPr lang="en-US" dirty="0"/>
              <a:t>-CoV2 genome get translated which will create the important structural proteins such as the famous S spike and the essential E envelope, M Membrane and N Nucleoprotein.</a:t>
            </a:r>
          </a:p>
        </p:txBody>
      </p:sp>
    </p:spTree>
    <p:extLst>
      <p:ext uri="{BB962C8B-B14F-4D97-AF65-F5344CB8AC3E}">
        <p14:creationId xmlns:p14="http://schemas.microsoft.com/office/powerpoint/2010/main" val="541121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A076-6FE8-3E4B-88B2-9E2D4930F1AC}"/>
              </a:ext>
            </a:extLst>
          </p:cNvPr>
          <p:cNvSpPr>
            <a:spLocks noGrp="1"/>
          </p:cNvSpPr>
          <p:nvPr>
            <p:ph type="title"/>
          </p:nvPr>
        </p:nvSpPr>
        <p:spPr/>
        <p:txBody>
          <a:bodyPr/>
          <a:lstStyle/>
          <a:p>
            <a:r>
              <a:rPr lang="en-US" dirty="0"/>
              <a:t>“Hidden” ORFs</a:t>
            </a:r>
          </a:p>
        </p:txBody>
      </p:sp>
      <p:sp>
        <p:nvSpPr>
          <p:cNvPr id="3" name="Content Placeholder 2">
            <a:extLst>
              <a:ext uri="{FF2B5EF4-FFF2-40B4-BE49-F238E27FC236}">
                <a16:creationId xmlns:a16="http://schemas.microsoft.com/office/drawing/2014/main" id="{875E6312-6E6F-D44C-84DF-ED97475F0E33}"/>
              </a:ext>
            </a:extLst>
          </p:cNvPr>
          <p:cNvSpPr>
            <a:spLocks noGrp="1"/>
          </p:cNvSpPr>
          <p:nvPr>
            <p:ph idx="1"/>
          </p:nvPr>
        </p:nvSpPr>
        <p:spPr>
          <a:xfrm>
            <a:off x="410497" y="1943612"/>
            <a:ext cx="4146755" cy="4351338"/>
          </a:xfrm>
        </p:spPr>
        <p:txBody>
          <a:bodyPr>
            <a:normAutofit/>
          </a:bodyPr>
          <a:lstStyle/>
          <a:p>
            <a:pPr marL="0" indent="0">
              <a:buNone/>
            </a:pPr>
            <a:r>
              <a:rPr lang="en-US" dirty="0"/>
              <a:t>These important structural proteins (&amp;others) are encoded by the last 1/3 of the genome. </a:t>
            </a:r>
            <a:r>
              <a:rPr lang="en-US" dirty="0" err="1"/>
              <a:t>Bec</a:t>
            </a:r>
            <a:r>
              <a:rPr lang="en-US" dirty="0"/>
              <a:t>. translation always starts from 5’, these genes are “hidden” behind the final stop codon of ORF1ab, and they don’t get translated from the RNA that initially enters the cell.</a:t>
            </a:r>
          </a:p>
        </p:txBody>
      </p:sp>
      <p:pic>
        <p:nvPicPr>
          <p:cNvPr id="4" name="Picture 3">
            <a:extLst>
              <a:ext uri="{FF2B5EF4-FFF2-40B4-BE49-F238E27FC236}">
                <a16:creationId xmlns:a16="http://schemas.microsoft.com/office/drawing/2014/main" id="{29F008F2-7E1C-4E44-8B62-7628C56682FC}"/>
              </a:ext>
            </a:extLst>
          </p:cNvPr>
          <p:cNvPicPr>
            <a:picLocks noChangeAspect="1"/>
          </p:cNvPicPr>
          <p:nvPr/>
        </p:nvPicPr>
        <p:blipFill>
          <a:blip r:embed="rId2"/>
          <a:stretch>
            <a:fillRect/>
          </a:stretch>
        </p:blipFill>
        <p:spPr>
          <a:xfrm>
            <a:off x="4706531" y="1690688"/>
            <a:ext cx="7291897" cy="4452373"/>
          </a:xfrm>
          <a:prstGeom prst="rect">
            <a:avLst/>
          </a:prstGeom>
        </p:spPr>
      </p:pic>
    </p:spTree>
    <p:extLst>
      <p:ext uri="{BB962C8B-B14F-4D97-AF65-F5344CB8AC3E}">
        <p14:creationId xmlns:p14="http://schemas.microsoft.com/office/powerpoint/2010/main" val="3543273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D7544-78CA-BE48-AB06-F3493B6E3814}"/>
              </a:ext>
            </a:extLst>
          </p:cNvPr>
          <p:cNvSpPr>
            <a:spLocks noGrp="1"/>
          </p:cNvSpPr>
          <p:nvPr>
            <p:ph type="title"/>
          </p:nvPr>
        </p:nvSpPr>
        <p:spPr/>
        <p:txBody>
          <a:bodyPr/>
          <a:lstStyle/>
          <a:p>
            <a:r>
              <a:rPr lang="en-US" dirty="0"/>
              <a:t>First </a:t>
            </a:r>
            <a:r>
              <a:rPr lang="en-US" dirty="0" err="1"/>
              <a:t>RdRp</a:t>
            </a:r>
            <a:r>
              <a:rPr lang="en-US" dirty="0"/>
              <a:t> makes RNA from RNA</a:t>
            </a:r>
          </a:p>
        </p:txBody>
      </p:sp>
      <p:sp>
        <p:nvSpPr>
          <p:cNvPr id="3" name="Content Placeholder 2">
            <a:extLst>
              <a:ext uri="{FF2B5EF4-FFF2-40B4-BE49-F238E27FC236}">
                <a16:creationId xmlns:a16="http://schemas.microsoft.com/office/drawing/2014/main" id="{0D00CBB2-879A-BC4F-86B7-6A31BA08C7E7}"/>
              </a:ext>
            </a:extLst>
          </p:cNvPr>
          <p:cNvSpPr>
            <a:spLocks noGrp="1"/>
          </p:cNvSpPr>
          <p:nvPr>
            <p:ph idx="1"/>
          </p:nvPr>
        </p:nvSpPr>
        <p:spPr>
          <a:xfrm>
            <a:off x="838200" y="1825625"/>
            <a:ext cx="10515600" cy="4914388"/>
          </a:xfrm>
        </p:spPr>
        <p:txBody>
          <a:bodyPr>
            <a:normAutofit lnSpcReduction="10000"/>
          </a:bodyPr>
          <a:lstStyle/>
          <a:p>
            <a:r>
              <a:rPr lang="en-US" dirty="0"/>
              <a:t>Here’s what happens. Remember the </a:t>
            </a:r>
            <a:r>
              <a:rPr lang="en-US" dirty="0" err="1"/>
              <a:t>RdRp</a:t>
            </a:r>
            <a:r>
              <a:rPr lang="en-US" dirty="0"/>
              <a:t>, RNA-dependent RNA polymerase? </a:t>
            </a:r>
            <a:r>
              <a:rPr lang="en-US" dirty="0" err="1"/>
              <a:t>RdRp</a:t>
            </a:r>
            <a:r>
              <a:rPr lang="en-US" dirty="0"/>
              <a:t> is encoded by the ORF1b (after the ignored stop) and it can synthesize RNA from RNA. </a:t>
            </a:r>
            <a:r>
              <a:rPr lang="en-US" dirty="0" err="1"/>
              <a:t>RdRp</a:t>
            </a:r>
            <a:r>
              <a:rPr lang="en-US" dirty="0"/>
              <a:t> starts to create RNA using the original RNA as a template. It’ll do that starting from the 3’ end of the genome.</a:t>
            </a:r>
          </a:p>
          <a:p>
            <a:endParaRPr lang="en-US" dirty="0"/>
          </a:p>
          <a:p>
            <a:r>
              <a:rPr lang="en-US" dirty="0"/>
              <a:t>Reminder: Synthesis of RNA (or DNA) is always done w a strand as a template, creating the complement of the template. If the original RNA had sequence 5’ ACUUGAC 3’ then the new strand of RNA will be 3’ UGAACUG 5’ (A complements U and C complements G).</a:t>
            </a:r>
          </a:p>
          <a:p>
            <a:r>
              <a:rPr lang="en-US" dirty="0"/>
              <a:t>If you copy 3’ UGAACUG 5' again, you get the original 5’ ACUUGAC 3’ sequence back.</a:t>
            </a:r>
          </a:p>
        </p:txBody>
      </p:sp>
    </p:spTree>
    <p:extLst>
      <p:ext uri="{BB962C8B-B14F-4D97-AF65-F5344CB8AC3E}">
        <p14:creationId xmlns:p14="http://schemas.microsoft.com/office/powerpoint/2010/main" val="368654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0ED1-23F3-5A4F-8911-766C2EBEE0A5}"/>
              </a:ext>
            </a:extLst>
          </p:cNvPr>
          <p:cNvSpPr>
            <a:spLocks noGrp="1"/>
          </p:cNvSpPr>
          <p:nvPr>
            <p:ph type="title"/>
          </p:nvPr>
        </p:nvSpPr>
        <p:spPr>
          <a:xfrm>
            <a:off x="838200" y="365125"/>
            <a:ext cx="10515600" cy="1389933"/>
          </a:xfrm>
        </p:spPr>
        <p:txBody>
          <a:bodyPr/>
          <a:lstStyle/>
          <a:p>
            <a:r>
              <a:rPr lang="en-US" dirty="0"/>
              <a:t>Chapter 1 (of 3) Translation of ORF1a</a:t>
            </a:r>
          </a:p>
        </p:txBody>
      </p:sp>
      <p:sp>
        <p:nvSpPr>
          <p:cNvPr id="3" name="Content Placeholder 2">
            <a:extLst>
              <a:ext uri="{FF2B5EF4-FFF2-40B4-BE49-F238E27FC236}">
                <a16:creationId xmlns:a16="http://schemas.microsoft.com/office/drawing/2014/main" id="{402659AE-1F81-4449-AEED-F8EC479CE90C}"/>
              </a:ext>
            </a:extLst>
          </p:cNvPr>
          <p:cNvSpPr>
            <a:spLocks noGrp="1"/>
          </p:cNvSpPr>
          <p:nvPr>
            <p:ph idx="1"/>
          </p:nvPr>
        </p:nvSpPr>
        <p:spPr>
          <a:xfrm>
            <a:off x="838200" y="2492477"/>
            <a:ext cx="6407552" cy="3684486"/>
          </a:xfrm>
        </p:spPr>
        <p:txBody>
          <a:bodyPr/>
          <a:lstStyle/>
          <a:p>
            <a:r>
              <a:rPr lang="en-US" dirty="0"/>
              <a:t>Let’s start at the beginning, which for a virus is the moment it enters a cell. </a:t>
            </a:r>
          </a:p>
          <a:p>
            <a:r>
              <a:rPr lang="en-US" dirty="0"/>
              <a:t>Viruses don't have cells, but need cells to do anything! </a:t>
            </a:r>
            <a:br>
              <a:rPr lang="en-US" dirty="0"/>
            </a:br>
            <a:endParaRPr lang="en-US" dirty="0"/>
          </a:p>
        </p:txBody>
      </p:sp>
      <p:pic>
        <p:nvPicPr>
          <p:cNvPr id="4" name="Picture 3">
            <a:extLst>
              <a:ext uri="{FF2B5EF4-FFF2-40B4-BE49-F238E27FC236}">
                <a16:creationId xmlns:a16="http://schemas.microsoft.com/office/drawing/2014/main" id="{7ECBBAA5-25D4-A746-BC4A-68229B203F1F}"/>
              </a:ext>
            </a:extLst>
          </p:cNvPr>
          <p:cNvPicPr>
            <a:picLocks noChangeAspect="1"/>
          </p:cNvPicPr>
          <p:nvPr/>
        </p:nvPicPr>
        <p:blipFill>
          <a:blip r:embed="rId2"/>
          <a:stretch>
            <a:fillRect/>
          </a:stretch>
        </p:blipFill>
        <p:spPr>
          <a:xfrm>
            <a:off x="7836090" y="1997920"/>
            <a:ext cx="3822700" cy="4673600"/>
          </a:xfrm>
          <a:prstGeom prst="rect">
            <a:avLst/>
          </a:prstGeom>
        </p:spPr>
      </p:pic>
      <p:sp>
        <p:nvSpPr>
          <p:cNvPr id="5" name="TextBox 4">
            <a:extLst>
              <a:ext uri="{FF2B5EF4-FFF2-40B4-BE49-F238E27FC236}">
                <a16:creationId xmlns:a16="http://schemas.microsoft.com/office/drawing/2014/main" id="{38FA5B6B-590F-9F4B-A0FD-3DF68BEF110E}"/>
              </a:ext>
            </a:extLst>
          </p:cNvPr>
          <p:cNvSpPr txBox="1"/>
          <p:nvPr/>
        </p:nvSpPr>
        <p:spPr>
          <a:xfrm>
            <a:off x="886005" y="6311900"/>
            <a:ext cx="2256515" cy="369332"/>
          </a:xfrm>
          <a:prstGeom prst="rect">
            <a:avLst/>
          </a:prstGeom>
          <a:noFill/>
        </p:spPr>
        <p:txBody>
          <a:bodyPr wrap="none" rtlCol="0">
            <a:spAutoFit/>
          </a:bodyPr>
          <a:lstStyle/>
          <a:p>
            <a:r>
              <a:rPr lang="en-US" dirty="0"/>
              <a:t>Image from Wikipedia</a:t>
            </a:r>
          </a:p>
        </p:txBody>
      </p:sp>
    </p:spTree>
    <p:extLst>
      <p:ext uri="{BB962C8B-B14F-4D97-AF65-F5344CB8AC3E}">
        <p14:creationId xmlns:p14="http://schemas.microsoft.com/office/powerpoint/2010/main" val="196434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C3C0-6FC5-EC45-B0F8-4E68B072614E}"/>
              </a:ext>
            </a:extLst>
          </p:cNvPr>
          <p:cNvSpPr>
            <a:spLocks noGrp="1"/>
          </p:cNvSpPr>
          <p:nvPr>
            <p:ph type="title"/>
          </p:nvPr>
        </p:nvSpPr>
        <p:spPr/>
        <p:txBody>
          <a:bodyPr/>
          <a:lstStyle/>
          <a:p>
            <a:r>
              <a:rPr lang="en-US" dirty="0"/>
              <a:t>RNA synthesis starts as normal, making a </a:t>
            </a:r>
            <a:br>
              <a:rPr lang="en-US" dirty="0"/>
            </a:br>
            <a:r>
              <a:rPr lang="en-US" dirty="0"/>
              <a:t>– strand</a:t>
            </a:r>
          </a:p>
        </p:txBody>
      </p:sp>
      <p:sp>
        <p:nvSpPr>
          <p:cNvPr id="3" name="Content Placeholder 2">
            <a:extLst>
              <a:ext uri="{FF2B5EF4-FFF2-40B4-BE49-F238E27FC236}">
                <a16:creationId xmlns:a16="http://schemas.microsoft.com/office/drawing/2014/main" id="{D01B5AE4-B55C-2A45-BBFF-5DB5DEB87FDF}"/>
              </a:ext>
            </a:extLst>
          </p:cNvPr>
          <p:cNvSpPr>
            <a:spLocks noGrp="1"/>
          </p:cNvSpPr>
          <p:nvPr>
            <p:ph idx="1"/>
          </p:nvPr>
        </p:nvSpPr>
        <p:spPr/>
        <p:txBody>
          <a:bodyPr/>
          <a:lstStyle/>
          <a:p>
            <a:r>
              <a:rPr lang="en-US" dirty="0"/>
              <a:t>So, RNA synthesis starts and all goes normal initially, it may even be that the </a:t>
            </a:r>
            <a:r>
              <a:rPr lang="en-US" dirty="0" err="1"/>
              <a:t>RdRp</a:t>
            </a:r>
            <a:r>
              <a:rPr lang="en-US" dirty="0"/>
              <a:t> just synthesizes the entire 30,000 nucleotide long genome (the complement, that is, a – strand) – but often, the </a:t>
            </a:r>
            <a:r>
              <a:rPr lang="en-US" dirty="0" err="1"/>
              <a:t>RdRp</a:t>
            </a:r>
            <a:r>
              <a:rPr lang="en-US" dirty="0"/>
              <a:t> at some point jumps from one part of the genome to another part.</a:t>
            </a:r>
          </a:p>
        </p:txBody>
      </p:sp>
      <p:pic>
        <p:nvPicPr>
          <p:cNvPr id="4" name="Picture 3">
            <a:extLst>
              <a:ext uri="{FF2B5EF4-FFF2-40B4-BE49-F238E27FC236}">
                <a16:creationId xmlns:a16="http://schemas.microsoft.com/office/drawing/2014/main" id="{009DE79C-40C8-184E-95FC-0BA98E4AB0B3}"/>
              </a:ext>
            </a:extLst>
          </p:cNvPr>
          <p:cNvPicPr>
            <a:picLocks noChangeAspect="1"/>
          </p:cNvPicPr>
          <p:nvPr/>
        </p:nvPicPr>
        <p:blipFill>
          <a:blip r:embed="rId2"/>
          <a:stretch>
            <a:fillRect/>
          </a:stretch>
        </p:blipFill>
        <p:spPr>
          <a:xfrm>
            <a:off x="4837470" y="3416668"/>
            <a:ext cx="6516329" cy="3441332"/>
          </a:xfrm>
          <a:prstGeom prst="rect">
            <a:avLst/>
          </a:prstGeom>
        </p:spPr>
      </p:pic>
    </p:spTree>
    <p:extLst>
      <p:ext uri="{BB962C8B-B14F-4D97-AF65-F5344CB8AC3E}">
        <p14:creationId xmlns:p14="http://schemas.microsoft.com/office/powerpoint/2010/main" val="11355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FDDF-681D-644B-BC5E-9BEC701C2B87}"/>
              </a:ext>
            </a:extLst>
          </p:cNvPr>
          <p:cNvSpPr>
            <a:spLocks noGrp="1"/>
          </p:cNvSpPr>
          <p:nvPr>
            <p:ph type="title"/>
          </p:nvPr>
        </p:nvSpPr>
        <p:spPr/>
        <p:txBody>
          <a:bodyPr/>
          <a:lstStyle/>
          <a:p>
            <a:r>
              <a:rPr lang="en-US" dirty="0"/>
              <a:t>Similar sequences a different parts of genome</a:t>
            </a:r>
          </a:p>
        </p:txBody>
      </p:sp>
      <p:sp>
        <p:nvSpPr>
          <p:cNvPr id="3" name="Content Placeholder 2">
            <a:extLst>
              <a:ext uri="{FF2B5EF4-FFF2-40B4-BE49-F238E27FC236}">
                <a16:creationId xmlns:a16="http://schemas.microsoft.com/office/drawing/2014/main" id="{EBEE9AC6-D084-0A4B-A7D8-FEB6002EF31B}"/>
              </a:ext>
            </a:extLst>
          </p:cNvPr>
          <p:cNvSpPr>
            <a:spLocks noGrp="1"/>
          </p:cNvSpPr>
          <p:nvPr>
            <p:ph idx="1"/>
          </p:nvPr>
        </p:nvSpPr>
        <p:spPr/>
        <p:txBody>
          <a:bodyPr/>
          <a:lstStyle/>
          <a:p>
            <a:pPr marL="0" indent="0">
              <a:buNone/>
            </a:pPr>
            <a:r>
              <a:rPr lang="en-US" dirty="0"/>
              <a:t>Specifically, just left (i.e., on the 5’ end) each of the ORFs like S, M and E, there is a sequence called a TRS (transcription regulatory sequence). This sequence is also present just right (i.e., on the 3’ end) of the Leader sequence.</a:t>
            </a:r>
          </a:p>
          <a:p>
            <a:endParaRPr lang="en-US" dirty="0"/>
          </a:p>
        </p:txBody>
      </p:sp>
      <p:pic>
        <p:nvPicPr>
          <p:cNvPr id="5" name="Picture 4">
            <a:extLst>
              <a:ext uri="{FF2B5EF4-FFF2-40B4-BE49-F238E27FC236}">
                <a16:creationId xmlns:a16="http://schemas.microsoft.com/office/drawing/2014/main" id="{3636D46E-9C62-C848-B1B4-92A81F6B21D0}"/>
              </a:ext>
            </a:extLst>
          </p:cNvPr>
          <p:cNvPicPr>
            <a:picLocks noChangeAspect="1"/>
          </p:cNvPicPr>
          <p:nvPr/>
        </p:nvPicPr>
        <p:blipFill>
          <a:blip r:embed="rId2"/>
          <a:stretch>
            <a:fillRect/>
          </a:stretch>
        </p:blipFill>
        <p:spPr>
          <a:xfrm>
            <a:off x="4837470" y="3416668"/>
            <a:ext cx="6516329" cy="3441332"/>
          </a:xfrm>
          <a:prstGeom prst="rect">
            <a:avLst/>
          </a:prstGeom>
        </p:spPr>
      </p:pic>
    </p:spTree>
    <p:extLst>
      <p:ext uri="{BB962C8B-B14F-4D97-AF65-F5344CB8AC3E}">
        <p14:creationId xmlns:p14="http://schemas.microsoft.com/office/powerpoint/2010/main" val="3756883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56A7A-A638-9148-A462-155E95C1C616}"/>
              </a:ext>
            </a:extLst>
          </p:cNvPr>
          <p:cNvSpPr>
            <a:spLocks noGrp="1"/>
          </p:cNvSpPr>
          <p:nvPr>
            <p:ph type="title"/>
          </p:nvPr>
        </p:nvSpPr>
        <p:spPr/>
        <p:txBody>
          <a:bodyPr/>
          <a:lstStyle/>
          <a:p>
            <a:r>
              <a:rPr lang="en-US" dirty="0"/>
              <a:t>Jump!</a:t>
            </a:r>
          </a:p>
        </p:txBody>
      </p:sp>
      <p:sp>
        <p:nvSpPr>
          <p:cNvPr id="3" name="Content Placeholder 2">
            <a:extLst>
              <a:ext uri="{FF2B5EF4-FFF2-40B4-BE49-F238E27FC236}">
                <a16:creationId xmlns:a16="http://schemas.microsoft.com/office/drawing/2014/main" id="{C4996245-68E8-844E-811E-D5D6AD013655}"/>
              </a:ext>
            </a:extLst>
          </p:cNvPr>
          <p:cNvSpPr>
            <a:spLocks noGrp="1"/>
          </p:cNvSpPr>
          <p:nvPr>
            <p:ph idx="1"/>
          </p:nvPr>
        </p:nvSpPr>
        <p:spPr>
          <a:xfrm>
            <a:off x="339214" y="1825625"/>
            <a:ext cx="4277032" cy="4351338"/>
          </a:xfrm>
        </p:spPr>
        <p:txBody>
          <a:bodyPr/>
          <a:lstStyle/>
          <a:p>
            <a:pPr marL="0" indent="0">
              <a:buNone/>
            </a:pPr>
            <a:r>
              <a:rPr lang="en-US" dirty="0"/>
              <a:t>I didn’t tell you about the Leader sequence yet, but what happens with the jumping is that you get a chimera of the 3’ end of the genome glued to the Leader sequence from the 5’ end of the genome.</a:t>
            </a:r>
          </a:p>
          <a:p>
            <a:endParaRPr lang="en-US" dirty="0"/>
          </a:p>
        </p:txBody>
      </p:sp>
      <p:pic>
        <p:nvPicPr>
          <p:cNvPr id="4" name="Picture 3">
            <a:extLst>
              <a:ext uri="{FF2B5EF4-FFF2-40B4-BE49-F238E27FC236}">
                <a16:creationId xmlns:a16="http://schemas.microsoft.com/office/drawing/2014/main" id="{BBB9BD3D-851E-1343-BA3B-4B46D8579163}"/>
              </a:ext>
            </a:extLst>
          </p:cNvPr>
          <p:cNvPicPr>
            <a:picLocks noChangeAspect="1"/>
          </p:cNvPicPr>
          <p:nvPr/>
        </p:nvPicPr>
        <p:blipFill>
          <a:blip r:embed="rId2"/>
          <a:stretch>
            <a:fillRect/>
          </a:stretch>
        </p:blipFill>
        <p:spPr>
          <a:xfrm>
            <a:off x="4359378" y="1825625"/>
            <a:ext cx="7543800" cy="4533900"/>
          </a:xfrm>
          <a:prstGeom prst="rect">
            <a:avLst/>
          </a:prstGeom>
        </p:spPr>
      </p:pic>
    </p:spTree>
    <p:extLst>
      <p:ext uri="{BB962C8B-B14F-4D97-AF65-F5344CB8AC3E}">
        <p14:creationId xmlns:p14="http://schemas.microsoft.com/office/powerpoint/2010/main" val="2999254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6A389-3BC7-7648-82FE-36C90467BF79}"/>
              </a:ext>
            </a:extLst>
          </p:cNvPr>
          <p:cNvSpPr>
            <a:spLocks noGrp="1"/>
          </p:cNvSpPr>
          <p:nvPr>
            <p:ph type="title"/>
          </p:nvPr>
        </p:nvSpPr>
        <p:spPr/>
        <p:txBody>
          <a:bodyPr/>
          <a:lstStyle/>
          <a:p>
            <a:r>
              <a:rPr lang="en-US" dirty="0"/>
              <a:t>And copy again to make a + strand </a:t>
            </a:r>
          </a:p>
        </p:txBody>
      </p:sp>
      <p:sp>
        <p:nvSpPr>
          <p:cNvPr id="3" name="Content Placeholder 2">
            <a:extLst>
              <a:ext uri="{FF2B5EF4-FFF2-40B4-BE49-F238E27FC236}">
                <a16:creationId xmlns:a16="http://schemas.microsoft.com/office/drawing/2014/main" id="{89C003C0-83B3-D145-A05D-D4265B72529E}"/>
              </a:ext>
            </a:extLst>
          </p:cNvPr>
          <p:cNvSpPr>
            <a:spLocks noGrp="1"/>
          </p:cNvSpPr>
          <p:nvPr>
            <p:ph idx="1"/>
          </p:nvPr>
        </p:nvSpPr>
        <p:spPr/>
        <p:txBody>
          <a:bodyPr/>
          <a:lstStyle/>
          <a:p>
            <a:r>
              <a:rPr lang="en-US" dirty="0"/>
              <a:t>Now there is a – strand RNA with the S next to the L. It is copied again to make a +strand of the same length. This "</a:t>
            </a:r>
            <a:r>
              <a:rPr lang="en-US" dirty="0" err="1"/>
              <a:t>subgenomic</a:t>
            </a:r>
            <a:r>
              <a:rPr lang="en-US" dirty="0"/>
              <a:t>" RNA can now be translated. The first gene after the Leader sequence will be translated (here S), until a stop codon is met.</a:t>
            </a:r>
          </a:p>
        </p:txBody>
      </p:sp>
      <p:pic>
        <p:nvPicPr>
          <p:cNvPr id="4" name="Picture 3">
            <a:extLst>
              <a:ext uri="{FF2B5EF4-FFF2-40B4-BE49-F238E27FC236}">
                <a16:creationId xmlns:a16="http://schemas.microsoft.com/office/drawing/2014/main" id="{E7ED550E-4923-1248-B7B4-18C16528D289}"/>
              </a:ext>
            </a:extLst>
          </p:cNvPr>
          <p:cNvPicPr>
            <a:picLocks noChangeAspect="1"/>
          </p:cNvPicPr>
          <p:nvPr/>
        </p:nvPicPr>
        <p:blipFill>
          <a:blip r:embed="rId2"/>
          <a:stretch>
            <a:fillRect/>
          </a:stretch>
        </p:blipFill>
        <p:spPr>
          <a:xfrm>
            <a:off x="2639756" y="3712087"/>
            <a:ext cx="8714044" cy="2782636"/>
          </a:xfrm>
          <a:prstGeom prst="rect">
            <a:avLst/>
          </a:prstGeom>
        </p:spPr>
      </p:pic>
    </p:spTree>
    <p:extLst>
      <p:ext uri="{BB962C8B-B14F-4D97-AF65-F5344CB8AC3E}">
        <p14:creationId xmlns:p14="http://schemas.microsoft.com/office/powerpoint/2010/main" val="4110267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49D0-4BF8-504E-8C34-DDA78123DFD4}"/>
              </a:ext>
            </a:extLst>
          </p:cNvPr>
          <p:cNvSpPr>
            <a:spLocks noGrp="1"/>
          </p:cNvSpPr>
          <p:nvPr>
            <p:ph type="title"/>
          </p:nvPr>
        </p:nvSpPr>
        <p:spPr/>
        <p:txBody>
          <a:bodyPr/>
          <a:lstStyle/>
          <a:p>
            <a:r>
              <a:rPr lang="en-US" dirty="0"/>
              <a:t>Set of nested </a:t>
            </a:r>
            <a:r>
              <a:rPr lang="en-US" dirty="0" err="1"/>
              <a:t>subgenomic</a:t>
            </a:r>
            <a:r>
              <a:rPr lang="en-US" dirty="0"/>
              <a:t> RNAs</a:t>
            </a:r>
          </a:p>
        </p:txBody>
      </p:sp>
      <p:sp>
        <p:nvSpPr>
          <p:cNvPr id="3" name="Content Placeholder 2">
            <a:extLst>
              <a:ext uri="{FF2B5EF4-FFF2-40B4-BE49-F238E27FC236}">
                <a16:creationId xmlns:a16="http://schemas.microsoft.com/office/drawing/2014/main" id="{BA504349-F182-2441-8033-8CE52F8CE0F7}"/>
              </a:ext>
            </a:extLst>
          </p:cNvPr>
          <p:cNvSpPr>
            <a:spLocks noGrp="1"/>
          </p:cNvSpPr>
          <p:nvPr>
            <p:ph idx="1"/>
          </p:nvPr>
        </p:nvSpPr>
        <p:spPr>
          <a:xfrm>
            <a:off x="412956" y="1973108"/>
            <a:ext cx="4395020" cy="4351338"/>
          </a:xfrm>
        </p:spPr>
        <p:txBody>
          <a:bodyPr/>
          <a:lstStyle/>
          <a:p>
            <a:pPr marL="0" indent="0">
              <a:buNone/>
            </a:pPr>
            <a:r>
              <a:rPr lang="en-US" dirty="0"/>
              <a:t>The leader sequence is like a signal for the ribosome to start translating. Because the jumping can happen anywhere where there is a TRS sequence, you get a whole series of “nested” </a:t>
            </a:r>
            <a:r>
              <a:rPr lang="en-US" dirty="0" err="1"/>
              <a:t>subgenomic</a:t>
            </a:r>
            <a:r>
              <a:rPr lang="en-US" dirty="0"/>
              <a:t> RNAs. From each of them the 5’ most ORF will be translated.</a:t>
            </a:r>
          </a:p>
        </p:txBody>
      </p:sp>
      <p:pic>
        <p:nvPicPr>
          <p:cNvPr id="4" name="Picture 3">
            <a:extLst>
              <a:ext uri="{FF2B5EF4-FFF2-40B4-BE49-F238E27FC236}">
                <a16:creationId xmlns:a16="http://schemas.microsoft.com/office/drawing/2014/main" id="{B027D123-66AF-9D48-9813-8DFDB8BC17D0}"/>
              </a:ext>
            </a:extLst>
          </p:cNvPr>
          <p:cNvPicPr>
            <a:picLocks noChangeAspect="1"/>
          </p:cNvPicPr>
          <p:nvPr/>
        </p:nvPicPr>
        <p:blipFill>
          <a:blip r:embed="rId2"/>
          <a:stretch>
            <a:fillRect/>
          </a:stretch>
        </p:blipFill>
        <p:spPr>
          <a:xfrm>
            <a:off x="4395020" y="2412181"/>
            <a:ext cx="7620000" cy="4216400"/>
          </a:xfrm>
          <a:prstGeom prst="rect">
            <a:avLst/>
          </a:prstGeom>
        </p:spPr>
      </p:pic>
    </p:spTree>
    <p:extLst>
      <p:ext uri="{BB962C8B-B14F-4D97-AF65-F5344CB8AC3E}">
        <p14:creationId xmlns:p14="http://schemas.microsoft.com/office/powerpoint/2010/main" val="3852526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6382-B4AD-0749-97E7-C32573A266A5}"/>
              </a:ext>
            </a:extLst>
          </p:cNvPr>
          <p:cNvSpPr>
            <a:spLocks noGrp="1"/>
          </p:cNvSpPr>
          <p:nvPr>
            <p:ph type="title"/>
          </p:nvPr>
        </p:nvSpPr>
        <p:spPr/>
        <p:txBody>
          <a:bodyPr/>
          <a:lstStyle/>
          <a:p>
            <a:r>
              <a:rPr lang="en-US" dirty="0"/>
              <a:t>Chapter 3 recap</a:t>
            </a:r>
          </a:p>
        </p:txBody>
      </p:sp>
      <p:sp>
        <p:nvSpPr>
          <p:cNvPr id="3" name="Content Placeholder 2">
            <a:extLst>
              <a:ext uri="{FF2B5EF4-FFF2-40B4-BE49-F238E27FC236}">
                <a16:creationId xmlns:a16="http://schemas.microsoft.com/office/drawing/2014/main" id="{1A958D3C-AA56-9F4A-95B6-2411EDE71DB4}"/>
              </a:ext>
            </a:extLst>
          </p:cNvPr>
          <p:cNvSpPr>
            <a:spLocks noGrp="1"/>
          </p:cNvSpPr>
          <p:nvPr>
            <p:ph idx="1"/>
          </p:nvPr>
        </p:nvSpPr>
        <p:spPr>
          <a:xfrm>
            <a:off x="838200" y="1825624"/>
            <a:ext cx="10515600" cy="4870143"/>
          </a:xfrm>
        </p:spPr>
        <p:txBody>
          <a:bodyPr>
            <a:normAutofit fontScale="92500" lnSpcReduction="10000"/>
          </a:bodyPr>
          <a:lstStyle/>
          <a:p>
            <a:r>
              <a:rPr lang="en-US" dirty="0"/>
              <a:t>So to recap chapter 3: RNA-dependent RNA polymerase starts copying the RNA from the 3’ end of the genome but sometimes “jumps” to the leader sequence creating a set of chimeras with L next to different genes.</a:t>
            </a:r>
          </a:p>
          <a:p>
            <a:endParaRPr lang="en-US" dirty="0"/>
          </a:p>
          <a:p>
            <a:r>
              <a:rPr lang="en-US" dirty="0"/>
              <a:t>Once this RNA is copied again to make + strand mRNA, whichever gene is next to L gets translated. Because the jumping can happen after each gene, each gene has a chance to end up next to L.</a:t>
            </a:r>
          </a:p>
          <a:p>
            <a:endParaRPr lang="en-US" dirty="0"/>
          </a:p>
          <a:p>
            <a:r>
              <a:rPr lang="en-US" dirty="0"/>
              <a:t>What I find intriguing about the </a:t>
            </a:r>
            <a:r>
              <a:rPr lang="en-US" dirty="0" err="1"/>
              <a:t>RdRp</a:t>
            </a:r>
            <a:r>
              <a:rPr lang="en-US" dirty="0"/>
              <a:t> jumping, is that it should work some of the time, but not always. If the </a:t>
            </a:r>
            <a:r>
              <a:rPr lang="en-US" dirty="0" err="1"/>
              <a:t>RdRp</a:t>
            </a:r>
            <a:r>
              <a:rPr lang="en-US" dirty="0"/>
              <a:t> would ALWAYS jump just after S, then you’d never get a full length genome and no new infectious viral particles would ever be made. (That’d be good!)</a:t>
            </a:r>
          </a:p>
        </p:txBody>
      </p:sp>
    </p:spTree>
    <p:extLst>
      <p:ext uri="{BB962C8B-B14F-4D97-AF65-F5344CB8AC3E}">
        <p14:creationId xmlns:p14="http://schemas.microsoft.com/office/powerpoint/2010/main" val="2638069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FBE7D-1678-4D42-B47A-563E146BA76B}"/>
              </a:ext>
            </a:extLst>
          </p:cNvPr>
          <p:cNvSpPr>
            <a:spLocks noGrp="1"/>
          </p:cNvSpPr>
          <p:nvPr>
            <p:ph type="title"/>
          </p:nvPr>
        </p:nvSpPr>
        <p:spPr/>
        <p:txBody>
          <a:bodyPr/>
          <a:lstStyle/>
          <a:p>
            <a:r>
              <a:rPr lang="en-US" dirty="0"/>
              <a:t>Video that explains this lesson in 10 min</a:t>
            </a:r>
            <a:br>
              <a:rPr lang="en-US" dirty="0"/>
            </a:br>
            <a:r>
              <a:rPr lang="en-US" dirty="0"/>
              <a:t>(part of homework for next week)</a:t>
            </a:r>
          </a:p>
        </p:txBody>
      </p:sp>
      <p:sp>
        <p:nvSpPr>
          <p:cNvPr id="3" name="Content Placeholder 2">
            <a:extLst>
              <a:ext uri="{FF2B5EF4-FFF2-40B4-BE49-F238E27FC236}">
                <a16:creationId xmlns:a16="http://schemas.microsoft.com/office/drawing/2014/main" id="{2AEDA229-33C8-6C40-8539-6C0FD82EF159}"/>
              </a:ext>
            </a:extLst>
          </p:cNvPr>
          <p:cNvSpPr>
            <a:spLocks noGrp="1"/>
          </p:cNvSpPr>
          <p:nvPr>
            <p:ph idx="1"/>
          </p:nvPr>
        </p:nvSpPr>
        <p:spPr/>
        <p:txBody>
          <a:bodyPr/>
          <a:lstStyle/>
          <a:p>
            <a:r>
              <a:rPr lang="en-US" dirty="0">
                <a:hlinkClick r:id="rId2"/>
              </a:rPr>
              <a:t>https://youtu.be/8_bOhZd6ieM?t=1209</a:t>
            </a:r>
            <a:endParaRPr lang="en-US" dirty="0"/>
          </a:p>
          <a:p>
            <a:endParaRPr lang="en-US" dirty="0"/>
          </a:p>
        </p:txBody>
      </p:sp>
    </p:spTree>
    <p:extLst>
      <p:ext uri="{BB962C8B-B14F-4D97-AF65-F5344CB8AC3E}">
        <p14:creationId xmlns:p14="http://schemas.microsoft.com/office/powerpoint/2010/main" val="625786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A6BF-880A-F445-BA43-2FC66B96DB81}"/>
              </a:ext>
            </a:extLst>
          </p:cNvPr>
          <p:cNvSpPr>
            <a:spLocks noGrp="1"/>
          </p:cNvSpPr>
          <p:nvPr>
            <p:ph type="title"/>
          </p:nvPr>
        </p:nvSpPr>
        <p:spPr/>
        <p:txBody>
          <a:bodyPr/>
          <a:lstStyle/>
          <a:p>
            <a:r>
              <a:rPr lang="en-US" dirty="0"/>
              <a:t>Recap of the day: coronavirus uses 3 tricks</a:t>
            </a:r>
          </a:p>
        </p:txBody>
      </p:sp>
      <p:sp>
        <p:nvSpPr>
          <p:cNvPr id="3" name="Content Placeholder 2">
            <a:extLst>
              <a:ext uri="{FF2B5EF4-FFF2-40B4-BE49-F238E27FC236}">
                <a16:creationId xmlns:a16="http://schemas.microsoft.com/office/drawing/2014/main" id="{5570BE9D-5234-0A4D-8627-B8665FF13A56}"/>
              </a:ext>
            </a:extLst>
          </p:cNvPr>
          <p:cNvSpPr>
            <a:spLocks noGrp="1"/>
          </p:cNvSpPr>
          <p:nvPr>
            <p:ph idx="1"/>
          </p:nvPr>
        </p:nvSpPr>
        <p:spPr/>
        <p:txBody>
          <a:bodyPr/>
          <a:lstStyle/>
          <a:p>
            <a:pPr marL="514350" indent="-514350">
              <a:buAutoNum type="arabicPeriod"/>
            </a:pPr>
            <a:r>
              <a:rPr lang="en-US" dirty="0"/>
              <a:t>Polyprotein </a:t>
            </a:r>
            <a:br>
              <a:rPr lang="en-US" dirty="0"/>
            </a:br>
            <a:r>
              <a:rPr lang="en-US" dirty="0"/>
              <a:t>(compare eukaryotes: one protein per mRNA)</a:t>
            </a:r>
          </a:p>
          <a:p>
            <a:pPr marL="514350" indent="-514350">
              <a:buAutoNum type="arabicPeriod"/>
            </a:pPr>
            <a:r>
              <a:rPr lang="en-US" dirty="0"/>
              <a:t>Ribosomal frameshift </a:t>
            </a:r>
            <a:br>
              <a:rPr lang="en-US" dirty="0"/>
            </a:br>
            <a:r>
              <a:rPr lang="en-US" dirty="0"/>
              <a:t>(compare eukaryotes : we just stop at a stop codon!)</a:t>
            </a:r>
          </a:p>
          <a:p>
            <a:pPr marL="514350" indent="-514350">
              <a:buAutoNum type="arabicPeriod"/>
            </a:pPr>
            <a:r>
              <a:rPr lang="en-US" dirty="0"/>
              <a:t>Jumping </a:t>
            </a:r>
            <a:r>
              <a:rPr lang="en-US" dirty="0" err="1"/>
              <a:t>RdRp</a:t>
            </a:r>
            <a:r>
              <a:rPr lang="en-US" dirty="0"/>
              <a:t> to create nested mRNAs </a:t>
            </a:r>
            <a:br>
              <a:rPr lang="en-US" dirty="0"/>
            </a:br>
            <a:r>
              <a:rPr lang="en-US" dirty="0"/>
              <a:t>(compare eukaryotes : would have different genes that are transcribed separately)</a:t>
            </a:r>
          </a:p>
          <a:p>
            <a:pPr marL="0" indent="0">
              <a:buNone/>
            </a:pPr>
            <a:endParaRPr lang="en-US" dirty="0"/>
          </a:p>
        </p:txBody>
      </p:sp>
    </p:spTree>
    <p:extLst>
      <p:ext uri="{BB962C8B-B14F-4D97-AF65-F5344CB8AC3E}">
        <p14:creationId xmlns:p14="http://schemas.microsoft.com/office/powerpoint/2010/main" val="138245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B4BA-C2D6-0443-8AE3-B2D8C0E8F7C4}"/>
              </a:ext>
            </a:extLst>
          </p:cNvPr>
          <p:cNvSpPr>
            <a:spLocks noGrp="1"/>
          </p:cNvSpPr>
          <p:nvPr>
            <p:ph type="title"/>
          </p:nvPr>
        </p:nvSpPr>
        <p:spPr/>
        <p:txBody>
          <a:bodyPr/>
          <a:lstStyle/>
          <a:p>
            <a:r>
              <a:rPr lang="en-US" dirty="0"/>
              <a:t>The SARS-CoV2 genome consists of RNA</a:t>
            </a:r>
          </a:p>
        </p:txBody>
      </p:sp>
      <p:sp>
        <p:nvSpPr>
          <p:cNvPr id="3" name="Content Placeholder 2">
            <a:extLst>
              <a:ext uri="{FF2B5EF4-FFF2-40B4-BE49-F238E27FC236}">
                <a16:creationId xmlns:a16="http://schemas.microsoft.com/office/drawing/2014/main" id="{069E5D44-B800-F24A-9BA1-1671BC370E14}"/>
              </a:ext>
            </a:extLst>
          </p:cNvPr>
          <p:cNvSpPr>
            <a:spLocks noGrp="1"/>
          </p:cNvSpPr>
          <p:nvPr>
            <p:ph idx="1"/>
          </p:nvPr>
        </p:nvSpPr>
        <p:spPr/>
        <p:txBody>
          <a:bodyPr/>
          <a:lstStyle/>
          <a:p>
            <a:r>
              <a:rPr lang="en-US" dirty="0"/>
              <a:t>The viral particle of SARS-CoV2 contains a single, positive strand RNA genome of about 30,000 nucleotides. </a:t>
            </a:r>
            <a:br>
              <a:rPr lang="en-US" dirty="0"/>
            </a:br>
            <a:endParaRPr lang="en-US" dirty="0"/>
          </a:p>
          <a:p>
            <a:r>
              <a:rPr lang="en-US" dirty="0"/>
              <a:t>Single-stranded means that it is not base-paired. </a:t>
            </a:r>
          </a:p>
          <a:p>
            <a:endParaRPr lang="en-US" dirty="0"/>
          </a:p>
          <a:p>
            <a:r>
              <a:rPr lang="en-US" dirty="0"/>
              <a:t>Our own genome (as humans) consists of DNA and it is double stranded – every A is paired with a T and every G with a C. Not so in single-stranded virus genomes. Double-stranded RNA viruses also exist by the way!</a:t>
            </a:r>
          </a:p>
          <a:p>
            <a:endParaRPr lang="en-US" dirty="0"/>
          </a:p>
        </p:txBody>
      </p:sp>
    </p:spTree>
    <p:extLst>
      <p:ext uri="{BB962C8B-B14F-4D97-AF65-F5344CB8AC3E}">
        <p14:creationId xmlns:p14="http://schemas.microsoft.com/office/powerpoint/2010/main" val="23434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F488-DB98-F249-B563-D80332914F92}"/>
              </a:ext>
            </a:extLst>
          </p:cNvPr>
          <p:cNvSpPr>
            <a:spLocks noGrp="1"/>
          </p:cNvSpPr>
          <p:nvPr>
            <p:ph type="title"/>
          </p:nvPr>
        </p:nvSpPr>
        <p:spPr/>
        <p:txBody>
          <a:bodyPr/>
          <a:lstStyle/>
          <a:p>
            <a:r>
              <a:rPr lang="en-US" dirty="0"/>
              <a:t>Viruses use our ribosome to do translation</a:t>
            </a:r>
          </a:p>
        </p:txBody>
      </p:sp>
      <p:sp>
        <p:nvSpPr>
          <p:cNvPr id="3" name="Content Placeholder 2">
            <a:extLst>
              <a:ext uri="{FF2B5EF4-FFF2-40B4-BE49-F238E27FC236}">
                <a16:creationId xmlns:a16="http://schemas.microsoft.com/office/drawing/2014/main" id="{59C91136-F3D6-B04A-B16A-C0CDC24A0995}"/>
              </a:ext>
            </a:extLst>
          </p:cNvPr>
          <p:cNvSpPr>
            <a:spLocks noGrp="1"/>
          </p:cNvSpPr>
          <p:nvPr>
            <p:ph idx="1"/>
          </p:nvPr>
        </p:nvSpPr>
        <p:spPr/>
        <p:txBody>
          <a:bodyPr/>
          <a:lstStyle/>
          <a:p>
            <a:r>
              <a:rPr lang="en-US" dirty="0"/>
              <a:t>The SARS-CoV2 RNA is called “positive strand” or “positive sense” or “plus sense” because it can be translated immediately. </a:t>
            </a:r>
            <a:br>
              <a:rPr lang="en-US" dirty="0"/>
            </a:br>
            <a:endParaRPr lang="en-US" dirty="0"/>
          </a:p>
          <a:p>
            <a:r>
              <a:rPr lang="en-US" dirty="0"/>
              <a:t>Once it enters a human cell, our (human) ribosome machinery starts translating the RNA. Not very smart, human cell!</a:t>
            </a:r>
            <a:br>
              <a:rPr lang="en-US" dirty="0"/>
            </a:br>
            <a:br>
              <a:rPr lang="en-US" dirty="0"/>
            </a:br>
            <a:endParaRPr lang="en-US" dirty="0"/>
          </a:p>
        </p:txBody>
      </p:sp>
    </p:spTree>
    <p:extLst>
      <p:ext uri="{BB962C8B-B14F-4D97-AF65-F5344CB8AC3E}">
        <p14:creationId xmlns:p14="http://schemas.microsoft.com/office/powerpoint/2010/main" val="3591625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35EA-8EF1-5444-9338-FA4F46571094}"/>
              </a:ext>
            </a:extLst>
          </p:cNvPr>
          <p:cNvSpPr>
            <a:spLocks noGrp="1"/>
          </p:cNvSpPr>
          <p:nvPr>
            <p:ph type="title"/>
          </p:nvPr>
        </p:nvSpPr>
        <p:spPr/>
        <p:txBody>
          <a:bodyPr/>
          <a:lstStyle/>
          <a:p>
            <a:r>
              <a:rPr lang="en-US" dirty="0"/>
              <a:t>Translation</a:t>
            </a:r>
          </a:p>
        </p:txBody>
      </p:sp>
      <p:sp>
        <p:nvSpPr>
          <p:cNvPr id="3" name="Content Placeholder 2">
            <a:extLst>
              <a:ext uri="{FF2B5EF4-FFF2-40B4-BE49-F238E27FC236}">
                <a16:creationId xmlns:a16="http://schemas.microsoft.com/office/drawing/2014/main" id="{BDF68162-6969-0548-B959-47E3FB91B97D}"/>
              </a:ext>
            </a:extLst>
          </p:cNvPr>
          <p:cNvSpPr>
            <a:spLocks noGrp="1"/>
          </p:cNvSpPr>
          <p:nvPr>
            <p:ph idx="1"/>
          </p:nvPr>
        </p:nvSpPr>
        <p:spPr/>
        <p:txBody>
          <a:bodyPr/>
          <a:lstStyle/>
          <a:p>
            <a:r>
              <a:rPr lang="en-US" dirty="0"/>
              <a:t>Makes protein out of RNA</a:t>
            </a:r>
          </a:p>
        </p:txBody>
      </p:sp>
      <p:pic>
        <p:nvPicPr>
          <p:cNvPr id="4" name="Picture 3">
            <a:extLst>
              <a:ext uri="{FF2B5EF4-FFF2-40B4-BE49-F238E27FC236}">
                <a16:creationId xmlns:a16="http://schemas.microsoft.com/office/drawing/2014/main" id="{5CD1E929-280C-6543-A116-9EE24BEB2BA7}"/>
              </a:ext>
            </a:extLst>
          </p:cNvPr>
          <p:cNvPicPr>
            <a:picLocks noChangeAspect="1"/>
          </p:cNvPicPr>
          <p:nvPr/>
        </p:nvPicPr>
        <p:blipFill>
          <a:blip r:embed="rId2"/>
          <a:stretch>
            <a:fillRect/>
          </a:stretch>
        </p:blipFill>
        <p:spPr>
          <a:xfrm>
            <a:off x="5128566" y="0"/>
            <a:ext cx="6064415" cy="6858000"/>
          </a:xfrm>
          <a:prstGeom prst="rect">
            <a:avLst/>
          </a:prstGeom>
        </p:spPr>
      </p:pic>
      <p:sp>
        <p:nvSpPr>
          <p:cNvPr id="5" name="TextBox 4">
            <a:extLst>
              <a:ext uri="{FF2B5EF4-FFF2-40B4-BE49-F238E27FC236}">
                <a16:creationId xmlns:a16="http://schemas.microsoft.com/office/drawing/2014/main" id="{9E83D92F-1978-1E4F-AFAB-1EE5DED122E1}"/>
              </a:ext>
            </a:extLst>
          </p:cNvPr>
          <p:cNvSpPr txBox="1"/>
          <p:nvPr/>
        </p:nvSpPr>
        <p:spPr>
          <a:xfrm>
            <a:off x="914400" y="6268065"/>
            <a:ext cx="2256515" cy="369332"/>
          </a:xfrm>
          <a:prstGeom prst="rect">
            <a:avLst/>
          </a:prstGeom>
          <a:noFill/>
        </p:spPr>
        <p:txBody>
          <a:bodyPr wrap="none" rtlCol="0">
            <a:spAutoFit/>
          </a:bodyPr>
          <a:lstStyle/>
          <a:p>
            <a:r>
              <a:rPr lang="en-US" dirty="0"/>
              <a:t>Image from Wikipedia</a:t>
            </a:r>
          </a:p>
        </p:txBody>
      </p:sp>
    </p:spTree>
    <p:extLst>
      <p:ext uri="{BB962C8B-B14F-4D97-AF65-F5344CB8AC3E}">
        <p14:creationId xmlns:p14="http://schemas.microsoft.com/office/powerpoint/2010/main" val="277960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3D7A-DAFA-534E-AFE7-DF152521971A}"/>
              </a:ext>
            </a:extLst>
          </p:cNvPr>
          <p:cNvSpPr>
            <a:spLocks noGrp="1"/>
          </p:cNvSpPr>
          <p:nvPr>
            <p:ph type="title"/>
          </p:nvPr>
        </p:nvSpPr>
        <p:spPr/>
        <p:txBody>
          <a:bodyPr/>
          <a:lstStyle/>
          <a:p>
            <a:r>
              <a:rPr lang="en-US" dirty="0"/>
              <a:t>Translation of virus RNA follows mostly the normal rules</a:t>
            </a:r>
          </a:p>
        </p:txBody>
      </p:sp>
      <p:sp>
        <p:nvSpPr>
          <p:cNvPr id="3" name="Content Placeholder 2">
            <a:extLst>
              <a:ext uri="{FF2B5EF4-FFF2-40B4-BE49-F238E27FC236}">
                <a16:creationId xmlns:a16="http://schemas.microsoft.com/office/drawing/2014/main" id="{D16B3C81-C5C5-7141-B891-90F254783D29}"/>
              </a:ext>
            </a:extLst>
          </p:cNvPr>
          <p:cNvSpPr>
            <a:spLocks noGrp="1"/>
          </p:cNvSpPr>
          <p:nvPr>
            <p:ph idx="1"/>
          </p:nvPr>
        </p:nvSpPr>
        <p:spPr/>
        <p:txBody>
          <a:bodyPr/>
          <a:lstStyle/>
          <a:p>
            <a:r>
              <a:rPr lang="en-US" dirty="0"/>
              <a:t>Translation starts from a start codon and going until it hits a stop codon. </a:t>
            </a:r>
          </a:p>
          <a:p>
            <a:endParaRPr lang="en-US" dirty="0"/>
          </a:p>
          <a:p>
            <a:r>
              <a:rPr lang="en-US" dirty="0"/>
              <a:t>You remember the start codon? AUG. That’s where it starts. </a:t>
            </a:r>
          </a:p>
          <a:p>
            <a:endParaRPr lang="en-US" dirty="0"/>
          </a:p>
          <a:p>
            <a:r>
              <a:rPr lang="en-US" dirty="0"/>
              <a:t>And the stop codons? UAA, UGA, UAG (Nice mnemonic for those: U Are Annoying, U Go Away and U Are Gone)</a:t>
            </a:r>
          </a:p>
        </p:txBody>
      </p:sp>
    </p:spTree>
    <p:extLst>
      <p:ext uri="{BB962C8B-B14F-4D97-AF65-F5344CB8AC3E}">
        <p14:creationId xmlns:p14="http://schemas.microsoft.com/office/powerpoint/2010/main" val="3751444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C765-8BCD-5145-B810-ABE108DC52B7}"/>
              </a:ext>
            </a:extLst>
          </p:cNvPr>
          <p:cNvSpPr>
            <a:spLocks noGrp="1"/>
          </p:cNvSpPr>
          <p:nvPr>
            <p:ph type="title"/>
          </p:nvPr>
        </p:nvSpPr>
        <p:spPr/>
        <p:txBody>
          <a:bodyPr/>
          <a:lstStyle/>
          <a:p>
            <a:r>
              <a:rPr lang="en-US" dirty="0"/>
              <a:t>Look at a real SARS-CoV2 genome!</a:t>
            </a:r>
          </a:p>
        </p:txBody>
      </p:sp>
      <p:sp>
        <p:nvSpPr>
          <p:cNvPr id="3" name="Content Placeholder 2">
            <a:extLst>
              <a:ext uri="{FF2B5EF4-FFF2-40B4-BE49-F238E27FC236}">
                <a16:creationId xmlns:a16="http://schemas.microsoft.com/office/drawing/2014/main" id="{C832285B-524D-D048-9A06-866F6B03DBE9}"/>
              </a:ext>
            </a:extLst>
          </p:cNvPr>
          <p:cNvSpPr>
            <a:spLocks noGrp="1"/>
          </p:cNvSpPr>
          <p:nvPr>
            <p:ph idx="1"/>
          </p:nvPr>
        </p:nvSpPr>
        <p:spPr/>
        <p:txBody>
          <a:bodyPr/>
          <a:lstStyle/>
          <a:p>
            <a:r>
              <a:rPr lang="en-US" dirty="0"/>
              <a:t>You can got to </a:t>
            </a:r>
            <a:r>
              <a:rPr lang="en-US" dirty="0" err="1"/>
              <a:t>genbank</a:t>
            </a:r>
            <a:r>
              <a:rPr lang="en-US" dirty="0"/>
              <a:t> and look at a SARS-CoV2 genome </a:t>
            </a:r>
            <a:r>
              <a:rPr lang="en-US" dirty="0">
                <a:hlinkClick r:id="rId2" tooltip="https://www.ncbi.nlm.nih.gov/nuccore/MN908947.3?report=fasta"/>
              </a:rPr>
              <a:t>https://ncbi.nlm.nih.gov/nuccore/MN908947.3?report=fasta…</a:t>
            </a:r>
            <a:r>
              <a:rPr lang="en-US" dirty="0"/>
              <a:t> </a:t>
            </a:r>
          </a:p>
          <a:p>
            <a:endParaRPr lang="en-US" dirty="0"/>
          </a:p>
          <a:p>
            <a:r>
              <a:rPr lang="en-US" dirty="0"/>
              <a:t>And copy the nucleotides into this translation tool: </a:t>
            </a:r>
            <a:r>
              <a:rPr lang="en-US" dirty="0">
                <a:hlinkClick r:id="rId3" tooltip="https://web.expasy.org/translate/"/>
              </a:rPr>
              <a:t>https://web.expasy.org/translate/</a:t>
            </a:r>
            <a:br>
              <a:rPr lang="en-US" dirty="0"/>
            </a:br>
            <a:br>
              <a:rPr lang="en-US" dirty="0"/>
            </a:br>
            <a:endParaRPr lang="en-US" dirty="0"/>
          </a:p>
          <a:p>
            <a:r>
              <a:rPr lang="en-US" dirty="0"/>
              <a:t>I’ll copy the links in the chat window. </a:t>
            </a:r>
          </a:p>
        </p:txBody>
      </p:sp>
    </p:spTree>
    <p:extLst>
      <p:ext uri="{BB962C8B-B14F-4D97-AF65-F5344CB8AC3E}">
        <p14:creationId xmlns:p14="http://schemas.microsoft.com/office/powerpoint/2010/main" val="181368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FDC5-7243-7F4A-9EC5-538824975AB6}"/>
              </a:ext>
            </a:extLst>
          </p:cNvPr>
          <p:cNvSpPr>
            <a:spLocks noGrp="1"/>
          </p:cNvSpPr>
          <p:nvPr>
            <p:ph type="title"/>
          </p:nvPr>
        </p:nvSpPr>
        <p:spPr/>
        <p:txBody>
          <a:bodyPr/>
          <a:lstStyle/>
          <a:p>
            <a:r>
              <a:rPr lang="en-US" dirty="0"/>
              <a:t>What you see in </a:t>
            </a:r>
            <a:r>
              <a:rPr lang="en-US" dirty="0" err="1"/>
              <a:t>genbank</a:t>
            </a:r>
            <a:endParaRPr lang="en-US" dirty="0"/>
          </a:p>
        </p:txBody>
      </p:sp>
      <p:pic>
        <p:nvPicPr>
          <p:cNvPr id="5" name="Content Placeholder 4">
            <a:extLst>
              <a:ext uri="{FF2B5EF4-FFF2-40B4-BE49-F238E27FC236}">
                <a16:creationId xmlns:a16="http://schemas.microsoft.com/office/drawing/2014/main" id="{A21246A0-E71F-B349-BAD5-ABBD33AE409B}"/>
              </a:ext>
            </a:extLst>
          </p:cNvPr>
          <p:cNvPicPr>
            <a:picLocks noGrp="1" noChangeAspect="1"/>
          </p:cNvPicPr>
          <p:nvPr>
            <p:ph idx="1"/>
          </p:nvPr>
        </p:nvPicPr>
        <p:blipFill>
          <a:blip r:embed="rId2"/>
          <a:stretch>
            <a:fillRect/>
          </a:stretch>
        </p:blipFill>
        <p:spPr>
          <a:xfrm>
            <a:off x="1892259" y="1837121"/>
            <a:ext cx="8033406" cy="5020879"/>
          </a:xfrm>
        </p:spPr>
      </p:pic>
    </p:spTree>
    <p:extLst>
      <p:ext uri="{BB962C8B-B14F-4D97-AF65-F5344CB8AC3E}">
        <p14:creationId xmlns:p14="http://schemas.microsoft.com/office/powerpoint/2010/main" val="1133286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4152</TotalTime>
  <Words>2167</Words>
  <Application>Microsoft Macintosh PowerPoint</Application>
  <PresentationFormat>Widescreen</PresentationFormat>
  <Paragraphs>117</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Genetics Spring 2020</vt:lpstr>
      <vt:lpstr>The topic of today is SARS-CoV2 genetics!</vt:lpstr>
      <vt:lpstr>Chapter 1 (of 3) Translation of ORF1a</vt:lpstr>
      <vt:lpstr>The SARS-CoV2 genome consists of RNA</vt:lpstr>
      <vt:lpstr>Viruses use our ribosome to do translation</vt:lpstr>
      <vt:lpstr>Translation</vt:lpstr>
      <vt:lpstr>Translation of virus RNA follows mostly the normal rules</vt:lpstr>
      <vt:lpstr>Look at a real SARS-CoV2 genome!</vt:lpstr>
      <vt:lpstr>What you see in genbank</vt:lpstr>
      <vt:lpstr>Copy-pasting the sequence in the translation tool</vt:lpstr>
      <vt:lpstr>And in the Expasy translate tool </vt:lpstr>
      <vt:lpstr>Here is an example of a mini open reading frame. </vt:lpstr>
      <vt:lpstr>The resulting string of amino acids is a poly-protein</vt:lpstr>
      <vt:lpstr>This polyprotein makes 11 proteins!</vt:lpstr>
      <vt:lpstr>Who cuts the polyprotein into its parts?</vt:lpstr>
      <vt:lpstr>Summary of chapter 1</vt:lpstr>
      <vt:lpstr>Chapter 2 – reading through a stop codon</vt:lpstr>
      <vt:lpstr>PowerPoint Presentation</vt:lpstr>
      <vt:lpstr>Open reading frame ends with stop codon</vt:lpstr>
      <vt:lpstr>Miss a letter – shift to different frame </vt:lpstr>
      <vt:lpstr>Frameshift leads to much longer polyprotein</vt:lpstr>
      <vt:lpstr>You can see a big ORF in Frame 1</vt:lpstr>
      <vt:lpstr>Orf 1b has 5 proteins</vt:lpstr>
      <vt:lpstr>RNA dependent RNA polymerase</vt:lpstr>
      <vt:lpstr>Some viruses use RNA, some DNA and some both </vt:lpstr>
      <vt:lpstr>Recap Chapter 2</vt:lpstr>
      <vt:lpstr>Chapter 3 – the last part of the genome</vt:lpstr>
      <vt:lpstr>“Hidden” ORFs</vt:lpstr>
      <vt:lpstr>First RdRp makes RNA from RNA</vt:lpstr>
      <vt:lpstr>RNA synthesis starts as normal, making a  – strand</vt:lpstr>
      <vt:lpstr>Similar sequences a different parts of genome</vt:lpstr>
      <vt:lpstr>Jump!</vt:lpstr>
      <vt:lpstr>And copy again to make a + strand </vt:lpstr>
      <vt:lpstr>Set of nested subgenomic RNAs</vt:lpstr>
      <vt:lpstr>Chapter 3 recap</vt:lpstr>
      <vt:lpstr>Video that explains this lesson in 10 min (part of homework for next week)</vt:lpstr>
      <vt:lpstr>Recap of the day: coronavirus uses 3 tricks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Spring 2020</dc:title>
  <dc:creator>Microsoft Office User</dc:creator>
  <cp:lastModifiedBy>Microsoft Office User</cp:lastModifiedBy>
  <cp:revision>12</cp:revision>
  <cp:lastPrinted>2020-04-02T04:08:07Z</cp:lastPrinted>
  <dcterms:created xsi:type="dcterms:W3CDTF">2020-03-30T18:01:37Z</dcterms:created>
  <dcterms:modified xsi:type="dcterms:W3CDTF">2020-04-02T15:14:20Z</dcterms:modified>
</cp:coreProperties>
</file>