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5" name="Shape 245"/>
          <p:cNvSpPr/>
          <p:nvPr>
            <p:ph type="sldImg"/>
          </p:nvPr>
        </p:nvSpPr>
        <p:spPr>
          <a:xfrm>
            <a:off x="1143000" y="685800"/>
            <a:ext cx="4572000" cy="3429000"/>
          </a:xfrm>
          <a:prstGeom prst="rect">
            <a:avLst/>
          </a:prstGeom>
        </p:spPr>
        <p:txBody>
          <a:bodyPr/>
          <a:lstStyle/>
          <a:p>
            <a:pPr/>
          </a:p>
        </p:txBody>
      </p:sp>
      <p:sp>
        <p:nvSpPr>
          <p:cNvPr id="246" name="Shape 2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6084/m9.figshare.12631118" TargetMode="External"/><Relationship Id="rId5"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6084/m9.figshare.12631118" TargetMode="External"/><Relationship Id="rId5"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6084/m9.figshare.12631118" TargetMode="External"/><Relationship Id="rId5"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6084/m9.figshare.12631118" TargetMode="External"/><Relationship Id="rId5" Type="http://schemas.openxmlformats.org/officeDocument/2006/relationships/image" Target="../media/image3.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doi.org/10.6084/m9.figshare.12631118"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22" name="Line"/>
          <p:cNvSpPr/>
          <p:nvPr/>
        </p:nvSpPr>
        <p:spPr>
          <a:xfrm>
            <a:off x="1065662" y="5781430"/>
            <a:ext cx="22252676" cy="182"/>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3" name="Title Text"/>
          <p:cNvSpPr txBox="1"/>
          <p:nvPr>
            <p:ph type="title"/>
          </p:nvPr>
        </p:nvSpPr>
        <p:spPr>
          <a:xfrm>
            <a:off x="1065662" y="955430"/>
            <a:ext cx="22237701" cy="4470401"/>
          </a:xfrm>
          <a:prstGeom prst="rect">
            <a:avLst/>
          </a:prstGeom>
        </p:spPr>
        <p:txBody>
          <a:bodyPr/>
          <a:lstStyle/>
          <a:p>
            <a:pPr/>
            <a:r>
              <a:t>Title Text</a:t>
            </a:r>
          </a:p>
        </p:txBody>
      </p:sp>
      <p:sp>
        <p:nvSpPr>
          <p:cNvPr id="24" name="Body Level One…"/>
          <p:cNvSpPr txBox="1"/>
          <p:nvPr>
            <p:ph type="body" sz="quarter" idx="1"/>
          </p:nvPr>
        </p:nvSpPr>
        <p:spPr>
          <a:xfrm>
            <a:off x="1065662" y="6149730"/>
            <a:ext cx="22237701" cy="1435101"/>
          </a:xfrm>
          <a:prstGeom prst="rect">
            <a:avLst/>
          </a:prstGeom>
        </p:spPr>
        <p:txBody>
          <a:bodyPr/>
          <a:lstStyle>
            <a:lvl1pPr marL="0" indent="0">
              <a:spcBef>
                <a:spcPts val="0"/>
              </a:spcBef>
              <a:buClrTx/>
              <a:buSzTx/>
              <a:buFontTx/>
              <a:buNone/>
              <a:defRPr sz="3600"/>
            </a:lvl1pPr>
            <a:lvl2pPr marL="0" indent="0">
              <a:spcBef>
                <a:spcPts val="0"/>
              </a:spcBef>
              <a:buClrTx/>
              <a:buSzTx/>
              <a:buFontTx/>
              <a:buNone/>
              <a:defRPr sz="3600"/>
            </a:lvl2pPr>
            <a:lvl3pPr marL="0" indent="0">
              <a:spcBef>
                <a:spcPts val="0"/>
              </a:spcBef>
              <a:buClrTx/>
              <a:buSzTx/>
              <a:buFontTx/>
              <a:buNone/>
              <a:defRPr sz="3600"/>
            </a:lvl3pPr>
            <a:lvl4pPr marL="0" indent="0">
              <a:spcBef>
                <a:spcPts val="0"/>
              </a:spcBef>
              <a:buClrTx/>
              <a:buSzTx/>
              <a:buFontTx/>
              <a:buNone/>
              <a:defRPr sz="3600"/>
            </a:lvl4pPr>
            <a:lvl5pPr marL="0" indent="0">
              <a:spcBef>
                <a:spcPts val="0"/>
              </a:spcBef>
              <a:buClrTx/>
              <a:buSzTx/>
              <a:buFont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66" name="–Johnny Appleseed"/>
          <p:cNvSpPr txBox="1"/>
          <p:nvPr>
            <p:ph type="body" sz="quarter" idx="21"/>
          </p:nvPr>
        </p:nvSpPr>
        <p:spPr>
          <a:xfrm>
            <a:off x="2387600" y="8953500"/>
            <a:ext cx="19621500" cy="647700"/>
          </a:xfrm>
          <a:prstGeom prst="rect">
            <a:avLst/>
          </a:prstGeom>
        </p:spPr>
        <p:txBody>
          <a:bodyPr>
            <a:spAutoFit/>
          </a:bodyPr>
          <a:lstStyle>
            <a:lvl1pPr marL="0" indent="0" algn="ctr" defTabSz="647700">
              <a:spcBef>
                <a:spcPts val="0"/>
              </a:spcBef>
              <a:buClrTx/>
              <a:buSzTx/>
              <a:buFontTx/>
              <a:buNone/>
              <a:defRPr sz="3600">
                <a:solidFill>
                  <a:srgbClr val="000000"/>
                </a:solidFill>
                <a:latin typeface="Helvetica Neue Medium"/>
                <a:ea typeface="Helvetica Neue Medium"/>
                <a:cs typeface="Helvetica Neue Medium"/>
                <a:sym typeface="Helvetica Neue Medium"/>
              </a:defRPr>
            </a:lvl1pPr>
          </a:lstStyle>
          <a:p>
            <a:pPr/>
            <a:r>
              <a:t>–Johnny Appleseed</a:t>
            </a:r>
          </a:p>
        </p:txBody>
      </p:sp>
      <p:sp>
        <p:nvSpPr>
          <p:cNvPr id="167" name="“Type a quote here.”"/>
          <p:cNvSpPr txBox="1"/>
          <p:nvPr>
            <p:ph type="body" sz="quarter" idx="22"/>
          </p:nvPr>
        </p:nvSpPr>
        <p:spPr>
          <a:xfrm>
            <a:off x="2387600" y="6061864"/>
            <a:ext cx="19621500" cy="944572"/>
          </a:xfrm>
          <a:prstGeom prst="rect">
            <a:avLst/>
          </a:prstGeom>
        </p:spPr>
        <p:txBody>
          <a:bodyPr anchor="ctr">
            <a:spAutoFit/>
          </a:bodyPr>
          <a:lstStyle>
            <a:lvl1pPr marL="0" indent="0" algn="ctr" defTabSz="647700">
              <a:spcBef>
                <a:spcPts val="3400"/>
              </a:spcBef>
              <a:buClrTx/>
              <a:buSzTx/>
              <a:buFontTx/>
              <a:buNone/>
              <a:defRPr sz="5600"/>
            </a:lvl1pPr>
          </a:lstStyle>
          <a:p>
            <a:pPr/>
            <a:r>
              <a:t>“Type a quote here.”</a:t>
            </a:r>
          </a:p>
        </p:txBody>
      </p:sp>
      <p:grpSp>
        <p:nvGrpSpPr>
          <p:cNvPr id="176" name="Group"/>
          <p:cNvGrpSpPr/>
          <p:nvPr/>
        </p:nvGrpSpPr>
        <p:grpSpPr>
          <a:xfrm>
            <a:off x="627214" y="12673887"/>
            <a:ext cx="23240010" cy="1191694"/>
            <a:chOff x="0" y="0"/>
            <a:chExt cx="23240008" cy="1191693"/>
          </a:xfrm>
        </p:grpSpPr>
        <p:sp>
          <p:nvSpPr>
            <p:cNvPr id="168"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169"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172" name="Group"/>
            <p:cNvGrpSpPr/>
            <p:nvPr/>
          </p:nvGrpSpPr>
          <p:grpSpPr>
            <a:xfrm>
              <a:off x="5637331" y="0"/>
              <a:ext cx="8321212" cy="1191694"/>
              <a:chOff x="0" y="0"/>
              <a:chExt cx="8321210" cy="1191693"/>
            </a:xfrm>
          </p:grpSpPr>
          <p:pic>
            <p:nvPicPr>
              <p:cNvPr id="170"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171"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75" name="Group"/>
            <p:cNvGrpSpPr/>
            <p:nvPr/>
          </p:nvGrpSpPr>
          <p:grpSpPr>
            <a:xfrm>
              <a:off x="14744744" y="276163"/>
              <a:ext cx="8495265" cy="639367"/>
              <a:chOff x="0" y="0"/>
              <a:chExt cx="8495263" cy="639365"/>
            </a:xfrm>
          </p:grpSpPr>
          <p:sp>
            <p:nvSpPr>
              <p:cNvPr id="173"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174"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84" name="Image"/>
          <p:cNvSpPr/>
          <p:nvPr>
            <p:ph type="pic" idx="21"/>
          </p:nvPr>
        </p:nvSpPr>
        <p:spPr>
          <a:xfrm>
            <a:off x="-12700" y="-25400"/>
            <a:ext cx="24384000" cy="17774328"/>
          </a:xfrm>
          <a:prstGeom prst="rect">
            <a:avLst/>
          </a:prstGeom>
        </p:spPr>
        <p:txBody>
          <a:bodyPr lIns="91439" tIns="45719" rIns="91439" bIns="45719">
            <a:noAutofit/>
          </a:bodyPr>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grpSp>
        <p:nvGrpSpPr>
          <p:cNvPr id="200" name="Group"/>
          <p:cNvGrpSpPr/>
          <p:nvPr/>
        </p:nvGrpSpPr>
        <p:grpSpPr>
          <a:xfrm>
            <a:off x="627214" y="12673887"/>
            <a:ext cx="23240010" cy="1191694"/>
            <a:chOff x="0" y="0"/>
            <a:chExt cx="23240008" cy="1191693"/>
          </a:xfrm>
        </p:grpSpPr>
        <p:sp>
          <p:nvSpPr>
            <p:cNvPr id="192"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193"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196" name="Group"/>
            <p:cNvGrpSpPr/>
            <p:nvPr/>
          </p:nvGrpSpPr>
          <p:grpSpPr>
            <a:xfrm>
              <a:off x="5637331" y="0"/>
              <a:ext cx="8321212" cy="1191694"/>
              <a:chOff x="0" y="0"/>
              <a:chExt cx="8321210" cy="1191693"/>
            </a:xfrm>
          </p:grpSpPr>
          <p:pic>
            <p:nvPicPr>
              <p:cNvPr id="194"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195"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99" name="Group"/>
            <p:cNvGrpSpPr/>
            <p:nvPr/>
          </p:nvGrpSpPr>
          <p:grpSpPr>
            <a:xfrm>
              <a:off x="14744744" y="276163"/>
              <a:ext cx="8495265" cy="639367"/>
              <a:chOff x="0" y="0"/>
              <a:chExt cx="8495263" cy="639365"/>
            </a:xfrm>
          </p:grpSpPr>
          <p:sp>
            <p:nvSpPr>
              <p:cNvPr id="197"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198"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2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eneral Slide">
    <p:spTree>
      <p:nvGrpSpPr>
        <p:cNvPr id="1" name=""/>
        <p:cNvGrpSpPr/>
        <p:nvPr/>
      </p:nvGrpSpPr>
      <p:grpSpPr>
        <a:xfrm>
          <a:off x="0" y="0"/>
          <a:ext cx="0" cy="0"/>
          <a:chOff x="0" y="0"/>
          <a:chExt cx="0" cy="0"/>
        </a:xfrm>
      </p:grpSpPr>
      <p:pic>
        <p:nvPicPr>
          <p:cNvPr id="208" name="SSICompFull.png" descr="SSICompFull.png"/>
          <p:cNvPicPr>
            <a:picLocks noChangeAspect="1"/>
          </p:cNvPicPr>
          <p:nvPr/>
        </p:nvPicPr>
        <p:blipFill>
          <a:blip r:embed="rId2">
            <a:extLst/>
          </a:blip>
          <a:stretch>
            <a:fillRect/>
          </a:stretch>
        </p:blipFill>
        <p:spPr>
          <a:xfrm>
            <a:off x="20774914" y="51389"/>
            <a:ext cx="3669617" cy="2195175"/>
          </a:xfrm>
          <a:prstGeom prst="rect">
            <a:avLst/>
          </a:prstGeom>
          <a:ln w="12700">
            <a:miter lim="400000"/>
          </a:ln>
        </p:spPr>
      </p:pic>
      <p:grpSp>
        <p:nvGrpSpPr>
          <p:cNvPr id="217" name="Group"/>
          <p:cNvGrpSpPr/>
          <p:nvPr/>
        </p:nvGrpSpPr>
        <p:grpSpPr>
          <a:xfrm>
            <a:off x="627214" y="12673887"/>
            <a:ext cx="23240010" cy="1191694"/>
            <a:chOff x="0" y="0"/>
            <a:chExt cx="23240008" cy="1191693"/>
          </a:xfrm>
        </p:grpSpPr>
        <p:sp>
          <p:nvSpPr>
            <p:cNvPr id="209"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210"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213" name="Group"/>
            <p:cNvGrpSpPr/>
            <p:nvPr/>
          </p:nvGrpSpPr>
          <p:grpSpPr>
            <a:xfrm>
              <a:off x="5637331" y="0"/>
              <a:ext cx="8321212" cy="1191694"/>
              <a:chOff x="0" y="0"/>
              <a:chExt cx="8321210" cy="1191693"/>
            </a:xfrm>
          </p:grpSpPr>
          <p:pic>
            <p:nvPicPr>
              <p:cNvPr id="211" name="Twitter_Social_Icon_Circle_Color.png" descr="Twitter_Social_Icon_Circle_Color.png"/>
              <p:cNvPicPr>
                <a:picLocks noChangeAspect="1"/>
              </p:cNvPicPr>
              <p:nvPr/>
            </p:nvPicPr>
            <p:blipFill>
              <a:blip r:embed="rId3">
                <a:extLst/>
              </a:blip>
              <a:stretch>
                <a:fillRect/>
              </a:stretch>
            </p:blipFill>
            <p:spPr>
              <a:xfrm>
                <a:off x="0" y="271079"/>
                <a:ext cx="649535" cy="649535"/>
              </a:xfrm>
              <a:prstGeom prst="rect">
                <a:avLst/>
              </a:prstGeom>
              <a:ln w="12700" cap="flat">
                <a:noFill/>
                <a:miter lim="400000"/>
              </a:ln>
              <a:effectLst/>
            </p:spPr>
          </p:pic>
          <p:sp>
            <p:nvSpPr>
              <p:cNvPr id="212"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216" name="Group"/>
            <p:cNvGrpSpPr/>
            <p:nvPr/>
          </p:nvGrpSpPr>
          <p:grpSpPr>
            <a:xfrm>
              <a:off x="14744744" y="276163"/>
              <a:ext cx="8495265" cy="639367"/>
              <a:chOff x="0" y="0"/>
              <a:chExt cx="8495263" cy="639365"/>
            </a:xfrm>
          </p:grpSpPr>
          <p:sp>
            <p:nvSpPr>
              <p:cNvPr id="214"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4" invalidUrl="" action="" tgtFrame="" tooltip="" history="1" highlightClick="0" endSnd="0"/>
                  </a:rPr>
                  <a:t>https://doi.org/10.6084/m9.figshare.12631118</a:t>
                </a:r>
              </a:p>
            </p:txBody>
          </p:sp>
          <p:pic>
            <p:nvPicPr>
              <p:cNvPr id="215" name="DOI_logo.svg.png" descr="DOI_logo.svg.png"/>
              <p:cNvPicPr>
                <a:picLocks noChangeAspect="1"/>
              </p:cNvPicPr>
              <p:nvPr/>
            </p:nvPicPr>
            <p:blipFill>
              <a:blip r:embed="rId5">
                <a:extLst/>
              </a:blip>
              <a:stretch>
                <a:fillRect/>
              </a:stretch>
            </p:blipFill>
            <p:spPr>
              <a:xfrm>
                <a:off x="0" y="0"/>
                <a:ext cx="639366" cy="639366"/>
              </a:xfrm>
              <a:prstGeom prst="rect">
                <a:avLst/>
              </a:prstGeom>
              <a:ln w="12700" cap="flat">
                <a:noFill/>
                <a:miter lim="400000"/>
              </a:ln>
              <a:effectLst/>
            </p:spPr>
          </p:pic>
        </p:grpSp>
      </p:grpSp>
      <p:sp>
        <p:nvSpPr>
          <p:cNvPr id="218" name="Slide Number"/>
          <p:cNvSpPr txBox="1"/>
          <p:nvPr>
            <p:ph type="sldNum" sz="quarter" idx="2"/>
          </p:nvPr>
        </p:nvSpPr>
        <p:spPr>
          <a:xfrm>
            <a:off x="11785811" y="12344400"/>
            <a:ext cx="5686638" cy="736601"/>
          </a:xfrm>
          <a:prstGeom prst="rect">
            <a:avLst/>
          </a:prstGeom>
        </p:spPr>
        <p:txBody>
          <a:bodyPr lIns="45719" tIns="45719" rIns="45719" bIns="45719" anchor="ctr"/>
          <a:lstStyle>
            <a:lvl1pPr defTabSz="1828433">
              <a:defRPr sz="1200">
                <a:solidFill>
                  <a:srgbClr val="445469"/>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225" name="Line"/>
          <p:cNvSpPr/>
          <p:nvPr/>
        </p:nvSpPr>
        <p:spPr>
          <a:xfrm>
            <a:off x="1066800" y="2768600"/>
            <a:ext cx="9512612" cy="186"/>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26" name="Image"/>
          <p:cNvSpPr/>
          <p:nvPr>
            <p:ph type="pic" idx="21"/>
          </p:nvPr>
        </p:nvSpPr>
        <p:spPr>
          <a:xfrm>
            <a:off x="12964543" y="-940841"/>
            <a:ext cx="11842836" cy="17629008"/>
          </a:xfrm>
          <a:prstGeom prst="rect">
            <a:avLst/>
          </a:prstGeom>
        </p:spPr>
        <p:txBody>
          <a:bodyPr lIns="91439" tIns="45719" rIns="91439" bIns="45719">
            <a:noAutofit/>
          </a:bodyPr>
          <a:lstStyle/>
          <a:p>
            <a:pPr/>
          </a:p>
        </p:txBody>
      </p:sp>
      <p:sp>
        <p:nvSpPr>
          <p:cNvPr id="227" name="Title Text"/>
          <p:cNvSpPr txBox="1"/>
          <p:nvPr>
            <p:ph type="title"/>
          </p:nvPr>
        </p:nvSpPr>
        <p:spPr>
          <a:xfrm>
            <a:off x="1066800" y="469900"/>
            <a:ext cx="9525000" cy="1968500"/>
          </a:xfrm>
          <a:prstGeom prst="rect">
            <a:avLst/>
          </a:prstGeom>
        </p:spPr>
        <p:txBody>
          <a:bodyPr/>
          <a:lstStyle/>
          <a:p>
            <a:pPr/>
            <a:r>
              <a:t>Title Text</a:t>
            </a:r>
          </a:p>
        </p:txBody>
      </p:sp>
      <p:sp>
        <p:nvSpPr>
          <p:cNvPr id="228" name="Body Level One…"/>
          <p:cNvSpPr txBox="1"/>
          <p:nvPr>
            <p:ph type="body" sz="half" idx="1"/>
          </p:nvPr>
        </p:nvSpPr>
        <p:spPr>
          <a:xfrm>
            <a:off x="1066800" y="3124200"/>
            <a:ext cx="9525000" cy="9372600"/>
          </a:xfrm>
          <a:prstGeom prst="rect">
            <a:avLst/>
          </a:prstGeom>
        </p:spPr>
        <p:txBody>
          <a:bodyPr/>
          <a:lstStyle>
            <a:lvl1pPr marL="457200" indent="-457200">
              <a:spcBef>
                <a:spcPts val="4200"/>
              </a:spcBef>
              <a:buSzPct val="150000"/>
              <a:defRPr sz="3600"/>
            </a:lvl1pPr>
            <a:lvl2pPr marL="914400" indent="-457200">
              <a:spcBef>
                <a:spcPts val="4200"/>
              </a:spcBef>
              <a:buSzPct val="150000"/>
              <a:defRPr sz="3600"/>
            </a:lvl2pPr>
            <a:lvl3pPr marL="1371600" indent="-457200">
              <a:spcBef>
                <a:spcPts val="4200"/>
              </a:spcBef>
              <a:buSzPct val="150000"/>
              <a:buChar char="-"/>
              <a:defRPr sz="3600"/>
            </a:lvl3pPr>
            <a:lvl4pPr marL="1828800" indent="-457200">
              <a:spcBef>
                <a:spcPts val="4200"/>
              </a:spcBef>
              <a:defRPr sz="3600"/>
            </a:lvl4pPr>
            <a:lvl5pPr marL="2286000" indent="-457200">
              <a:spcBef>
                <a:spcPts val="4200"/>
              </a:spcBef>
              <a:defRPr sz="3600"/>
            </a:lvl5pPr>
          </a:lstStyle>
          <a:p>
            <a:pPr/>
            <a:r>
              <a:t>Body Level One</a:t>
            </a:r>
          </a:p>
          <a:p>
            <a:pPr lvl="1"/>
            <a:r>
              <a:t>Body Level Two</a:t>
            </a:r>
          </a:p>
          <a:p>
            <a:pPr lvl="2"/>
            <a:r>
              <a:t>Body Level Three</a:t>
            </a:r>
          </a:p>
          <a:p>
            <a:pPr lvl="3"/>
            <a:r>
              <a:t>Body Level Four</a:t>
            </a:r>
          </a:p>
          <a:p>
            <a:pPr lvl="4"/>
            <a:r>
              <a:t>Body Level Five</a:t>
            </a:r>
          </a:p>
        </p:txBody>
      </p:sp>
      <p:pic>
        <p:nvPicPr>
          <p:cNvPr id="229" name="SSICompFull.png" descr="SSICompFull.png"/>
          <p:cNvPicPr>
            <a:picLocks noChangeAspect="1"/>
          </p:cNvPicPr>
          <p:nvPr/>
        </p:nvPicPr>
        <p:blipFill>
          <a:blip r:embed="rId2">
            <a:extLst/>
          </a:blip>
          <a:stretch>
            <a:fillRect/>
          </a:stretch>
        </p:blipFill>
        <p:spPr>
          <a:xfrm>
            <a:off x="20774914" y="51389"/>
            <a:ext cx="3669617" cy="2195175"/>
          </a:xfrm>
          <a:prstGeom prst="rect">
            <a:avLst/>
          </a:prstGeom>
          <a:ln w="12700">
            <a:miter lim="400000"/>
          </a:ln>
        </p:spPr>
      </p:pic>
      <p:grpSp>
        <p:nvGrpSpPr>
          <p:cNvPr id="238" name="Group"/>
          <p:cNvGrpSpPr/>
          <p:nvPr/>
        </p:nvGrpSpPr>
        <p:grpSpPr>
          <a:xfrm>
            <a:off x="627214" y="12673887"/>
            <a:ext cx="23240010" cy="1191694"/>
            <a:chOff x="0" y="0"/>
            <a:chExt cx="23240008" cy="1191693"/>
          </a:xfrm>
        </p:grpSpPr>
        <p:sp>
          <p:nvSpPr>
            <p:cNvPr id="230"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231"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234" name="Group"/>
            <p:cNvGrpSpPr/>
            <p:nvPr/>
          </p:nvGrpSpPr>
          <p:grpSpPr>
            <a:xfrm>
              <a:off x="5637331" y="0"/>
              <a:ext cx="8321212" cy="1191694"/>
              <a:chOff x="0" y="0"/>
              <a:chExt cx="8321210" cy="1191693"/>
            </a:xfrm>
          </p:grpSpPr>
          <p:pic>
            <p:nvPicPr>
              <p:cNvPr id="232" name="Twitter_Social_Icon_Circle_Color.png" descr="Twitter_Social_Icon_Circle_Color.png"/>
              <p:cNvPicPr>
                <a:picLocks noChangeAspect="1"/>
              </p:cNvPicPr>
              <p:nvPr/>
            </p:nvPicPr>
            <p:blipFill>
              <a:blip r:embed="rId3">
                <a:extLst/>
              </a:blip>
              <a:stretch>
                <a:fillRect/>
              </a:stretch>
            </p:blipFill>
            <p:spPr>
              <a:xfrm>
                <a:off x="0" y="271079"/>
                <a:ext cx="649535" cy="649535"/>
              </a:xfrm>
              <a:prstGeom prst="rect">
                <a:avLst/>
              </a:prstGeom>
              <a:ln w="12700" cap="flat">
                <a:noFill/>
                <a:miter lim="400000"/>
              </a:ln>
              <a:effectLst/>
            </p:spPr>
          </p:pic>
          <p:sp>
            <p:nvSpPr>
              <p:cNvPr id="233"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237" name="Group"/>
            <p:cNvGrpSpPr/>
            <p:nvPr/>
          </p:nvGrpSpPr>
          <p:grpSpPr>
            <a:xfrm>
              <a:off x="14744744" y="276163"/>
              <a:ext cx="8495265" cy="639367"/>
              <a:chOff x="0" y="0"/>
              <a:chExt cx="8495263" cy="639365"/>
            </a:xfrm>
          </p:grpSpPr>
          <p:sp>
            <p:nvSpPr>
              <p:cNvPr id="235"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4" invalidUrl="" action="" tgtFrame="" tooltip="" history="1" highlightClick="0" endSnd="0"/>
                  </a:rPr>
                  <a:t>https://doi.org/10.6084/m9.figshare.12631118</a:t>
                </a:r>
              </a:p>
            </p:txBody>
          </p:sp>
          <p:pic>
            <p:nvPicPr>
              <p:cNvPr id="236" name="DOI_logo.svg.png" descr="DOI_logo.svg.png"/>
              <p:cNvPicPr>
                <a:picLocks noChangeAspect="1"/>
              </p:cNvPicPr>
              <p:nvPr/>
            </p:nvPicPr>
            <p:blipFill>
              <a:blip r:embed="rId5">
                <a:extLst/>
              </a:blip>
              <a:stretch>
                <a:fillRect/>
              </a:stretch>
            </p:blipFill>
            <p:spPr>
              <a:xfrm>
                <a:off x="0" y="0"/>
                <a:ext cx="639366" cy="639366"/>
              </a:xfrm>
              <a:prstGeom prst="rect">
                <a:avLst/>
              </a:prstGeom>
              <a:ln w="12700" cap="flat">
                <a:noFill/>
                <a:miter lim="400000"/>
              </a:ln>
              <a:effectLst/>
            </p:spPr>
          </p:pic>
        </p:grpSp>
      </p:grpSp>
      <p:sp>
        <p:nvSpPr>
          <p:cNvPr id="239" name="Slide Number"/>
          <p:cNvSpPr txBox="1"/>
          <p:nvPr>
            <p:ph type="sldNum" sz="quarter" idx="2"/>
          </p:nvPr>
        </p:nvSpPr>
        <p:spPr>
          <a:xfrm>
            <a:off x="957643" y="12985800"/>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32" name="Image"/>
          <p:cNvSpPr/>
          <p:nvPr>
            <p:ph type="pic" idx="21"/>
          </p:nvPr>
        </p:nvSpPr>
        <p:spPr>
          <a:xfrm>
            <a:off x="-88900" y="-38100"/>
            <a:ext cx="35966400" cy="21882100"/>
          </a:xfrm>
          <a:prstGeom prst="rect">
            <a:avLst/>
          </a:prstGeom>
        </p:spPr>
        <p:txBody>
          <a:bodyPr lIns="91439" tIns="45719" rIns="91439" bIns="45719">
            <a:noAutofit/>
          </a:bodyPr>
          <a:lstStyle/>
          <a:p>
            <a:pPr/>
          </a:p>
        </p:txBody>
      </p:sp>
      <p:sp>
        <p:nvSpPr>
          <p:cNvPr id="33" name="Title Text"/>
          <p:cNvSpPr txBox="1"/>
          <p:nvPr>
            <p:ph type="title"/>
          </p:nvPr>
        </p:nvSpPr>
        <p:spPr>
          <a:xfrm>
            <a:off x="1057715" y="10868814"/>
            <a:ext cx="10858501" cy="1780386"/>
          </a:xfrm>
          <a:prstGeom prst="rect">
            <a:avLst/>
          </a:prstGeom>
        </p:spPr>
        <p:txBody>
          <a:bodyPr anchor="ctr"/>
          <a:lstStyle>
            <a:lvl1pPr algn="r"/>
          </a:lstStyle>
          <a:p>
            <a:pPr/>
            <a:r>
              <a:t>Title Text</a:t>
            </a:r>
          </a:p>
        </p:txBody>
      </p:sp>
      <p:sp>
        <p:nvSpPr>
          <p:cNvPr id="34" name="Body Level One…"/>
          <p:cNvSpPr txBox="1"/>
          <p:nvPr>
            <p:ph type="body" sz="quarter" idx="1"/>
          </p:nvPr>
        </p:nvSpPr>
        <p:spPr>
          <a:xfrm>
            <a:off x="13995796" y="10868814"/>
            <a:ext cx="9283701" cy="1780386"/>
          </a:xfrm>
          <a:prstGeom prst="rect">
            <a:avLst/>
          </a:prstGeom>
        </p:spPr>
        <p:txBody>
          <a:bodyPr anchor="ctr"/>
          <a:lstStyle>
            <a:lvl1pPr marL="0" indent="0">
              <a:spcBef>
                <a:spcPts val="0"/>
              </a:spcBef>
              <a:buClrTx/>
              <a:buSzTx/>
              <a:buFontTx/>
              <a:buNone/>
              <a:defRPr sz="3600">
                <a:latin typeface="Helvetica Neue"/>
                <a:ea typeface="Helvetica Neue"/>
                <a:cs typeface="Helvetica Neue"/>
                <a:sym typeface="Helvetica Neue"/>
              </a:defRPr>
            </a:lvl1pPr>
            <a:lvl2pPr marL="0" indent="0">
              <a:spcBef>
                <a:spcPts val="0"/>
              </a:spcBef>
              <a:buClrTx/>
              <a:buSzTx/>
              <a:buFontTx/>
              <a:buNone/>
              <a:defRPr sz="3600">
                <a:latin typeface="Helvetica Neue"/>
                <a:ea typeface="Helvetica Neue"/>
                <a:cs typeface="Helvetica Neue"/>
                <a:sym typeface="Helvetica Neue"/>
              </a:defRPr>
            </a:lvl2pPr>
            <a:lvl3pPr marL="0" indent="0">
              <a:spcBef>
                <a:spcPts val="0"/>
              </a:spcBef>
              <a:buClrTx/>
              <a:buSzTx/>
              <a:buFontTx/>
              <a:buNone/>
              <a:defRPr sz="3600">
                <a:latin typeface="Helvetica Neue"/>
                <a:ea typeface="Helvetica Neue"/>
                <a:cs typeface="Helvetica Neue"/>
                <a:sym typeface="Helvetica Neue"/>
              </a:defRPr>
            </a:lvl3pPr>
            <a:lvl4pPr marL="0" indent="0">
              <a:spcBef>
                <a:spcPts val="0"/>
              </a:spcBef>
              <a:buClrTx/>
              <a:buSzTx/>
              <a:buFontTx/>
              <a:buNone/>
              <a:defRPr sz="3600">
                <a:latin typeface="Helvetica Neue"/>
                <a:ea typeface="Helvetica Neue"/>
                <a:cs typeface="Helvetica Neue"/>
                <a:sym typeface="Helvetica Neue"/>
              </a:defRPr>
            </a:lvl4pPr>
            <a:lvl5pPr marL="0" indent="0">
              <a:spcBef>
                <a:spcPts val="0"/>
              </a:spcBef>
              <a:buClrTx/>
              <a:buSzTx/>
              <a:buFontTx/>
              <a:buNone/>
              <a:defRPr sz="3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grpSp>
        <p:nvGrpSpPr>
          <p:cNvPr id="43" name="Group"/>
          <p:cNvGrpSpPr/>
          <p:nvPr/>
        </p:nvGrpSpPr>
        <p:grpSpPr>
          <a:xfrm>
            <a:off x="627214" y="12673887"/>
            <a:ext cx="23240010" cy="1191694"/>
            <a:chOff x="0" y="0"/>
            <a:chExt cx="23240008" cy="1191693"/>
          </a:xfrm>
        </p:grpSpPr>
        <p:sp>
          <p:nvSpPr>
            <p:cNvPr id="35"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36"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39" name="Group"/>
            <p:cNvGrpSpPr/>
            <p:nvPr/>
          </p:nvGrpSpPr>
          <p:grpSpPr>
            <a:xfrm>
              <a:off x="5637331" y="0"/>
              <a:ext cx="8321212" cy="1191694"/>
              <a:chOff x="0" y="0"/>
              <a:chExt cx="8321210" cy="1191693"/>
            </a:xfrm>
          </p:grpSpPr>
          <p:pic>
            <p:nvPicPr>
              <p:cNvPr id="37"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38"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42" name="Group"/>
            <p:cNvGrpSpPr/>
            <p:nvPr/>
          </p:nvGrpSpPr>
          <p:grpSpPr>
            <a:xfrm>
              <a:off x="14744744" y="276163"/>
              <a:ext cx="8495265" cy="639367"/>
              <a:chOff x="0" y="0"/>
              <a:chExt cx="8495263" cy="639365"/>
            </a:xfrm>
          </p:grpSpPr>
          <p:sp>
            <p:nvSpPr>
              <p:cNvPr id="40"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41"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51" name="Title Text"/>
          <p:cNvSpPr txBox="1"/>
          <p:nvPr>
            <p:ph type="title"/>
          </p:nvPr>
        </p:nvSpPr>
        <p:spPr>
          <a:xfrm>
            <a:off x="1066800" y="4622800"/>
            <a:ext cx="22237700" cy="4470400"/>
          </a:xfrm>
          <a:prstGeom prst="rect">
            <a:avLst/>
          </a:prstGeom>
        </p:spPr>
        <p:txBody>
          <a:bodyPr anchor="ctr"/>
          <a:lstStyle/>
          <a:p>
            <a:pPr/>
            <a:r>
              <a:t>Title Text</a:t>
            </a:r>
          </a:p>
        </p:txBody>
      </p:sp>
      <p:grpSp>
        <p:nvGrpSpPr>
          <p:cNvPr id="60" name="Group"/>
          <p:cNvGrpSpPr/>
          <p:nvPr/>
        </p:nvGrpSpPr>
        <p:grpSpPr>
          <a:xfrm>
            <a:off x="627214" y="12673887"/>
            <a:ext cx="23240010" cy="1191694"/>
            <a:chOff x="0" y="0"/>
            <a:chExt cx="23240008" cy="1191693"/>
          </a:xfrm>
        </p:grpSpPr>
        <p:sp>
          <p:nvSpPr>
            <p:cNvPr id="52"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53"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56" name="Group"/>
            <p:cNvGrpSpPr/>
            <p:nvPr/>
          </p:nvGrpSpPr>
          <p:grpSpPr>
            <a:xfrm>
              <a:off x="5637331" y="0"/>
              <a:ext cx="8321212" cy="1191694"/>
              <a:chOff x="0" y="0"/>
              <a:chExt cx="8321210" cy="1191693"/>
            </a:xfrm>
          </p:grpSpPr>
          <p:pic>
            <p:nvPicPr>
              <p:cNvPr id="54"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55"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59" name="Group"/>
            <p:cNvGrpSpPr/>
            <p:nvPr/>
          </p:nvGrpSpPr>
          <p:grpSpPr>
            <a:xfrm>
              <a:off x="14744744" y="276163"/>
              <a:ext cx="8495265" cy="639367"/>
              <a:chOff x="0" y="0"/>
              <a:chExt cx="8495263" cy="639365"/>
            </a:xfrm>
          </p:grpSpPr>
          <p:sp>
            <p:nvSpPr>
              <p:cNvPr id="57"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58"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68" name="Line"/>
          <p:cNvSpPr/>
          <p:nvPr/>
        </p:nvSpPr>
        <p:spPr>
          <a:xfrm>
            <a:off x="1066800" y="6489700"/>
            <a:ext cx="10002141" cy="0"/>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69" name="Image"/>
          <p:cNvSpPr/>
          <p:nvPr>
            <p:ph type="pic" idx="21"/>
          </p:nvPr>
        </p:nvSpPr>
        <p:spPr>
          <a:xfrm>
            <a:off x="10912633" y="-11786"/>
            <a:ext cx="19423284" cy="12976356"/>
          </a:xfrm>
          <a:prstGeom prst="rect">
            <a:avLst/>
          </a:prstGeom>
        </p:spPr>
        <p:txBody>
          <a:bodyPr lIns="91439" tIns="45719" rIns="91439" bIns="45719">
            <a:noAutofit/>
          </a:bodyPr>
          <a:lstStyle/>
          <a:p>
            <a:pPr/>
          </a:p>
        </p:txBody>
      </p:sp>
      <p:sp>
        <p:nvSpPr>
          <p:cNvPr id="70" name="Title Text"/>
          <p:cNvSpPr txBox="1"/>
          <p:nvPr>
            <p:ph type="title"/>
          </p:nvPr>
        </p:nvSpPr>
        <p:spPr>
          <a:xfrm>
            <a:off x="1064070" y="1667043"/>
            <a:ext cx="10007601" cy="4470401"/>
          </a:xfrm>
          <a:prstGeom prst="rect">
            <a:avLst/>
          </a:prstGeom>
        </p:spPr>
        <p:txBody>
          <a:bodyPr/>
          <a:lstStyle/>
          <a:p>
            <a:pPr/>
            <a:r>
              <a:t>Title Text</a:t>
            </a:r>
          </a:p>
        </p:txBody>
      </p:sp>
      <p:sp>
        <p:nvSpPr>
          <p:cNvPr id="71" name="Body Level One…"/>
          <p:cNvSpPr txBox="1"/>
          <p:nvPr>
            <p:ph type="body" sz="quarter" idx="1"/>
          </p:nvPr>
        </p:nvSpPr>
        <p:spPr>
          <a:xfrm>
            <a:off x="1064070" y="6861343"/>
            <a:ext cx="9552526" cy="4470401"/>
          </a:xfrm>
          <a:prstGeom prst="rect">
            <a:avLst/>
          </a:prstGeom>
        </p:spPr>
        <p:txBody>
          <a:bodyPr/>
          <a:lstStyle>
            <a:lvl1pPr marL="0" indent="0">
              <a:spcBef>
                <a:spcPts val="0"/>
              </a:spcBef>
              <a:buClrTx/>
              <a:buSzTx/>
              <a:buFontTx/>
              <a:buNone/>
              <a:defRPr sz="3600"/>
            </a:lvl1pPr>
            <a:lvl2pPr marL="0" indent="0">
              <a:spcBef>
                <a:spcPts val="0"/>
              </a:spcBef>
              <a:buClrTx/>
              <a:buSzTx/>
              <a:buFontTx/>
              <a:buNone/>
              <a:defRPr sz="3600"/>
            </a:lvl2pPr>
            <a:lvl3pPr marL="0" indent="0">
              <a:spcBef>
                <a:spcPts val="0"/>
              </a:spcBef>
              <a:buClrTx/>
              <a:buSzTx/>
              <a:buFontTx/>
              <a:buNone/>
              <a:defRPr sz="3600"/>
            </a:lvl3pPr>
            <a:lvl4pPr marL="0" indent="0">
              <a:spcBef>
                <a:spcPts val="0"/>
              </a:spcBef>
              <a:buClrTx/>
              <a:buSzTx/>
              <a:buFontTx/>
              <a:buNone/>
              <a:defRPr sz="3600"/>
            </a:lvl4pPr>
            <a:lvl5pPr marL="0" indent="0">
              <a:spcBef>
                <a:spcPts val="0"/>
              </a:spcBef>
              <a:buClrTx/>
              <a:buSzTx/>
              <a:buFontTx/>
              <a:buNone/>
              <a:defRPr sz="3600"/>
            </a:lvl5pPr>
          </a:lstStyle>
          <a:p>
            <a:pPr/>
            <a:r>
              <a:t>Body Level One</a:t>
            </a:r>
          </a:p>
          <a:p>
            <a:pPr lvl="1"/>
            <a:r>
              <a:t>Body Level Two</a:t>
            </a:r>
          </a:p>
          <a:p>
            <a:pPr lvl="2"/>
            <a:r>
              <a:t>Body Level Three</a:t>
            </a:r>
          </a:p>
          <a:p>
            <a:pPr lvl="3"/>
            <a:r>
              <a:t>Body Level Four</a:t>
            </a:r>
          </a:p>
          <a:p>
            <a:pPr lvl="4"/>
            <a:r>
              <a:t>Body Level Five</a:t>
            </a:r>
          </a:p>
        </p:txBody>
      </p:sp>
      <p:grpSp>
        <p:nvGrpSpPr>
          <p:cNvPr id="80" name="Group"/>
          <p:cNvGrpSpPr/>
          <p:nvPr/>
        </p:nvGrpSpPr>
        <p:grpSpPr>
          <a:xfrm>
            <a:off x="627214" y="12673887"/>
            <a:ext cx="23240010" cy="1191694"/>
            <a:chOff x="0" y="0"/>
            <a:chExt cx="23240008" cy="1191693"/>
          </a:xfrm>
        </p:grpSpPr>
        <p:sp>
          <p:nvSpPr>
            <p:cNvPr id="72"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73"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76" name="Group"/>
            <p:cNvGrpSpPr/>
            <p:nvPr/>
          </p:nvGrpSpPr>
          <p:grpSpPr>
            <a:xfrm>
              <a:off x="5637331" y="0"/>
              <a:ext cx="8321212" cy="1191694"/>
              <a:chOff x="0" y="0"/>
              <a:chExt cx="8321210" cy="1191693"/>
            </a:xfrm>
          </p:grpSpPr>
          <p:pic>
            <p:nvPicPr>
              <p:cNvPr id="74"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75"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79" name="Group"/>
            <p:cNvGrpSpPr/>
            <p:nvPr/>
          </p:nvGrpSpPr>
          <p:grpSpPr>
            <a:xfrm>
              <a:off x="14744744" y="276163"/>
              <a:ext cx="8495265" cy="639367"/>
              <a:chOff x="0" y="0"/>
              <a:chExt cx="8495263" cy="639365"/>
            </a:xfrm>
          </p:grpSpPr>
          <p:sp>
            <p:nvSpPr>
              <p:cNvPr id="77"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78"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81" name="Slide Number"/>
          <p:cNvSpPr txBox="1"/>
          <p:nvPr>
            <p:ph type="sldNum" sz="quarter" idx="2"/>
          </p:nvPr>
        </p:nvSpPr>
        <p:spPr>
          <a:xfrm>
            <a:off x="952499" y="12985800"/>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8" name="Title Text"/>
          <p:cNvSpPr txBox="1"/>
          <p:nvPr>
            <p:ph type="title"/>
          </p:nvPr>
        </p:nvSpPr>
        <p:spPr>
          <a:prstGeom prst="rect">
            <a:avLst/>
          </a:prstGeom>
        </p:spPr>
        <p:txBody>
          <a:bodyPr/>
          <a:lstStyle/>
          <a:p>
            <a:pPr/>
            <a:r>
              <a:t>Title Text</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96" name="Title Text"/>
          <p:cNvSpPr txBox="1"/>
          <p:nvPr>
            <p:ph type="title"/>
          </p:nvPr>
        </p:nvSpPr>
        <p:spPr>
          <a:prstGeom prst="rect">
            <a:avLst/>
          </a:prstGeom>
        </p:spPr>
        <p:txBody>
          <a:bodyPr/>
          <a:lstStyle/>
          <a:p>
            <a:pPr/>
            <a:r>
              <a:t>Title Text</a:t>
            </a:r>
          </a:p>
        </p:txBody>
      </p:sp>
      <p:sp>
        <p:nvSpPr>
          <p:cNvPr id="97" name="Body Level One…"/>
          <p:cNvSpPr txBox="1"/>
          <p:nvPr>
            <p:ph type="body" idx="1"/>
          </p:nvPr>
        </p:nvSpPr>
        <p:spPr>
          <a:prstGeom prst="rect">
            <a:avLst/>
          </a:prstGeom>
        </p:spPr>
        <p:txBody>
          <a:bodyPr/>
          <a:lstStyle>
            <a:lvl1pPr>
              <a:buSzPct val="150000"/>
            </a:lvl1pPr>
            <a:lvl2pPr>
              <a:spcBef>
                <a:spcPts val="3000"/>
              </a:spcBef>
              <a:buSzPct val="150000"/>
              <a:buChar char="-"/>
            </a:lvl2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105" name="Line"/>
          <p:cNvSpPr/>
          <p:nvPr/>
        </p:nvSpPr>
        <p:spPr>
          <a:xfrm>
            <a:off x="1066799" y="2768599"/>
            <a:ext cx="10411913" cy="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06" name="Image"/>
          <p:cNvSpPr/>
          <p:nvPr>
            <p:ph type="pic" idx="21"/>
          </p:nvPr>
        </p:nvSpPr>
        <p:spPr>
          <a:xfrm>
            <a:off x="12964543" y="-940841"/>
            <a:ext cx="11842836" cy="17629008"/>
          </a:xfrm>
          <a:prstGeom prst="rect">
            <a:avLst/>
          </a:prstGeom>
        </p:spPr>
        <p:txBody>
          <a:bodyPr lIns="91439" tIns="45719" rIns="91439" bIns="45719">
            <a:noAutofit/>
          </a:bodyPr>
          <a:lstStyle/>
          <a:p>
            <a:pPr/>
          </a:p>
        </p:txBody>
      </p:sp>
      <p:sp>
        <p:nvSpPr>
          <p:cNvPr id="107" name="Title Text"/>
          <p:cNvSpPr txBox="1"/>
          <p:nvPr>
            <p:ph type="title"/>
          </p:nvPr>
        </p:nvSpPr>
        <p:spPr>
          <a:xfrm>
            <a:off x="1066800" y="469900"/>
            <a:ext cx="9525000" cy="1968500"/>
          </a:xfrm>
          <a:prstGeom prst="rect">
            <a:avLst/>
          </a:prstGeom>
        </p:spPr>
        <p:txBody>
          <a:bodyPr/>
          <a:lstStyle/>
          <a:p>
            <a:pPr/>
            <a:r>
              <a:t>Title Text</a:t>
            </a:r>
          </a:p>
        </p:txBody>
      </p:sp>
      <p:sp>
        <p:nvSpPr>
          <p:cNvPr id="108" name="Body Level One…"/>
          <p:cNvSpPr txBox="1"/>
          <p:nvPr>
            <p:ph type="body" sz="half" idx="1"/>
          </p:nvPr>
        </p:nvSpPr>
        <p:spPr>
          <a:xfrm>
            <a:off x="1066800" y="3124200"/>
            <a:ext cx="10411911" cy="9372600"/>
          </a:xfrm>
          <a:prstGeom prst="rect">
            <a:avLst/>
          </a:prstGeom>
        </p:spPr>
        <p:txBody>
          <a:bodyPr/>
          <a:lstStyle>
            <a:lvl1pPr marL="457200" indent="-457200">
              <a:spcBef>
                <a:spcPts val="4200"/>
              </a:spcBef>
              <a:buSzPct val="150000"/>
              <a:defRPr sz="3600"/>
            </a:lvl1pPr>
            <a:lvl2pPr marL="914400" indent="-457200">
              <a:spcBef>
                <a:spcPts val="1800"/>
              </a:spcBef>
              <a:buSzPct val="150000"/>
              <a:defRPr sz="3600"/>
            </a:lvl2pPr>
            <a:lvl3pPr marL="1371600" indent="-457200">
              <a:spcBef>
                <a:spcPts val="4200"/>
              </a:spcBef>
              <a:buSzPct val="150000"/>
              <a:buChar char="-"/>
              <a:defRPr sz="3600"/>
            </a:lvl3pPr>
            <a:lvl4pPr marL="1828800" indent="-457200">
              <a:spcBef>
                <a:spcPts val="4200"/>
              </a:spcBef>
              <a:defRPr sz="3600"/>
            </a:lvl4pPr>
            <a:lvl5pPr marL="2286000" indent="-457200">
              <a:spcBef>
                <a:spcPts val="4200"/>
              </a:spcBef>
              <a:defRPr sz="3600"/>
            </a:lvl5pPr>
          </a:lstStyle>
          <a:p>
            <a:pPr/>
            <a:r>
              <a:t>Body Level One</a:t>
            </a:r>
          </a:p>
          <a:p>
            <a:pPr lvl="1"/>
            <a:r>
              <a:t>Body Level Two</a:t>
            </a:r>
          </a:p>
          <a:p>
            <a:pPr lvl="2"/>
            <a:r>
              <a:t>Body Level Three</a:t>
            </a:r>
          </a:p>
          <a:p>
            <a:pPr lvl="3"/>
            <a:r>
              <a:t>Body Level Four</a:t>
            </a:r>
          </a:p>
          <a:p>
            <a:pPr lvl="4"/>
            <a:r>
              <a:t>Body Level Five</a:t>
            </a:r>
          </a:p>
        </p:txBody>
      </p:sp>
      <p:pic>
        <p:nvPicPr>
          <p:cNvPr id="109" name="SSICompFull.png" descr="SSICompFull.png"/>
          <p:cNvPicPr>
            <a:picLocks noChangeAspect="1"/>
          </p:cNvPicPr>
          <p:nvPr/>
        </p:nvPicPr>
        <p:blipFill>
          <a:blip r:embed="rId2">
            <a:extLst/>
          </a:blip>
          <a:stretch>
            <a:fillRect/>
          </a:stretch>
        </p:blipFill>
        <p:spPr>
          <a:xfrm>
            <a:off x="20774914" y="51389"/>
            <a:ext cx="3669617" cy="2195175"/>
          </a:xfrm>
          <a:prstGeom prst="rect">
            <a:avLst/>
          </a:prstGeom>
          <a:ln w="12700">
            <a:miter lim="400000"/>
          </a:ln>
        </p:spPr>
      </p:pic>
      <p:grpSp>
        <p:nvGrpSpPr>
          <p:cNvPr id="118" name="Group"/>
          <p:cNvGrpSpPr/>
          <p:nvPr/>
        </p:nvGrpSpPr>
        <p:grpSpPr>
          <a:xfrm>
            <a:off x="627214" y="12673887"/>
            <a:ext cx="23240010" cy="1191694"/>
            <a:chOff x="0" y="0"/>
            <a:chExt cx="23240008" cy="1191693"/>
          </a:xfrm>
        </p:grpSpPr>
        <p:sp>
          <p:nvSpPr>
            <p:cNvPr id="110"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111"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114" name="Group"/>
            <p:cNvGrpSpPr/>
            <p:nvPr/>
          </p:nvGrpSpPr>
          <p:grpSpPr>
            <a:xfrm>
              <a:off x="5637331" y="0"/>
              <a:ext cx="8321212" cy="1191694"/>
              <a:chOff x="0" y="0"/>
              <a:chExt cx="8321210" cy="1191693"/>
            </a:xfrm>
          </p:grpSpPr>
          <p:pic>
            <p:nvPicPr>
              <p:cNvPr id="112" name="Twitter_Social_Icon_Circle_Color.png" descr="Twitter_Social_Icon_Circle_Color.png"/>
              <p:cNvPicPr>
                <a:picLocks noChangeAspect="1"/>
              </p:cNvPicPr>
              <p:nvPr/>
            </p:nvPicPr>
            <p:blipFill>
              <a:blip r:embed="rId3">
                <a:extLst/>
              </a:blip>
              <a:stretch>
                <a:fillRect/>
              </a:stretch>
            </p:blipFill>
            <p:spPr>
              <a:xfrm>
                <a:off x="0" y="271079"/>
                <a:ext cx="649535" cy="649535"/>
              </a:xfrm>
              <a:prstGeom prst="rect">
                <a:avLst/>
              </a:prstGeom>
              <a:ln w="12700" cap="flat">
                <a:noFill/>
                <a:miter lim="400000"/>
              </a:ln>
              <a:effectLst/>
            </p:spPr>
          </p:pic>
          <p:sp>
            <p:nvSpPr>
              <p:cNvPr id="113"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17" name="Group"/>
            <p:cNvGrpSpPr/>
            <p:nvPr/>
          </p:nvGrpSpPr>
          <p:grpSpPr>
            <a:xfrm>
              <a:off x="14744744" y="276163"/>
              <a:ext cx="8495265" cy="639367"/>
              <a:chOff x="0" y="0"/>
              <a:chExt cx="8495263" cy="639365"/>
            </a:xfrm>
          </p:grpSpPr>
          <p:sp>
            <p:nvSpPr>
              <p:cNvPr id="115"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4" invalidUrl="" action="" tgtFrame="" tooltip="" history="1" highlightClick="0" endSnd="0"/>
                  </a:rPr>
                  <a:t>https://doi.org/10.6084/m9.figshare.12631118</a:t>
                </a:r>
              </a:p>
            </p:txBody>
          </p:sp>
          <p:pic>
            <p:nvPicPr>
              <p:cNvPr id="116" name="DOI_logo.svg.png" descr="DOI_logo.svg.png"/>
              <p:cNvPicPr>
                <a:picLocks noChangeAspect="1"/>
              </p:cNvPicPr>
              <p:nvPr/>
            </p:nvPicPr>
            <p:blipFill>
              <a:blip r:embed="rId5">
                <a:extLst/>
              </a:blip>
              <a:stretch>
                <a:fillRect/>
              </a:stretch>
            </p:blipFill>
            <p:spPr>
              <a:xfrm>
                <a:off x="0" y="0"/>
                <a:ext cx="639366" cy="639366"/>
              </a:xfrm>
              <a:prstGeom prst="rect">
                <a:avLst/>
              </a:prstGeom>
              <a:ln w="12700" cap="flat">
                <a:noFill/>
                <a:miter lim="400000"/>
              </a:ln>
              <a:effectLst/>
            </p:spPr>
          </p:pic>
        </p:grpSp>
      </p:grpSp>
      <p:sp>
        <p:nvSpPr>
          <p:cNvPr id="119" name="Slide Number"/>
          <p:cNvSpPr txBox="1"/>
          <p:nvPr>
            <p:ph type="sldNum" sz="quarter" idx="2"/>
          </p:nvPr>
        </p:nvSpPr>
        <p:spPr>
          <a:xfrm>
            <a:off x="957643" y="12985800"/>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126" name="Body Level One…"/>
          <p:cNvSpPr txBox="1"/>
          <p:nvPr>
            <p:ph type="body" idx="1"/>
          </p:nvPr>
        </p:nvSpPr>
        <p:spPr>
          <a:xfrm>
            <a:off x="1663700" y="1244600"/>
            <a:ext cx="21031200" cy="1120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27" name="SSICompFull.png" descr="SSICompFull.png"/>
          <p:cNvPicPr>
            <a:picLocks noChangeAspect="1"/>
          </p:cNvPicPr>
          <p:nvPr/>
        </p:nvPicPr>
        <p:blipFill>
          <a:blip r:embed="rId2">
            <a:extLst/>
          </a:blip>
          <a:stretch>
            <a:fillRect/>
          </a:stretch>
        </p:blipFill>
        <p:spPr>
          <a:xfrm>
            <a:off x="20774914" y="51389"/>
            <a:ext cx="3669617" cy="2195175"/>
          </a:xfrm>
          <a:prstGeom prst="rect">
            <a:avLst/>
          </a:prstGeom>
          <a:ln w="12700">
            <a:miter lim="400000"/>
          </a:ln>
        </p:spPr>
      </p:pic>
      <p:grpSp>
        <p:nvGrpSpPr>
          <p:cNvPr id="136" name="Group"/>
          <p:cNvGrpSpPr/>
          <p:nvPr/>
        </p:nvGrpSpPr>
        <p:grpSpPr>
          <a:xfrm>
            <a:off x="627214" y="12673887"/>
            <a:ext cx="23240010" cy="1191694"/>
            <a:chOff x="0" y="0"/>
            <a:chExt cx="23240008" cy="1191693"/>
          </a:xfrm>
        </p:grpSpPr>
        <p:sp>
          <p:nvSpPr>
            <p:cNvPr id="128"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129"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132" name="Group"/>
            <p:cNvGrpSpPr/>
            <p:nvPr/>
          </p:nvGrpSpPr>
          <p:grpSpPr>
            <a:xfrm>
              <a:off x="5637331" y="0"/>
              <a:ext cx="8321212" cy="1191694"/>
              <a:chOff x="0" y="0"/>
              <a:chExt cx="8321210" cy="1191693"/>
            </a:xfrm>
          </p:grpSpPr>
          <p:pic>
            <p:nvPicPr>
              <p:cNvPr id="130" name="Twitter_Social_Icon_Circle_Color.png" descr="Twitter_Social_Icon_Circle_Color.png"/>
              <p:cNvPicPr>
                <a:picLocks noChangeAspect="1"/>
              </p:cNvPicPr>
              <p:nvPr/>
            </p:nvPicPr>
            <p:blipFill>
              <a:blip r:embed="rId3">
                <a:extLst/>
              </a:blip>
              <a:stretch>
                <a:fillRect/>
              </a:stretch>
            </p:blipFill>
            <p:spPr>
              <a:xfrm>
                <a:off x="0" y="271079"/>
                <a:ext cx="649535" cy="649535"/>
              </a:xfrm>
              <a:prstGeom prst="rect">
                <a:avLst/>
              </a:prstGeom>
              <a:ln w="12700" cap="flat">
                <a:noFill/>
                <a:miter lim="400000"/>
              </a:ln>
              <a:effectLst/>
            </p:spPr>
          </p:pic>
          <p:sp>
            <p:nvSpPr>
              <p:cNvPr id="131"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35" name="Group"/>
            <p:cNvGrpSpPr/>
            <p:nvPr/>
          </p:nvGrpSpPr>
          <p:grpSpPr>
            <a:xfrm>
              <a:off x="14744744" y="276163"/>
              <a:ext cx="8495265" cy="639367"/>
              <a:chOff x="0" y="0"/>
              <a:chExt cx="8495263" cy="639365"/>
            </a:xfrm>
          </p:grpSpPr>
          <p:sp>
            <p:nvSpPr>
              <p:cNvPr id="133"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4" invalidUrl="" action="" tgtFrame="" tooltip="" history="1" highlightClick="0" endSnd="0"/>
                  </a:rPr>
                  <a:t>https://doi.org/10.6084/m9.figshare.12631118</a:t>
                </a:r>
              </a:p>
            </p:txBody>
          </p:sp>
          <p:pic>
            <p:nvPicPr>
              <p:cNvPr id="134" name="DOI_logo.svg.png" descr="DOI_logo.svg.png"/>
              <p:cNvPicPr>
                <a:picLocks noChangeAspect="1"/>
              </p:cNvPicPr>
              <p:nvPr/>
            </p:nvPicPr>
            <p:blipFill>
              <a:blip r:embed="rId5">
                <a:extLst/>
              </a:blip>
              <a:stretch>
                <a:fillRect/>
              </a:stretch>
            </p:blipFill>
            <p:spPr>
              <a:xfrm>
                <a:off x="0" y="0"/>
                <a:ext cx="639366" cy="639366"/>
              </a:xfrm>
              <a:prstGeom prst="rect">
                <a:avLst/>
              </a:prstGeom>
              <a:ln w="12700" cap="flat">
                <a:noFill/>
                <a:miter lim="400000"/>
              </a:ln>
              <a:effectLst/>
            </p:spPr>
          </p:pic>
        </p:grpSp>
      </p:gr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44" name="Line"/>
          <p:cNvSpPr/>
          <p:nvPr/>
        </p:nvSpPr>
        <p:spPr>
          <a:xfrm flipH="1">
            <a:off x="15811739" y="711200"/>
            <a:ext cx="1" cy="11143606"/>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45" name="Line"/>
          <p:cNvSpPr/>
          <p:nvPr/>
        </p:nvSpPr>
        <p:spPr>
          <a:xfrm>
            <a:off x="15811500" y="6277570"/>
            <a:ext cx="7763085" cy="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46" name="Image"/>
          <p:cNvSpPr/>
          <p:nvPr>
            <p:ph type="pic" sz="quarter" idx="21"/>
          </p:nvPr>
        </p:nvSpPr>
        <p:spPr>
          <a:xfrm>
            <a:off x="15930593" y="6426200"/>
            <a:ext cx="9151185" cy="6108700"/>
          </a:xfrm>
          <a:prstGeom prst="rect">
            <a:avLst/>
          </a:prstGeom>
        </p:spPr>
        <p:txBody>
          <a:bodyPr lIns="91439" tIns="45719" rIns="91439" bIns="45719">
            <a:noAutofit/>
          </a:bodyPr>
          <a:lstStyle/>
          <a:p>
            <a:pPr/>
          </a:p>
        </p:txBody>
      </p:sp>
      <p:sp>
        <p:nvSpPr>
          <p:cNvPr id="147" name="Image"/>
          <p:cNvSpPr/>
          <p:nvPr>
            <p:ph type="pic" sz="half" idx="22"/>
          </p:nvPr>
        </p:nvSpPr>
        <p:spPr>
          <a:xfrm>
            <a:off x="15900400" y="-152400"/>
            <a:ext cx="7785100" cy="11595101"/>
          </a:xfrm>
          <a:prstGeom prst="rect">
            <a:avLst/>
          </a:prstGeom>
        </p:spPr>
        <p:txBody>
          <a:bodyPr lIns="91439" tIns="45719" rIns="91439" bIns="45719">
            <a:noAutofit/>
          </a:bodyPr>
          <a:lstStyle/>
          <a:p>
            <a:pPr/>
          </a:p>
        </p:txBody>
      </p:sp>
      <p:sp>
        <p:nvSpPr>
          <p:cNvPr id="148" name="Image"/>
          <p:cNvSpPr/>
          <p:nvPr>
            <p:ph type="pic" idx="23"/>
          </p:nvPr>
        </p:nvSpPr>
        <p:spPr>
          <a:xfrm>
            <a:off x="622300" y="711200"/>
            <a:ext cx="15544800" cy="11328400"/>
          </a:xfrm>
          <a:prstGeom prst="rect">
            <a:avLst/>
          </a:prstGeom>
        </p:spPr>
        <p:txBody>
          <a:bodyPr lIns="91439" tIns="45719" rIns="91439" bIns="45719">
            <a:noAutofit/>
          </a:bodyPr>
          <a:lstStyle/>
          <a:p>
            <a:pPr/>
          </a:p>
        </p:txBody>
      </p:sp>
      <p:sp>
        <p:nvSpPr>
          <p:cNvPr id="149" name="Body Level One…"/>
          <p:cNvSpPr txBox="1"/>
          <p:nvPr>
            <p:ph type="body" sz="quarter" idx="1"/>
          </p:nvPr>
        </p:nvSpPr>
        <p:spPr>
          <a:xfrm>
            <a:off x="977900" y="12016377"/>
            <a:ext cx="14579600" cy="706294"/>
          </a:xfrm>
          <a:prstGeom prst="rect">
            <a:avLst/>
          </a:prstGeom>
        </p:spPr>
        <p:txBody>
          <a:bodyPr/>
          <a:lstStyle>
            <a:lvl1pPr marL="0" indent="0">
              <a:spcBef>
                <a:spcPts val="0"/>
              </a:spcBef>
              <a:buClrTx/>
              <a:buSzTx/>
              <a:buFontTx/>
              <a:buNone/>
              <a:defRPr sz="3600">
                <a:latin typeface="Helvetica Neue"/>
                <a:ea typeface="Helvetica Neue"/>
                <a:cs typeface="Helvetica Neue"/>
                <a:sym typeface="Helvetica Neue"/>
              </a:defRPr>
            </a:lvl1pPr>
            <a:lvl2pPr marL="0" indent="0">
              <a:spcBef>
                <a:spcPts val="0"/>
              </a:spcBef>
              <a:buClrTx/>
              <a:buSzTx/>
              <a:buFontTx/>
              <a:buNone/>
              <a:defRPr sz="3600">
                <a:latin typeface="Helvetica Neue"/>
                <a:ea typeface="Helvetica Neue"/>
                <a:cs typeface="Helvetica Neue"/>
                <a:sym typeface="Helvetica Neue"/>
              </a:defRPr>
            </a:lvl2pPr>
            <a:lvl3pPr marL="0" indent="0">
              <a:spcBef>
                <a:spcPts val="0"/>
              </a:spcBef>
              <a:buClrTx/>
              <a:buSzTx/>
              <a:buFontTx/>
              <a:buNone/>
              <a:defRPr sz="3600">
                <a:latin typeface="Helvetica Neue"/>
                <a:ea typeface="Helvetica Neue"/>
                <a:cs typeface="Helvetica Neue"/>
                <a:sym typeface="Helvetica Neue"/>
              </a:defRPr>
            </a:lvl3pPr>
            <a:lvl4pPr marL="0" indent="0">
              <a:spcBef>
                <a:spcPts val="0"/>
              </a:spcBef>
              <a:buClrTx/>
              <a:buSzTx/>
              <a:buFontTx/>
              <a:buNone/>
              <a:defRPr sz="3600">
                <a:latin typeface="Helvetica Neue"/>
                <a:ea typeface="Helvetica Neue"/>
                <a:cs typeface="Helvetica Neue"/>
                <a:sym typeface="Helvetica Neue"/>
              </a:defRPr>
            </a:lvl4pPr>
            <a:lvl5pPr marL="0" indent="0">
              <a:spcBef>
                <a:spcPts val="0"/>
              </a:spcBef>
              <a:buClrTx/>
              <a:buSzTx/>
              <a:buFontTx/>
              <a:buNone/>
              <a:defRPr sz="3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grpSp>
        <p:nvGrpSpPr>
          <p:cNvPr id="158" name="Group"/>
          <p:cNvGrpSpPr/>
          <p:nvPr/>
        </p:nvGrpSpPr>
        <p:grpSpPr>
          <a:xfrm>
            <a:off x="627214" y="12673887"/>
            <a:ext cx="23240010" cy="1191694"/>
            <a:chOff x="0" y="0"/>
            <a:chExt cx="23240008" cy="1191693"/>
          </a:xfrm>
        </p:grpSpPr>
        <p:sp>
          <p:nvSpPr>
            <p:cNvPr id="150"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151"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154" name="Group"/>
            <p:cNvGrpSpPr/>
            <p:nvPr/>
          </p:nvGrpSpPr>
          <p:grpSpPr>
            <a:xfrm>
              <a:off x="5637331" y="0"/>
              <a:ext cx="8321212" cy="1191694"/>
              <a:chOff x="0" y="0"/>
              <a:chExt cx="8321210" cy="1191693"/>
            </a:xfrm>
          </p:grpSpPr>
          <p:pic>
            <p:nvPicPr>
              <p:cNvPr id="152" name="Twitter_Social_Icon_Circle_Color.png" descr="Twitter_Social_Icon_Circle_Color.png"/>
              <p:cNvPicPr>
                <a:picLocks noChangeAspect="1"/>
              </p:cNvPicPr>
              <p:nvPr/>
            </p:nvPicPr>
            <p:blipFill>
              <a:blip r:embed="rId2">
                <a:extLst/>
              </a:blip>
              <a:stretch>
                <a:fillRect/>
              </a:stretch>
            </p:blipFill>
            <p:spPr>
              <a:xfrm>
                <a:off x="0" y="271079"/>
                <a:ext cx="649535" cy="649535"/>
              </a:xfrm>
              <a:prstGeom prst="rect">
                <a:avLst/>
              </a:prstGeom>
              <a:ln w="12700" cap="flat">
                <a:noFill/>
                <a:miter lim="400000"/>
              </a:ln>
              <a:effectLst/>
            </p:spPr>
          </p:pic>
          <p:sp>
            <p:nvSpPr>
              <p:cNvPr id="153"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57" name="Group"/>
            <p:cNvGrpSpPr/>
            <p:nvPr/>
          </p:nvGrpSpPr>
          <p:grpSpPr>
            <a:xfrm>
              <a:off x="14744744" y="276163"/>
              <a:ext cx="8495265" cy="639367"/>
              <a:chOff x="0" y="0"/>
              <a:chExt cx="8495263" cy="639365"/>
            </a:xfrm>
          </p:grpSpPr>
          <p:sp>
            <p:nvSpPr>
              <p:cNvPr id="155"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3" invalidUrl="" action="" tgtFrame="" tooltip="" history="1" highlightClick="0" endSnd="0"/>
                  </a:rPr>
                  <a:t>https://doi.org/10.6084/m9.figshare.12631118</a:t>
                </a:r>
              </a:p>
            </p:txBody>
          </p:sp>
          <p:pic>
            <p:nvPicPr>
              <p:cNvPr id="156" name="DOI_logo.svg.png" descr="DOI_logo.svg.png"/>
              <p:cNvPicPr>
                <a:picLocks noChangeAspect="1"/>
              </p:cNvPicPr>
              <p:nvPr/>
            </p:nvPicPr>
            <p:blipFill>
              <a:blip r:embed="rId4">
                <a:extLst/>
              </a:blip>
              <a:stretch>
                <a:fillRect/>
              </a:stretch>
            </p:blipFill>
            <p:spPr>
              <a:xfrm>
                <a:off x="0" y="0"/>
                <a:ext cx="639366" cy="639366"/>
              </a:xfrm>
              <a:prstGeom prst="rect">
                <a:avLst/>
              </a:prstGeom>
              <a:ln w="12700" cap="flat">
                <a:noFill/>
                <a:miter lim="400000"/>
              </a:ln>
              <a:effectLst/>
            </p:spPr>
          </p:pic>
        </p:grpSp>
      </p:gr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6084/m9.figshare.12631118" TargetMode="External"/><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1066800" y="2768600"/>
            <a:ext cx="22252698" cy="182"/>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3" name="Title Text"/>
          <p:cNvSpPr txBox="1"/>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pic>
        <p:nvPicPr>
          <p:cNvPr id="4" name="SSICompFull.png" descr="SSICompFull.png"/>
          <p:cNvPicPr>
            <a:picLocks noChangeAspect="1"/>
          </p:cNvPicPr>
          <p:nvPr/>
        </p:nvPicPr>
        <p:blipFill>
          <a:blip r:embed="rId2">
            <a:extLst/>
          </a:blip>
          <a:stretch>
            <a:fillRect/>
          </a:stretch>
        </p:blipFill>
        <p:spPr>
          <a:xfrm>
            <a:off x="20774914" y="51389"/>
            <a:ext cx="3669617" cy="2195175"/>
          </a:xfrm>
          <a:prstGeom prst="rect">
            <a:avLst/>
          </a:prstGeom>
          <a:ln w="12700">
            <a:miter lim="400000"/>
          </a:ln>
        </p:spPr>
      </p:pic>
      <p:grpSp>
        <p:nvGrpSpPr>
          <p:cNvPr id="13" name="Group"/>
          <p:cNvGrpSpPr/>
          <p:nvPr/>
        </p:nvGrpSpPr>
        <p:grpSpPr>
          <a:xfrm>
            <a:off x="627214" y="12673887"/>
            <a:ext cx="23240010" cy="1191694"/>
            <a:chOff x="0" y="0"/>
            <a:chExt cx="23240008" cy="1191693"/>
          </a:xfrm>
        </p:grpSpPr>
        <p:sp>
          <p:nvSpPr>
            <p:cNvPr id="5" name="Line"/>
            <p:cNvSpPr/>
            <p:nvPr/>
          </p:nvSpPr>
          <p:spPr>
            <a:xfrm>
              <a:off x="0" y="163427"/>
              <a:ext cx="23129571" cy="1"/>
            </a:xfrm>
            <a:prstGeom prst="line">
              <a:avLst/>
            </a:prstGeom>
            <a:noFill/>
            <a:ln w="12700" cap="flat">
              <a:solidFill>
                <a:srgbClr val="ABABAB"/>
              </a:solidFill>
              <a:prstDash val="solid"/>
              <a:miter lim="400000"/>
            </a:ln>
            <a:effectLst/>
          </p:spPr>
          <p:txBody>
            <a:bodyPr wrap="square" lIns="50800" tIns="50800" rIns="50800" bIns="50800" numCol="1" anchor="ctr">
              <a:noAutofit/>
            </a:bodyPr>
            <a:lstStyle/>
            <a:p>
              <a:pPr/>
            </a:p>
          </p:txBody>
        </p:sp>
        <p:sp>
          <p:nvSpPr>
            <p:cNvPr id="6" name="Dr. Rachael Ainsworth, SSI"/>
            <p:cNvSpPr txBox="1"/>
            <p:nvPr/>
          </p:nvSpPr>
          <p:spPr>
            <a:xfrm>
              <a:off x="7643" y="321972"/>
              <a:ext cx="7703463"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l">
                <a:defRPr sz="3000"/>
              </a:pPr>
              <a:r>
                <a:t>Dr. Rachael Ainsworth, SSI</a:t>
              </a:r>
            </a:p>
          </p:txBody>
        </p:sp>
        <p:grpSp>
          <p:nvGrpSpPr>
            <p:cNvPr id="9" name="Group"/>
            <p:cNvGrpSpPr/>
            <p:nvPr/>
          </p:nvGrpSpPr>
          <p:grpSpPr>
            <a:xfrm>
              <a:off x="5637331" y="0"/>
              <a:ext cx="8321212" cy="1191694"/>
              <a:chOff x="0" y="0"/>
              <a:chExt cx="8321210" cy="1191693"/>
            </a:xfrm>
          </p:grpSpPr>
          <p:pic>
            <p:nvPicPr>
              <p:cNvPr id="7" name="Twitter_Social_Icon_Circle_Color.png" descr="Twitter_Social_Icon_Circle_Color.png"/>
              <p:cNvPicPr>
                <a:picLocks noChangeAspect="1"/>
              </p:cNvPicPr>
              <p:nvPr/>
            </p:nvPicPr>
            <p:blipFill>
              <a:blip r:embed="rId3">
                <a:extLst/>
              </a:blip>
              <a:stretch>
                <a:fillRect/>
              </a:stretch>
            </p:blipFill>
            <p:spPr>
              <a:xfrm>
                <a:off x="0" y="271079"/>
                <a:ext cx="649535" cy="649535"/>
              </a:xfrm>
              <a:prstGeom prst="rect">
                <a:avLst/>
              </a:prstGeom>
              <a:ln w="12700" cap="flat">
                <a:noFill/>
                <a:miter lim="400000"/>
              </a:ln>
              <a:effectLst/>
            </p:spPr>
          </p:pic>
          <p:sp>
            <p:nvSpPr>
              <p:cNvPr id="8" name="@rachaelevelyn @SoftwareSaved #ISMB2020"/>
              <p:cNvSpPr txBox="1"/>
              <p:nvPr/>
            </p:nvSpPr>
            <p:spPr>
              <a:xfrm>
                <a:off x="620499" y="0"/>
                <a:ext cx="7700712" cy="119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2">
                  <a:defRPr sz="3000"/>
                </a:pPr>
                <a:r>
                  <a:t>@rachaelevelyn @SoftwareSaved #ISMB2020</a:t>
                </a:r>
              </a:p>
            </p:txBody>
          </p:sp>
        </p:grpSp>
        <p:grpSp>
          <p:nvGrpSpPr>
            <p:cNvPr id="12" name="Group"/>
            <p:cNvGrpSpPr/>
            <p:nvPr/>
          </p:nvGrpSpPr>
          <p:grpSpPr>
            <a:xfrm>
              <a:off x="14744744" y="276163"/>
              <a:ext cx="8495265" cy="639367"/>
              <a:chOff x="0" y="0"/>
              <a:chExt cx="8495263" cy="639365"/>
            </a:xfrm>
          </p:grpSpPr>
          <p:sp>
            <p:nvSpPr>
              <p:cNvPr id="10" name="https://doi.org/10.6084/m9.figshare.12631118"/>
              <p:cNvSpPr txBox="1"/>
              <p:nvPr/>
            </p:nvSpPr>
            <p:spPr>
              <a:xfrm>
                <a:off x="629284" y="45808"/>
                <a:ext cx="7865980" cy="5477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2" algn="r">
                  <a:defRPr sz="3000"/>
                </a:pPr>
                <a:r>
                  <a:rPr u="sng">
                    <a:hlinkClick r:id="rId4" invalidUrl="" action="" tgtFrame="" tooltip="" history="1" highlightClick="0" endSnd="0"/>
                  </a:rPr>
                  <a:t>https://doi.org/10.6084/m9.figshare.12631118</a:t>
                </a:r>
              </a:p>
            </p:txBody>
          </p:sp>
          <p:pic>
            <p:nvPicPr>
              <p:cNvPr id="11" name="DOI_logo.svg.png" descr="DOI_logo.svg.png"/>
              <p:cNvPicPr>
                <a:picLocks noChangeAspect="1"/>
              </p:cNvPicPr>
              <p:nvPr/>
            </p:nvPicPr>
            <p:blipFill>
              <a:blip r:embed="rId5">
                <a:extLst/>
              </a:blip>
              <a:stretch>
                <a:fillRect/>
              </a:stretch>
            </p:blipFill>
            <p:spPr>
              <a:xfrm>
                <a:off x="0" y="0"/>
                <a:ext cx="639366" cy="639366"/>
              </a:xfrm>
              <a:prstGeom prst="rect">
                <a:avLst/>
              </a:prstGeom>
              <a:ln w="12700" cap="flat">
                <a:noFill/>
                <a:miter lim="400000"/>
              </a:ln>
              <a:effectLst/>
            </p:spPr>
          </p:pic>
        </p:grpSp>
      </p:grpSp>
      <p:sp>
        <p:nvSpPr>
          <p:cNvPr id="14" name="Body Level One…"/>
          <p:cNvSpPr txBox="1"/>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23216221" y="12985800"/>
            <a:ext cx="368504" cy="374600"/>
          </a:xfrm>
          <a:prstGeom prst="rect">
            <a:avLst/>
          </a:prstGeom>
          <a:ln w="12700">
            <a:miter lim="400000"/>
          </a:ln>
        </p:spPr>
        <p:txBody>
          <a:bodyPr wrap="none" lIns="50800" tIns="50800" rIns="50800" bIns="50800" anchor="b">
            <a:spAutoFit/>
          </a:bodyPr>
          <a:lstStyle>
            <a:lvl1pPr algn="r">
              <a:defRPr sz="18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9pPr>
    </p:titleStyle>
    <p:bodyStyle>
      <a:lvl1pPr marL="6350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1pPr>
      <a:lvl2pPr marL="10922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2pPr>
      <a:lvl3pPr marL="15494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3pPr>
      <a:lvl4pPr marL="20066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4pPr>
      <a:lvl5pPr marL="24638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5pPr>
      <a:lvl6pPr marL="29210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6pPr>
      <a:lvl7pPr marL="33782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7pPr>
      <a:lvl8pPr marL="38354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8pPr>
      <a:lvl9pPr marL="4292600" marR="0" indent="-635000" algn="l" defTabSz="825500" rtl="0" latinLnBrk="0">
        <a:lnSpc>
          <a:spcPct val="100000"/>
        </a:lnSpc>
        <a:spcBef>
          <a:spcPts val="5900"/>
        </a:spcBef>
        <a:spcAft>
          <a:spcPts val="0"/>
        </a:spcAft>
        <a:buClr>
          <a:srgbClr val="747474"/>
        </a:buClr>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9pPr>
    </p:bodyStyle>
    <p:otherStyle>
      <a:lvl1pPr marL="0" marR="0" indent="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2286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4572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6858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9144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11430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13716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16002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18288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i.org/10.6084/m9.figshare.12631118" TargetMode="Externa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oi.org/10.5281/zenodo.3923947" TargetMode="External"/><Relationship Id="rId3" Type="http://schemas.openxmlformats.org/officeDocument/2006/relationships/hyperlink" Target="https://cw20.figshare.com/" TargetMode="External"/><Relationship Id="rId4" Type="http://schemas.openxmlformats.org/officeDocument/2006/relationships/hyperlink" Target="https://software.ac.uk/tags/collaborations-workshop-2020" TargetMode="External"/><Relationship Id="rId5" Type="http://schemas.openxmlformats.org/officeDocument/2006/relationships/hyperlink" Target="https://www.youtube.com/user/SoftwareSaved" TargetMode="External"/><Relationship Id="rId6" Type="http://schemas.openxmlformats.org/officeDocument/2006/relationships/hyperlink" Target="https://www.cscce.org" TargetMode="External"/><Relationship Id="rId7" Type="http://schemas.openxmlformats.org/officeDocument/2006/relationships/hyperlink" Target="https://2020.carpentrycon.org/schedule/#session-57"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it.ly/ssi-cw20" TargetMode="Externa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it.ly/ssi-cw20" TargetMode="External"/><Relationship Id="rId3" Type="http://schemas.openxmlformats.org/officeDocument/2006/relationships/image" Target="../media/image1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society-rse.org/rses-contributing-to-the-national-covid-19-response-through-ramp/" TargetMode="External"/><Relationship Id="rId3" Type="http://schemas.openxmlformats.org/officeDocument/2006/relationships/hyperlink" Target="https://edcarp.github.io/" TargetMode="External"/><Relationship Id="rId4" Type="http://schemas.openxmlformats.org/officeDocument/2006/relationships/hyperlink" Target="https://carpentries.github.io/instructor-training/" TargetMode="External"/><Relationship Id="rId5" Type="http://schemas.openxmlformats.org/officeDocument/2006/relationships/hyperlink" Target="https://www.youtube.com/user/SoftwareSaved" TargetMode="External"/><Relationship Id="rId6" Type="http://schemas.openxmlformats.org/officeDocument/2006/relationships/hyperlink" Target="https://doi.org/10.5281/zenodo.3923947"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Best Practices in Online Training:…"/>
          <p:cNvSpPr txBox="1"/>
          <p:nvPr>
            <p:ph type="ctrTitle"/>
          </p:nvPr>
        </p:nvSpPr>
        <p:spPr>
          <a:prstGeom prst="rect">
            <a:avLst/>
          </a:prstGeom>
        </p:spPr>
        <p:txBody>
          <a:bodyPr/>
          <a:lstStyle/>
          <a:p>
            <a:pPr>
              <a:defRPr>
                <a:solidFill>
                  <a:srgbClr val="EB4125"/>
                </a:solidFill>
                <a:latin typeface="Helvetica Neue Medium"/>
                <a:ea typeface="Helvetica Neue Medium"/>
                <a:cs typeface="Helvetica Neue Medium"/>
                <a:sym typeface="Helvetica Neue Medium"/>
              </a:defRPr>
            </a:pPr>
            <a:r>
              <a:t>Best Practices in Online Training:</a:t>
            </a:r>
          </a:p>
          <a:p>
            <a:pPr>
              <a:defRPr>
                <a:solidFill>
                  <a:srgbClr val="EB4125"/>
                </a:solidFill>
                <a:latin typeface="Helvetica Neue Medium"/>
                <a:ea typeface="Helvetica Neue Medium"/>
                <a:cs typeface="Helvetica Neue Medium"/>
                <a:sym typeface="Helvetica Neue Medium"/>
              </a:defRPr>
            </a:pPr>
            <a:r>
              <a:t>The Software Sustainability Institute's </a:t>
            </a:r>
          </a:p>
          <a:p>
            <a:pPr>
              <a:defRPr>
                <a:solidFill>
                  <a:srgbClr val="EB4125"/>
                </a:solidFill>
                <a:latin typeface="Helvetica Neue Medium"/>
                <a:ea typeface="Helvetica Neue Medium"/>
                <a:cs typeface="Helvetica Neue Medium"/>
                <a:sym typeface="Helvetica Neue Medium"/>
              </a:defRPr>
            </a:pPr>
            <a:r>
              <a:t>Experiences and Lessons Learned</a:t>
            </a:r>
          </a:p>
        </p:txBody>
      </p:sp>
      <p:sp>
        <p:nvSpPr>
          <p:cNvPr id="249" name="Dr. Rachael Ainsworth…"/>
          <p:cNvSpPr txBox="1"/>
          <p:nvPr>
            <p:ph type="subTitle" sz="half" idx="1"/>
          </p:nvPr>
        </p:nvSpPr>
        <p:spPr>
          <a:xfrm>
            <a:off x="1065662" y="6137211"/>
            <a:ext cx="22237701" cy="4470401"/>
          </a:xfrm>
          <a:prstGeom prst="rect">
            <a:avLst/>
          </a:prstGeom>
        </p:spPr>
        <p:txBody>
          <a:bodyPr/>
          <a:lstStyle/>
          <a:p>
            <a:pPr/>
            <a:r>
              <a:t>Dr. Rachael Ainsworth</a:t>
            </a:r>
          </a:p>
          <a:p>
            <a:pPr/>
            <a:r>
              <a:t>Research Software Community Manager</a:t>
            </a:r>
          </a:p>
          <a:p>
            <a:pPr/>
            <a:r>
              <a:t>Software Sustainability Institute, University of Manchester</a:t>
            </a:r>
          </a:p>
          <a:p>
            <a:pPr/>
          </a:p>
          <a:p>
            <a:pPr lvl="6" marL="0" indent="711200">
              <a:lnSpc>
                <a:spcPct val="120000"/>
              </a:lnSpc>
              <a:spcBef>
                <a:spcPts val="0"/>
              </a:spcBef>
              <a:buClrTx/>
              <a:buSzTx/>
              <a:buFontTx/>
              <a:buNone/>
              <a:defRPr sz="3600"/>
            </a:pPr>
            <a:r>
              <a:t> @rachaelevelyn</a:t>
            </a:r>
          </a:p>
          <a:p>
            <a:pPr lvl="6" marL="0" indent="711200">
              <a:lnSpc>
                <a:spcPct val="120000"/>
              </a:lnSpc>
              <a:spcBef>
                <a:spcPts val="0"/>
              </a:spcBef>
              <a:buClrTx/>
              <a:buSzTx/>
              <a:buFontTx/>
              <a:buNone/>
              <a:defRPr sz="3600"/>
            </a:pPr>
            <a:r>
              <a:t> @rainsworth</a:t>
            </a:r>
          </a:p>
          <a:p>
            <a:pPr lvl="6" marL="0" indent="711200">
              <a:lnSpc>
                <a:spcPct val="120000"/>
              </a:lnSpc>
              <a:spcBef>
                <a:spcPts val="0"/>
              </a:spcBef>
              <a:buClrTx/>
              <a:buSzTx/>
              <a:buFontTx/>
              <a:buNone/>
              <a:defRPr sz="3600"/>
            </a:pPr>
            <a:r>
              <a:t> </a:t>
            </a:r>
            <a:r>
              <a:rPr u="sng">
                <a:hlinkClick r:id="rId2" invalidUrl="" action="" tgtFrame="" tooltip="" history="1" highlightClick="0" endSnd="0"/>
              </a:rPr>
              <a:t>https://doi.org/10.6084/m9.figshare.12631118</a:t>
            </a:r>
          </a:p>
        </p:txBody>
      </p:sp>
      <p:pic>
        <p:nvPicPr>
          <p:cNvPr id="250" name="Twitter_Social_Icon_Circle_Color.png" descr="Twitter_Social_Icon_Circle_Color.png"/>
          <p:cNvPicPr>
            <a:picLocks noChangeAspect="1"/>
          </p:cNvPicPr>
          <p:nvPr/>
        </p:nvPicPr>
        <p:blipFill>
          <a:blip r:embed="rId3">
            <a:extLst/>
          </a:blip>
          <a:stretch>
            <a:fillRect/>
          </a:stretch>
        </p:blipFill>
        <p:spPr>
          <a:xfrm>
            <a:off x="1135551" y="8308875"/>
            <a:ext cx="639435" cy="639434"/>
          </a:xfrm>
          <a:prstGeom prst="rect">
            <a:avLst/>
          </a:prstGeom>
          <a:ln w="12700">
            <a:miter lim="400000"/>
          </a:ln>
        </p:spPr>
      </p:pic>
      <p:pic>
        <p:nvPicPr>
          <p:cNvPr id="251" name="GitHub-Mark-120px-plus.png" descr="GitHub-Mark-120px-plus.png"/>
          <p:cNvPicPr>
            <a:picLocks noChangeAspect="1"/>
          </p:cNvPicPr>
          <p:nvPr/>
        </p:nvPicPr>
        <p:blipFill>
          <a:blip r:embed="rId4">
            <a:extLst/>
          </a:blip>
          <a:stretch>
            <a:fillRect/>
          </a:stretch>
        </p:blipFill>
        <p:spPr>
          <a:xfrm>
            <a:off x="1135551" y="8995747"/>
            <a:ext cx="639170" cy="639171"/>
          </a:xfrm>
          <a:prstGeom prst="rect">
            <a:avLst/>
          </a:prstGeom>
          <a:ln w="12700">
            <a:miter lim="400000"/>
          </a:ln>
        </p:spPr>
      </p:pic>
      <p:pic>
        <p:nvPicPr>
          <p:cNvPr id="252" name="DOI_logo.svg.png" descr="DOI_logo.svg.png"/>
          <p:cNvPicPr>
            <a:picLocks noChangeAspect="1"/>
          </p:cNvPicPr>
          <p:nvPr/>
        </p:nvPicPr>
        <p:blipFill>
          <a:blip r:embed="rId5">
            <a:extLst/>
          </a:blip>
          <a:stretch>
            <a:fillRect/>
          </a:stretch>
        </p:blipFill>
        <p:spPr>
          <a:xfrm>
            <a:off x="1135551" y="9682621"/>
            <a:ext cx="639367" cy="639367"/>
          </a:xfrm>
          <a:prstGeom prst="rect">
            <a:avLst/>
          </a:prstGeom>
          <a:ln w="12700">
            <a:miter lim="400000"/>
          </a:ln>
        </p:spPr>
      </p:pic>
      <p:grpSp>
        <p:nvGrpSpPr>
          <p:cNvPr id="270" name="Group"/>
          <p:cNvGrpSpPr/>
          <p:nvPr/>
        </p:nvGrpSpPr>
        <p:grpSpPr>
          <a:xfrm>
            <a:off x="13514630" y="6137212"/>
            <a:ext cx="9797506" cy="6996338"/>
            <a:chOff x="0" y="0"/>
            <a:chExt cx="9797505" cy="6996337"/>
          </a:xfrm>
        </p:grpSpPr>
        <p:grpSp>
          <p:nvGrpSpPr>
            <p:cNvPr id="268" name="Group"/>
            <p:cNvGrpSpPr/>
            <p:nvPr/>
          </p:nvGrpSpPr>
          <p:grpSpPr>
            <a:xfrm>
              <a:off x="48017" y="3075848"/>
              <a:ext cx="9701472" cy="3920490"/>
              <a:chOff x="0" y="0"/>
              <a:chExt cx="9701471" cy="3920489"/>
            </a:xfrm>
          </p:grpSpPr>
          <p:grpSp>
            <p:nvGrpSpPr>
              <p:cNvPr id="262" name="Group"/>
              <p:cNvGrpSpPr/>
              <p:nvPr/>
            </p:nvGrpSpPr>
            <p:grpSpPr>
              <a:xfrm>
                <a:off x="3667593" y="-1"/>
                <a:ext cx="6033879" cy="3920490"/>
                <a:chOff x="0" y="0"/>
                <a:chExt cx="6033878" cy="3920488"/>
              </a:xfrm>
            </p:grpSpPr>
            <p:grpSp>
              <p:nvGrpSpPr>
                <p:cNvPr id="257" name="Group"/>
                <p:cNvGrpSpPr/>
                <p:nvPr/>
              </p:nvGrpSpPr>
              <p:grpSpPr>
                <a:xfrm>
                  <a:off x="-1" y="882"/>
                  <a:ext cx="3008937" cy="3919607"/>
                  <a:chOff x="0" y="0"/>
                  <a:chExt cx="3008935" cy="3919606"/>
                </a:xfrm>
              </p:grpSpPr>
              <p:pic>
                <p:nvPicPr>
                  <p:cNvPr id="253" name="AHRC-horiz_logo-blue.png" descr="AHRC-horiz_logo-blue.png"/>
                  <p:cNvPicPr>
                    <a:picLocks noChangeAspect="1"/>
                  </p:cNvPicPr>
                  <p:nvPr/>
                </p:nvPicPr>
                <p:blipFill>
                  <a:blip r:embed="rId6">
                    <a:extLst/>
                  </a:blip>
                  <a:stretch>
                    <a:fillRect/>
                  </a:stretch>
                </p:blipFill>
                <p:spPr>
                  <a:xfrm>
                    <a:off x="7641" y="0"/>
                    <a:ext cx="2839119" cy="719968"/>
                  </a:xfrm>
                  <a:prstGeom prst="rect">
                    <a:avLst/>
                  </a:prstGeom>
                  <a:ln w="12700" cap="flat">
                    <a:noFill/>
                    <a:miter lim="400000"/>
                  </a:ln>
                  <a:effectLst/>
                </p:spPr>
              </p:pic>
              <p:pic>
                <p:nvPicPr>
                  <p:cNvPr id="254" name="BBSRC-horiz_logo-blue.png" descr="BBSRC-horiz_logo-blue.png"/>
                  <p:cNvPicPr>
                    <a:picLocks noChangeAspect="1"/>
                  </p:cNvPicPr>
                  <p:nvPr/>
                </p:nvPicPr>
                <p:blipFill>
                  <a:blip r:embed="rId7">
                    <a:extLst/>
                  </a:blip>
                  <a:stretch>
                    <a:fillRect/>
                  </a:stretch>
                </p:blipFill>
                <p:spPr>
                  <a:xfrm>
                    <a:off x="15861" y="1066546"/>
                    <a:ext cx="2993075" cy="719969"/>
                  </a:xfrm>
                  <a:prstGeom prst="rect">
                    <a:avLst/>
                  </a:prstGeom>
                  <a:ln w="12700" cap="flat">
                    <a:noFill/>
                    <a:miter lim="400000"/>
                  </a:ln>
                  <a:effectLst/>
                </p:spPr>
              </p:pic>
              <p:pic>
                <p:nvPicPr>
                  <p:cNvPr id="255" name="ESRC-horiz_logo-blue.png" descr="ESRC-horiz_logo-blue.png"/>
                  <p:cNvPicPr>
                    <a:picLocks noChangeAspect="1"/>
                  </p:cNvPicPr>
                  <p:nvPr/>
                </p:nvPicPr>
                <p:blipFill>
                  <a:blip r:embed="rId8">
                    <a:extLst/>
                  </a:blip>
                  <a:stretch>
                    <a:fillRect/>
                  </a:stretch>
                </p:blipFill>
                <p:spPr>
                  <a:xfrm>
                    <a:off x="12013" y="2133092"/>
                    <a:ext cx="2830374" cy="719969"/>
                  </a:xfrm>
                  <a:prstGeom prst="rect">
                    <a:avLst/>
                  </a:prstGeom>
                  <a:ln w="12700" cap="flat">
                    <a:noFill/>
                    <a:miter lim="400000"/>
                  </a:ln>
                  <a:effectLst/>
                </p:spPr>
              </p:pic>
              <p:pic>
                <p:nvPicPr>
                  <p:cNvPr id="256" name="EPSRC-horiz_logo-blue.png" descr="EPSRC-horiz_logo-blue.png"/>
                  <p:cNvPicPr>
                    <a:picLocks noChangeAspect="1"/>
                  </p:cNvPicPr>
                  <p:nvPr/>
                </p:nvPicPr>
                <p:blipFill>
                  <a:blip r:embed="rId9">
                    <a:extLst/>
                  </a:blip>
                  <a:stretch>
                    <a:fillRect/>
                  </a:stretch>
                </p:blipFill>
                <p:spPr>
                  <a:xfrm>
                    <a:off x="0" y="3199638"/>
                    <a:ext cx="2875371" cy="719969"/>
                  </a:xfrm>
                  <a:prstGeom prst="rect">
                    <a:avLst/>
                  </a:prstGeom>
                  <a:ln w="12700" cap="flat">
                    <a:noFill/>
                    <a:miter lim="400000"/>
                  </a:ln>
                  <a:effectLst/>
                </p:spPr>
              </p:pic>
            </p:grpSp>
            <p:grpSp>
              <p:nvGrpSpPr>
                <p:cNvPr id="261" name="Group"/>
                <p:cNvGrpSpPr/>
                <p:nvPr/>
              </p:nvGrpSpPr>
              <p:grpSpPr>
                <a:xfrm>
                  <a:off x="3198285" y="-1"/>
                  <a:ext cx="2835594" cy="2853062"/>
                  <a:chOff x="0" y="0"/>
                  <a:chExt cx="2835592" cy="2853060"/>
                </a:xfrm>
              </p:grpSpPr>
              <p:pic>
                <p:nvPicPr>
                  <p:cNvPr id="258" name="MRC-horiz_logo-blue.png" descr="MRC-horiz_logo-blue.png"/>
                  <p:cNvPicPr>
                    <a:picLocks noChangeAspect="1"/>
                  </p:cNvPicPr>
                  <p:nvPr/>
                </p:nvPicPr>
                <p:blipFill>
                  <a:blip r:embed="rId10">
                    <a:extLst/>
                  </a:blip>
                  <a:stretch>
                    <a:fillRect/>
                  </a:stretch>
                </p:blipFill>
                <p:spPr>
                  <a:xfrm>
                    <a:off x="7159" y="0"/>
                    <a:ext cx="2159904" cy="719968"/>
                  </a:xfrm>
                  <a:prstGeom prst="rect">
                    <a:avLst/>
                  </a:prstGeom>
                  <a:ln w="12700" cap="flat">
                    <a:noFill/>
                    <a:miter lim="400000"/>
                  </a:ln>
                  <a:effectLst/>
                </p:spPr>
              </p:pic>
              <p:pic>
                <p:nvPicPr>
                  <p:cNvPr id="259" name="NERC-horiz_logo-blue.png" descr="NERC-horiz_logo-blue.png"/>
                  <p:cNvPicPr>
                    <a:picLocks noChangeAspect="1"/>
                  </p:cNvPicPr>
                  <p:nvPr/>
                </p:nvPicPr>
                <p:blipFill>
                  <a:blip r:embed="rId11">
                    <a:extLst/>
                  </a:blip>
                  <a:stretch>
                    <a:fillRect/>
                  </a:stretch>
                </p:blipFill>
                <p:spPr>
                  <a:xfrm>
                    <a:off x="5220" y="1066546"/>
                    <a:ext cx="2830373" cy="719969"/>
                  </a:xfrm>
                  <a:prstGeom prst="rect">
                    <a:avLst/>
                  </a:prstGeom>
                  <a:ln w="12700" cap="flat">
                    <a:noFill/>
                    <a:miter lim="400000"/>
                  </a:ln>
                  <a:effectLst/>
                </p:spPr>
              </p:pic>
              <p:pic>
                <p:nvPicPr>
                  <p:cNvPr id="260" name="STFC-horiz_logo-blue.png" descr="STFC-horiz_logo-blue.png"/>
                  <p:cNvPicPr>
                    <a:picLocks noChangeAspect="1"/>
                  </p:cNvPicPr>
                  <p:nvPr/>
                </p:nvPicPr>
                <p:blipFill>
                  <a:blip r:embed="rId12">
                    <a:extLst/>
                  </a:blip>
                  <a:stretch>
                    <a:fillRect/>
                  </a:stretch>
                </p:blipFill>
                <p:spPr>
                  <a:xfrm>
                    <a:off x="0" y="2133092"/>
                    <a:ext cx="2798875" cy="719969"/>
                  </a:xfrm>
                  <a:prstGeom prst="rect">
                    <a:avLst/>
                  </a:prstGeom>
                  <a:ln w="12700" cap="flat">
                    <a:noFill/>
                    <a:miter lim="400000"/>
                  </a:ln>
                  <a:effectLst/>
                </p:spPr>
              </p:pic>
            </p:grpSp>
          </p:grpSp>
          <p:grpSp>
            <p:nvGrpSpPr>
              <p:cNvPr id="267" name="Group"/>
              <p:cNvGrpSpPr/>
              <p:nvPr/>
            </p:nvGrpSpPr>
            <p:grpSpPr>
              <a:xfrm>
                <a:off x="0" y="0"/>
                <a:ext cx="3263478" cy="3920490"/>
                <a:chOff x="0" y="0"/>
                <a:chExt cx="3263477" cy="3920489"/>
              </a:xfrm>
            </p:grpSpPr>
            <p:pic>
              <p:nvPicPr>
                <p:cNvPr id="263" name="man_cobrand_grey.png" descr="man_cobrand_grey.png"/>
                <p:cNvPicPr>
                  <a:picLocks noChangeAspect="1"/>
                </p:cNvPicPr>
                <p:nvPr/>
              </p:nvPicPr>
              <p:blipFill>
                <a:blip r:embed="rId13">
                  <a:extLst/>
                </a:blip>
                <a:stretch>
                  <a:fillRect/>
                </a:stretch>
              </p:blipFill>
              <p:spPr>
                <a:xfrm>
                  <a:off x="141278" y="2545285"/>
                  <a:ext cx="3122084" cy="1375205"/>
                </a:xfrm>
                <a:prstGeom prst="rect">
                  <a:avLst/>
                </a:prstGeom>
                <a:ln w="12700" cap="flat">
                  <a:noFill/>
                  <a:miter lim="400000"/>
                </a:ln>
                <a:effectLst/>
              </p:spPr>
            </p:pic>
            <p:pic>
              <p:nvPicPr>
                <p:cNvPr id="264" name="Oxford-University-rectangle-logo.png" descr="Oxford-University-rectangle-logo.png"/>
                <p:cNvPicPr>
                  <a:picLocks noChangeAspect="1"/>
                </p:cNvPicPr>
                <p:nvPr/>
              </p:nvPicPr>
              <p:blipFill>
                <a:blip r:embed="rId14">
                  <a:extLst/>
                </a:blip>
                <a:stretch>
                  <a:fillRect/>
                </a:stretch>
              </p:blipFill>
              <p:spPr>
                <a:xfrm>
                  <a:off x="141278" y="1556199"/>
                  <a:ext cx="3122084" cy="952501"/>
                </a:xfrm>
                <a:prstGeom prst="rect">
                  <a:avLst/>
                </a:prstGeom>
                <a:ln w="12700" cap="flat">
                  <a:noFill/>
                  <a:miter lim="400000"/>
                </a:ln>
                <a:effectLst/>
              </p:spPr>
            </p:pic>
            <p:pic>
              <p:nvPicPr>
                <p:cNvPr id="265" name="1280px-University_of_Southampton_Logo.svg.png" descr="1280px-University_of_Southampton_Logo.svg.png"/>
                <p:cNvPicPr>
                  <a:picLocks noChangeAspect="1"/>
                </p:cNvPicPr>
                <p:nvPr/>
              </p:nvPicPr>
              <p:blipFill>
                <a:blip r:embed="rId15">
                  <a:extLst/>
                </a:blip>
                <a:srcRect l="0" t="0" r="0" b="0"/>
                <a:stretch>
                  <a:fillRect/>
                </a:stretch>
              </p:blipFill>
              <p:spPr>
                <a:xfrm>
                  <a:off x="141211" y="829447"/>
                  <a:ext cx="3122267" cy="690315"/>
                </a:xfrm>
                <a:prstGeom prst="rect">
                  <a:avLst/>
                </a:prstGeom>
                <a:ln w="12700" cap="flat">
                  <a:noFill/>
                  <a:miter lim="400000"/>
                </a:ln>
                <a:effectLst/>
              </p:spPr>
            </p:pic>
            <p:pic>
              <p:nvPicPr>
                <p:cNvPr id="266" name="logo.png" descr="logo.png"/>
                <p:cNvPicPr>
                  <a:picLocks noChangeAspect="1"/>
                </p:cNvPicPr>
                <p:nvPr/>
              </p:nvPicPr>
              <p:blipFill>
                <a:blip r:embed="rId16">
                  <a:extLst/>
                </a:blip>
                <a:stretch>
                  <a:fillRect/>
                </a:stretch>
              </p:blipFill>
              <p:spPr>
                <a:xfrm>
                  <a:off x="0" y="0"/>
                  <a:ext cx="3260269" cy="780739"/>
                </a:xfrm>
                <a:prstGeom prst="rect">
                  <a:avLst/>
                </a:prstGeom>
                <a:ln w="12700" cap="flat">
                  <a:noFill/>
                  <a:miter lim="400000"/>
                </a:ln>
                <a:effectLst/>
              </p:spPr>
            </p:pic>
          </p:grpSp>
        </p:grpSp>
        <p:pic>
          <p:nvPicPr>
            <p:cNvPr id="269" name="SSIFullColour.png" descr="SSIFullColour.png"/>
            <p:cNvPicPr>
              <a:picLocks noChangeAspect="1"/>
            </p:cNvPicPr>
            <p:nvPr/>
          </p:nvPicPr>
          <p:blipFill>
            <a:blip r:embed="rId17">
              <a:extLst/>
            </a:blip>
            <a:stretch>
              <a:fillRect/>
            </a:stretch>
          </p:blipFill>
          <p:spPr>
            <a:xfrm>
              <a:off x="0" y="0"/>
              <a:ext cx="9797506" cy="253026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ecurity, permissions and data privacy"/>
          <p:cNvSpPr txBox="1"/>
          <p:nvPr>
            <p:ph type="title"/>
          </p:nvPr>
        </p:nvSpPr>
        <p:spPr>
          <a:prstGeom prst="rect">
            <a:avLst/>
          </a:prstGeom>
        </p:spPr>
        <p:txBody>
          <a:bodyPr/>
          <a:lstStyle/>
          <a:p>
            <a:pPr/>
            <a:r>
              <a:t>Security, permissions and data privacy</a:t>
            </a:r>
          </a:p>
        </p:txBody>
      </p:sp>
      <p:sp>
        <p:nvSpPr>
          <p:cNvPr id="323" name="Mitigate security risks by requiring registration, enabling a meeting room password, and/or using a waiting room…"/>
          <p:cNvSpPr txBox="1"/>
          <p:nvPr>
            <p:ph type="body" idx="1"/>
          </p:nvPr>
        </p:nvSpPr>
        <p:spPr>
          <a:prstGeom prst="rect">
            <a:avLst/>
          </a:prstGeom>
        </p:spPr>
        <p:txBody>
          <a:bodyPr/>
          <a:lstStyle/>
          <a:p>
            <a:pPr marL="438150" indent="-438150" defTabSz="569594">
              <a:spcBef>
                <a:spcPts val="4000"/>
              </a:spcBef>
              <a:defRPr sz="3450"/>
            </a:pPr>
            <a:r>
              <a:t>Mitigate security risks by requiring registration, enabling a meeting room password, and/or using a waiting room</a:t>
            </a:r>
          </a:p>
          <a:p>
            <a:pPr lvl="1" marL="753618" indent="-438150" defTabSz="569594">
              <a:spcBef>
                <a:spcPts val="2000"/>
              </a:spcBef>
              <a:defRPr sz="3450"/>
            </a:pPr>
            <a:r>
              <a:t>Make clear to participants which information should not be shared (e.g. don’t share links to meeting room or notes on social media)</a:t>
            </a:r>
          </a:p>
          <a:p>
            <a:pPr marL="438150" indent="-438150" defTabSz="569594">
              <a:spcBef>
                <a:spcPts val="4000"/>
              </a:spcBef>
              <a:defRPr sz="3450"/>
            </a:pPr>
            <a:r>
              <a:t>Get permission from participants</a:t>
            </a:r>
          </a:p>
          <a:p>
            <a:pPr lvl="1" marL="753618" indent="-438150" defTabSz="569594">
              <a:spcBef>
                <a:spcPts val="2000"/>
              </a:spcBef>
              <a:defRPr sz="3450"/>
            </a:pPr>
            <a:r>
              <a:t>If you are going to use or publish notes and resources created at the event, then it’s important to let participants know about this before you start: provide an appropriate privacy policy at registration</a:t>
            </a:r>
          </a:p>
          <a:p>
            <a:pPr lvl="1" marL="753618" indent="-438150" defTabSz="569594">
              <a:spcBef>
                <a:spcPts val="2000"/>
              </a:spcBef>
              <a:defRPr sz="3450"/>
            </a:pPr>
            <a:r>
              <a:t>If you are going to take any screenshots during the event or record the event, it’s important to let participants know and give them the option of turning their cameras off</a:t>
            </a:r>
          </a:p>
          <a:p>
            <a:pPr marL="438150" indent="-438150" defTabSz="569594">
              <a:spcBef>
                <a:spcPts val="4000"/>
              </a:spcBef>
              <a:defRPr sz="3450"/>
            </a:pPr>
            <a:r>
              <a:t>Give permission to participants</a:t>
            </a:r>
          </a:p>
          <a:p>
            <a:pPr lvl="1" marL="753618" indent="-438150" defTabSz="569594">
              <a:spcBef>
                <a:spcPts val="2000"/>
              </a:spcBef>
              <a:defRPr sz="3450"/>
            </a:pPr>
            <a:r>
              <a:t>Empower participants to edit the collaborative notes document, raise issues, and directly interrupt so that problems do not linger </a:t>
            </a:r>
          </a:p>
          <a:p>
            <a:pPr lvl="1" marL="753618" indent="-438150" defTabSz="569594">
              <a:spcBef>
                <a:spcPts val="2000"/>
              </a:spcBef>
              <a:defRPr sz="3450"/>
            </a:pPr>
            <a:r>
              <a:t>For multi-day events, it can be useful to capture what learners feel is working well and what needs improving as feedback in the shared document at the end of the day so that instructors can adapt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Resources"/>
          <p:cNvSpPr txBox="1"/>
          <p:nvPr>
            <p:ph type="title"/>
          </p:nvPr>
        </p:nvSpPr>
        <p:spPr>
          <a:prstGeom prst="rect">
            <a:avLst/>
          </a:prstGeom>
        </p:spPr>
        <p:txBody>
          <a:bodyPr/>
          <a:lstStyle/>
          <a:p>
            <a:pPr/>
            <a:r>
              <a:t>Resources</a:t>
            </a:r>
          </a:p>
        </p:txBody>
      </p:sp>
      <p:sp>
        <p:nvSpPr>
          <p:cNvPr id="326" name="Guidance for running online training: https://doi.org/10.5281/zenodo.3923947…"/>
          <p:cNvSpPr txBox="1"/>
          <p:nvPr>
            <p:ph type="body" idx="1"/>
          </p:nvPr>
        </p:nvSpPr>
        <p:spPr>
          <a:prstGeom prst="rect">
            <a:avLst/>
          </a:prstGeom>
        </p:spPr>
        <p:txBody>
          <a:bodyPr/>
          <a:lstStyle/>
          <a:p>
            <a:pPr marL="546100" indent="-546100" defTabSz="709930">
              <a:spcBef>
                <a:spcPts val="5000"/>
              </a:spcBef>
              <a:defRPr sz="4300"/>
            </a:pPr>
            <a:r>
              <a:t>Guidance for running online training: </a:t>
            </a:r>
            <a:r>
              <a:rPr u="sng">
                <a:hlinkClick r:id="rId2" invalidUrl="" action="" tgtFrame="" tooltip="" history="1" highlightClick="0" endSnd="0"/>
              </a:rPr>
              <a:t>https://doi.org/10.5281/zenodo.3923947</a:t>
            </a:r>
            <a:r>
              <a:t> </a:t>
            </a:r>
          </a:p>
          <a:p>
            <a:pPr marL="546100" indent="-546100" defTabSz="709930">
              <a:spcBef>
                <a:spcPts val="5000"/>
              </a:spcBef>
              <a:defRPr sz="4300"/>
            </a:pPr>
            <a:r>
              <a:t>CW20 Figshare portal: </a:t>
            </a:r>
            <a:r>
              <a:rPr u="sng">
                <a:hlinkClick r:id="rId3" invalidUrl="" action="" tgtFrame="" tooltip="" history="1" highlightClick="0" endSnd="0"/>
              </a:rPr>
              <a:t>https://cw20.figshare.com/</a:t>
            </a:r>
            <a:r>
              <a:t> </a:t>
            </a:r>
          </a:p>
          <a:p>
            <a:pPr lvl="1" marL="939291" indent="-546100" defTabSz="709930">
              <a:spcBef>
                <a:spcPts val="2500"/>
              </a:spcBef>
              <a:defRPr sz="4300"/>
            </a:pPr>
            <a:r>
              <a:t>Shared CW20 documentation and infrastructure resources</a:t>
            </a:r>
          </a:p>
          <a:p>
            <a:pPr marL="546100" indent="-546100" defTabSz="709930">
              <a:spcBef>
                <a:spcPts val="5000"/>
              </a:spcBef>
              <a:defRPr sz="4300"/>
            </a:pPr>
            <a:r>
              <a:t>CW20 blog posts: </a:t>
            </a:r>
            <a:r>
              <a:rPr u="sng">
                <a:hlinkClick r:id="rId4" invalidUrl="" action="" tgtFrame="" tooltip="" history="1" highlightClick="0" endSnd="0"/>
              </a:rPr>
              <a:t>https://software.ac.uk/tags/collaborations-workshop-2020</a:t>
            </a:r>
            <a:r>
              <a:t> </a:t>
            </a:r>
          </a:p>
          <a:p>
            <a:pPr marL="546100" indent="-546100" defTabSz="709930">
              <a:spcBef>
                <a:spcPts val="5000"/>
              </a:spcBef>
              <a:defRPr sz="4300"/>
            </a:pPr>
            <a:r>
              <a:t>CW20 session recordings: </a:t>
            </a:r>
            <a:r>
              <a:rPr u="sng">
                <a:hlinkClick r:id="rId5" invalidUrl="" action="" tgtFrame="" tooltip="" history="1" highlightClick="0" endSnd="0"/>
              </a:rPr>
              <a:t>https://www.youtube.com/user/SoftwareSaved</a:t>
            </a:r>
            <a:r>
              <a:t> </a:t>
            </a:r>
          </a:p>
          <a:p>
            <a:pPr marL="546100" indent="-546100" defTabSz="709930">
              <a:spcBef>
                <a:spcPts val="5000"/>
              </a:spcBef>
              <a:defRPr sz="4300"/>
            </a:pPr>
            <a:r>
              <a:t>CSCCE’s Virtual Event Guide (coming 22 July 2020): </a:t>
            </a:r>
            <a:r>
              <a:rPr u="sng">
                <a:hlinkClick r:id="rId6" invalidUrl="" action="" tgtFrame="" tooltip="" history="1" highlightClick="0" endSnd="0"/>
              </a:rPr>
              <a:t>https://www.cscce.org</a:t>
            </a:r>
            <a:r>
              <a:t> </a:t>
            </a:r>
          </a:p>
          <a:p>
            <a:pPr marL="546100" indent="-546100" defTabSz="709930">
              <a:spcBef>
                <a:spcPts val="5000"/>
              </a:spcBef>
              <a:defRPr sz="4300"/>
            </a:pPr>
            <a:r>
              <a:t>CarpentryCon@Home session on Challenges and opportunities in transitioning meetings online (5 August 2020 at 17:00 UTC): </a:t>
            </a:r>
            <a:r>
              <a:rPr u="sng">
                <a:hlinkClick r:id="rId7" invalidUrl="" action="" tgtFrame="" tooltip="" history="1" highlightClick="0" endSnd="0"/>
              </a:rPr>
              <a:t>https://2020.carpentrycon.org/schedule/#session-57</a:t>
            </a: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SSICompFull.png" descr="SSICompFull.png"/>
          <p:cNvPicPr>
            <a:picLocks noChangeAspect="1"/>
          </p:cNvPicPr>
          <p:nvPr/>
        </p:nvPicPr>
        <p:blipFill>
          <a:blip r:embed="rId2">
            <a:extLst/>
          </a:blip>
          <a:stretch>
            <a:fillRect/>
          </a:stretch>
        </p:blipFill>
        <p:spPr>
          <a:xfrm>
            <a:off x="3735398" y="1766204"/>
            <a:ext cx="17023642" cy="1018359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About the Software Sustainability Institute (SSI)"/>
          <p:cNvSpPr txBox="1"/>
          <p:nvPr>
            <p:ph type="title"/>
          </p:nvPr>
        </p:nvSpPr>
        <p:spPr>
          <a:prstGeom prst="rect">
            <a:avLst/>
          </a:prstGeom>
        </p:spPr>
        <p:txBody>
          <a:bodyPr/>
          <a:lstStyle/>
          <a:p>
            <a:pPr/>
            <a:r>
              <a:t>About the Software Sustainability Institute (SSI)</a:t>
            </a:r>
          </a:p>
        </p:txBody>
      </p:sp>
      <p:sp>
        <p:nvSpPr>
          <p:cNvPr id="273" name="A national facility promoting the advancement of software in research since 2010, by cultivating better, more sustainable, research software to enable world-class research:  “Better software, better research”…"/>
          <p:cNvSpPr txBox="1"/>
          <p:nvPr>
            <p:ph type="body" sz="half" idx="1"/>
          </p:nvPr>
        </p:nvSpPr>
        <p:spPr>
          <a:prstGeom prst="rect">
            <a:avLst/>
          </a:prstGeom>
        </p:spPr>
        <p:txBody>
          <a:bodyPr/>
          <a:lstStyle/>
          <a:p>
            <a:pPr marL="411479" indent="-411479" defTabSz="742950">
              <a:spcBef>
                <a:spcPts val="3700"/>
              </a:spcBef>
              <a:defRPr sz="3239"/>
            </a:pPr>
            <a:r>
              <a:t>A national facility promoting the advancement of software in research since 2010, by cultivating better, more sustainable, research software to enable world-class research: </a:t>
            </a:r>
            <a:br/>
            <a:r>
              <a:rPr b="1" i="1">
                <a:latin typeface="Helvetica Neue"/>
                <a:ea typeface="Helvetica Neue"/>
                <a:cs typeface="Helvetica Neue"/>
                <a:sym typeface="Helvetica Neue"/>
              </a:rPr>
              <a:t>“Better software, better research”</a:t>
            </a:r>
            <a:r>
              <a:t> </a:t>
            </a:r>
          </a:p>
          <a:p>
            <a:pPr marL="411479" indent="-411479" defTabSz="742950">
              <a:spcBef>
                <a:spcPts val="3700"/>
              </a:spcBef>
              <a:defRPr sz="3239"/>
            </a:pPr>
            <a:r>
              <a:t>A collaboration between the universities of Edinburgh, Manchester, Oxford and Southampton.</a:t>
            </a:r>
          </a:p>
          <a:p>
            <a:pPr marL="411479" indent="-411479" defTabSz="742950">
              <a:spcBef>
                <a:spcPts val="3700"/>
              </a:spcBef>
              <a:defRPr sz="3239"/>
            </a:pPr>
            <a:r>
              <a:t>Teams: Software, Training, Policy, Community and Outreach</a:t>
            </a:r>
          </a:p>
          <a:p>
            <a:pPr marL="411479" indent="-411479" defTabSz="742950">
              <a:spcBef>
                <a:spcPts val="3700"/>
              </a:spcBef>
              <a:defRPr sz="3239"/>
            </a:pPr>
            <a:r>
              <a:t>In 2018, SSI was awarded funding from all seven UK Research Councils.</a:t>
            </a:r>
          </a:p>
          <a:p>
            <a:pPr lvl="1" marL="822959" indent="-411479" defTabSz="742950">
              <a:spcBef>
                <a:spcPts val="1600"/>
              </a:spcBef>
              <a:defRPr sz="3239"/>
            </a:pPr>
            <a:r>
              <a:t>Supported by the UK Research Councils through grants EP/H043160/1, EP/N006410/1 and EP/S021779/1, with additional project funding from Jisc.</a:t>
            </a:r>
          </a:p>
        </p:txBody>
      </p:sp>
      <p:pic>
        <p:nvPicPr>
          <p:cNvPr id="274" name="2,width=650,height=650,appearanceId=2.jpg" descr="2,width=650,height=650,appearanceId=2.jpg"/>
          <p:cNvPicPr>
            <a:picLocks noChangeAspect="1"/>
          </p:cNvPicPr>
          <p:nvPr/>
        </p:nvPicPr>
        <p:blipFill>
          <a:blip r:embed="rId2">
            <a:extLst/>
          </a:blip>
          <a:stretch>
            <a:fillRect/>
          </a:stretch>
        </p:blipFill>
        <p:spPr>
          <a:xfrm>
            <a:off x="12187597" y="148008"/>
            <a:ext cx="8373845" cy="8373846"/>
          </a:xfrm>
          <a:prstGeom prst="rect">
            <a:avLst/>
          </a:prstGeom>
          <a:ln w="12700">
            <a:miter lim="400000"/>
          </a:ln>
        </p:spPr>
      </p:pic>
      <p:grpSp>
        <p:nvGrpSpPr>
          <p:cNvPr id="290" name="Group"/>
          <p:cNvGrpSpPr/>
          <p:nvPr/>
        </p:nvGrpSpPr>
        <p:grpSpPr>
          <a:xfrm>
            <a:off x="13562648" y="8653356"/>
            <a:ext cx="9701472" cy="3920490"/>
            <a:chOff x="0" y="0"/>
            <a:chExt cx="9701471" cy="3920489"/>
          </a:xfrm>
        </p:grpSpPr>
        <p:grpSp>
          <p:nvGrpSpPr>
            <p:cNvPr id="284" name="Group"/>
            <p:cNvGrpSpPr/>
            <p:nvPr/>
          </p:nvGrpSpPr>
          <p:grpSpPr>
            <a:xfrm>
              <a:off x="3667593" y="-1"/>
              <a:ext cx="6033879" cy="3920490"/>
              <a:chOff x="0" y="0"/>
              <a:chExt cx="6033878" cy="3920488"/>
            </a:xfrm>
          </p:grpSpPr>
          <p:grpSp>
            <p:nvGrpSpPr>
              <p:cNvPr id="279" name="Group"/>
              <p:cNvGrpSpPr/>
              <p:nvPr/>
            </p:nvGrpSpPr>
            <p:grpSpPr>
              <a:xfrm>
                <a:off x="-1" y="882"/>
                <a:ext cx="3008937" cy="3919607"/>
                <a:chOff x="0" y="0"/>
                <a:chExt cx="3008935" cy="3919606"/>
              </a:xfrm>
            </p:grpSpPr>
            <p:pic>
              <p:nvPicPr>
                <p:cNvPr id="275" name="AHRC-horiz_logo-blue.png" descr="AHRC-horiz_logo-blue.png"/>
                <p:cNvPicPr>
                  <a:picLocks noChangeAspect="1"/>
                </p:cNvPicPr>
                <p:nvPr/>
              </p:nvPicPr>
              <p:blipFill>
                <a:blip r:embed="rId3">
                  <a:extLst/>
                </a:blip>
                <a:stretch>
                  <a:fillRect/>
                </a:stretch>
              </p:blipFill>
              <p:spPr>
                <a:xfrm>
                  <a:off x="7641" y="0"/>
                  <a:ext cx="2839119" cy="719968"/>
                </a:xfrm>
                <a:prstGeom prst="rect">
                  <a:avLst/>
                </a:prstGeom>
                <a:ln w="12700" cap="flat">
                  <a:noFill/>
                  <a:miter lim="400000"/>
                </a:ln>
                <a:effectLst/>
              </p:spPr>
            </p:pic>
            <p:pic>
              <p:nvPicPr>
                <p:cNvPr id="276" name="BBSRC-horiz_logo-blue.png" descr="BBSRC-horiz_logo-blue.png"/>
                <p:cNvPicPr>
                  <a:picLocks noChangeAspect="1"/>
                </p:cNvPicPr>
                <p:nvPr/>
              </p:nvPicPr>
              <p:blipFill>
                <a:blip r:embed="rId4">
                  <a:extLst/>
                </a:blip>
                <a:stretch>
                  <a:fillRect/>
                </a:stretch>
              </p:blipFill>
              <p:spPr>
                <a:xfrm>
                  <a:off x="15861" y="1066546"/>
                  <a:ext cx="2993075" cy="719969"/>
                </a:xfrm>
                <a:prstGeom prst="rect">
                  <a:avLst/>
                </a:prstGeom>
                <a:ln w="12700" cap="flat">
                  <a:noFill/>
                  <a:miter lim="400000"/>
                </a:ln>
                <a:effectLst/>
              </p:spPr>
            </p:pic>
            <p:pic>
              <p:nvPicPr>
                <p:cNvPr id="277" name="ESRC-horiz_logo-blue.png" descr="ESRC-horiz_logo-blue.png"/>
                <p:cNvPicPr>
                  <a:picLocks noChangeAspect="1"/>
                </p:cNvPicPr>
                <p:nvPr/>
              </p:nvPicPr>
              <p:blipFill>
                <a:blip r:embed="rId5">
                  <a:extLst/>
                </a:blip>
                <a:stretch>
                  <a:fillRect/>
                </a:stretch>
              </p:blipFill>
              <p:spPr>
                <a:xfrm>
                  <a:off x="12013" y="2133092"/>
                  <a:ext cx="2830374" cy="719969"/>
                </a:xfrm>
                <a:prstGeom prst="rect">
                  <a:avLst/>
                </a:prstGeom>
                <a:ln w="12700" cap="flat">
                  <a:noFill/>
                  <a:miter lim="400000"/>
                </a:ln>
                <a:effectLst/>
              </p:spPr>
            </p:pic>
            <p:pic>
              <p:nvPicPr>
                <p:cNvPr id="278" name="EPSRC-horiz_logo-blue.png" descr="EPSRC-horiz_logo-blue.png"/>
                <p:cNvPicPr>
                  <a:picLocks noChangeAspect="1"/>
                </p:cNvPicPr>
                <p:nvPr/>
              </p:nvPicPr>
              <p:blipFill>
                <a:blip r:embed="rId6">
                  <a:extLst/>
                </a:blip>
                <a:stretch>
                  <a:fillRect/>
                </a:stretch>
              </p:blipFill>
              <p:spPr>
                <a:xfrm>
                  <a:off x="0" y="3199638"/>
                  <a:ext cx="2875371" cy="719969"/>
                </a:xfrm>
                <a:prstGeom prst="rect">
                  <a:avLst/>
                </a:prstGeom>
                <a:ln w="12700" cap="flat">
                  <a:noFill/>
                  <a:miter lim="400000"/>
                </a:ln>
                <a:effectLst/>
              </p:spPr>
            </p:pic>
          </p:grpSp>
          <p:grpSp>
            <p:nvGrpSpPr>
              <p:cNvPr id="283" name="Group"/>
              <p:cNvGrpSpPr/>
              <p:nvPr/>
            </p:nvGrpSpPr>
            <p:grpSpPr>
              <a:xfrm>
                <a:off x="3198285" y="-1"/>
                <a:ext cx="2835594" cy="2853062"/>
                <a:chOff x="0" y="0"/>
                <a:chExt cx="2835592" cy="2853060"/>
              </a:xfrm>
            </p:grpSpPr>
            <p:pic>
              <p:nvPicPr>
                <p:cNvPr id="280" name="MRC-horiz_logo-blue.png" descr="MRC-horiz_logo-blue.png"/>
                <p:cNvPicPr>
                  <a:picLocks noChangeAspect="1"/>
                </p:cNvPicPr>
                <p:nvPr/>
              </p:nvPicPr>
              <p:blipFill>
                <a:blip r:embed="rId7">
                  <a:extLst/>
                </a:blip>
                <a:stretch>
                  <a:fillRect/>
                </a:stretch>
              </p:blipFill>
              <p:spPr>
                <a:xfrm>
                  <a:off x="7159" y="0"/>
                  <a:ext cx="2159904" cy="719968"/>
                </a:xfrm>
                <a:prstGeom prst="rect">
                  <a:avLst/>
                </a:prstGeom>
                <a:ln w="12700" cap="flat">
                  <a:noFill/>
                  <a:miter lim="400000"/>
                </a:ln>
                <a:effectLst/>
              </p:spPr>
            </p:pic>
            <p:pic>
              <p:nvPicPr>
                <p:cNvPr id="281" name="NERC-horiz_logo-blue.png" descr="NERC-horiz_logo-blue.png"/>
                <p:cNvPicPr>
                  <a:picLocks noChangeAspect="1"/>
                </p:cNvPicPr>
                <p:nvPr/>
              </p:nvPicPr>
              <p:blipFill>
                <a:blip r:embed="rId8">
                  <a:extLst/>
                </a:blip>
                <a:stretch>
                  <a:fillRect/>
                </a:stretch>
              </p:blipFill>
              <p:spPr>
                <a:xfrm>
                  <a:off x="5220" y="1066546"/>
                  <a:ext cx="2830373" cy="719969"/>
                </a:xfrm>
                <a:prstGeom prst="rect">
                  <a:avLst/>
                </a:prstGeom>
                <a:ln w="12700" cap="flat">
                  <a:noFill/>
                  <a:miter lim="400000"/>
                </a:ln>
                <a:effectLst/>
              </p:spPr>
            </p:pic>
            <p:pic>
              <p:nvPicPr>
                <p:cNvPr id="282" name="STFC-horiz_logo-blue.png" descr="STFC-horiz_logo-blue.png"/>
                <p:cNvPicPr>
                  <a:picLocks noChangeAspect="1"/>
                </p:cNvPicPr>
                <p:nvPr/>
              </p:nvPicPr>
              <p:blipFill>
                <a:blip r:embed="rId9">
                  <a:extLst/>
                </a:blip>
                <a:stretch>
                  <a:fillRect/>
                </a:stretch>
              </p:blipFill>
              <p:spPr>
                <a:xfrm>
                  <a:off x="0" y="2133092"/>
                  <a:ext cx="2798875" cy="719969"/>
                </a:xfrm>
                <a:prstGeom prst="rect">
                  <a:avLst/>
                </a:prstGeom>
                <a:ln w="12700" cap="flat">
                  <a:noFill/>
                  <a:miter lim="400000"/>
                </a:ln>
                <a:effectLst/>
              </p:spPr>
            </p:pic>
          </p:grpSp>
        </p:grpSp>
        <p:grpSp>
          <p:nvGrpSpPr>
            <p:cNvPr id="289" name="Group"/>
            <p:cNvGrpSpPr/>
            <p:nvPr/>
          </p:nvGrpSpPr>
          <p:grpSpPr>
            <a:xfrm>
              <a:off x="0" y="0"/>
              <a:ext cx="3263478" cy="3920490"/>
              <a:chOff x="0" y="0"/>
              <a:chExt cx="3263477" cy="3920489"/>
            </a:xfrm>
          </p:grpSpPr>
          <p:pic>
            <p:nvPicPr>
              <p:cNvPr id="285" name="man_cobrand_grey.png" descr="man_cobrand_grey.png"/>
              <p:cNvPicPr>
                <a:picLocks noChangeAspect="1"/>
              </p:cNvPicPr>
              <p:nvPr/>
            </p:nvPicPr>
            <p:blipFill>
              <a:blip r:embed="rId10">
                <a:extLst/>
              </a:blip>
              <a:stretch>
                <a:fillRect/>
              </a:stretch>
            </p:blipFill>
            <p:spPr>
              <a:xfrm>
                <a:off x="141278" y="2545285"/>
                <a:ext cx="3122084" cy="1375205"/>
              </a:xfrm>
              <a:prstGeom prst="rect">
                <a:avLst/>
              </a:prstGeom>
              <a:ln w="12700" cap="flat">
                <a:noFill/>
                <a:miter lim="400000"/>
              </a:ln>
              <a:effectLst/>
            </p:spPr>
          </p:pic>
          <p:pic>
            <p:nvPicPr>
              <p:cNvPr id="286" name="Oxford-University-rectangle-logo.png" descr="Oxford-University-rectangle-logo.png"/>
              <p:cNvPicPr>
                <a:picLocks noChangeAspect="1"/>
              </p:cNvPicPr>
              <p:nvPr/>
            </p:nvPicPr>
            <p:blipFill>
              <a:blip r:embed="rId11">
                <a:extLst/>
              </a:blip>
              <a:stretch>
                <a:fillRect/>
              </a:stretch>
            </p:blipFill>
            <p:spPr>
              <a:xfrm>
                <a:off x="141278" y="1556199"/>
                <a:ext cx="3122084" cy="952501"/>
              </a:xfrm>
              <a:prstGeom prst="rect">
                <a:avLst/>
              </a:prstGeom>
              <a:ln w="12700" cap="flat">
                <a:noFill/>
                <a:miter lim="400000"/>
              </a:ln>
              <a:effectLst/>
            </p:spPr>
          </p:pic>
          <p:pic>
            <p:nvPicPr>
              <p:cNvPr id="287" name="1280px-University_of_Southampton_Logo.svg.png" descr="1280px-University_of_Southampton_Logo.svg.png"/>
              <p:cNvPicPr>
                <a:picLocks noChangeAspect="1"/>
              </p:cNvPicPr>
              <p:nvPr/>
            </p:nvPicPr>
            <p:blipFill>
              <a:blip r:embed="rId12">
                <a:extLst/>
              </a:blip>
              <a:srcRect l="0" t="0" r="0" b="0"/>
              <a:stretch>
                <a:fillRect/>
              </a:stretch>
            </p:blipFill>
            <p:spPr>
              <a:xfrm>
                <a:off x="141211" y="829447"/>
                <a:ext cx="3122267" cy="690315"/>
              </a:xfrm>
              <a:prstGeom prst="rect">
                <a:avLst/>
              </a:prstGeom>
              <a:ln w="12700" cap="flat">
                <a:noFill/>
                <a:miter lim="400000"/>
              </a:ln>
              <a:effectLst/>
            </p:spPr>
          </p:pic>
          <p:pic>
            <p:nvPicPr>
              <p:cNvPr id="288" name="logo.png" descr="logo.png"/>
              <p:cNvPicPr>
                <a:picLocks noChangeAspect="1"/>
              </p:cNvPicPr>
              <p:nvPr/>
            </p:nvPicPr>
            <p:blipFill>
              <a:blip r:embed="rId13">
                <a:extLst/>
              </a:blip>
              <a:stretch>
                <a:fillRect/>
              </a:stretch>
            </p:blipFill>
            <p:spPr>
              <a:xfrm>
                <a:off x="0" y="0"/>
                <a:ext cx="3260269" cy="780739"/>
              </a:xfrm>
              <a:prstGeom prst="rect">
                <a:avLst/>
              </a:prstGeom>
              <a:ln w="12700" cap="flat">
                <a:noFill/>
                <a:miter lim="400000"/>
              </a:ln>
              <a:effectLst/>
            </p:spPr>
          </p:pic>
        </p:gr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Collaborations Workshop"/>
          <p:cNvSpPr txBox="1"/>
          <p:nvPr>
            <p:ph type="title"/>
          </p:nvPr>
        </p:nvSpPr>
        <p:spPr>
          <a:prstGeom prst="rect">
            <a:avLst/>
          </a:prstGeom>
        </p:spPr>
        <p:txBody>
          <a:bodyPr/>
          <a:lstStyle/>
          <a:p>
            <a:pPr/>
            <a:r>
              <a:t>Collaborations Workshop</a:t>
            </a:r>
          </a:p>
        </p:txBody>
      </p:sp>
      <p:sp>
        <p:nvSpPr>
          <p:cNvPr id="293" name="Bringing together researchers, developers, innovators, managers, funders, publishers, leaders and educators to explore best practices and the future of research software…"/>
          <p:cNvSpPr txBox="1"/>
          <p:nvPr>
            <p:ph type="body" sz="half" idx="1"/>
          </p:nvPr>
        </p:nvSpPr>
        <p:spPr>
          <a:prstGeom prst="rect">
            <a:avLst/>
          </a:prstGeom>
        </p:spPr>
        <p:txBody>
          <a:bodyPr/>
          <a:lstStyle/>
          <a:p>
            <a:pPr marL="425195" indent="-425195" defTabSz="767715">
              <a:spcBef>
                <a:spcPts val="3900"/>
              </a:spcBef>
              <a:defRPr sz="3348"/>
            </a:pPr>
            <a:r>
              <a:t>Bringing together researchers, developers, innovators, managers, funders, publishers, leaders and educators to explore best practices and the future of research software</a:t>
            </a:r>
          </a:p>
          <a:p>
            <a:pPr marL="425195" indent="-425195" defTabSz="767715">
              <a:spcBef>
                <a:spcPts val="3900"/>
              </a:spcBef>
              <a:defRPr sz="3348"/>
            </a:pPr>
            <a:r>
              <a:t>Unconference: keynote presentations, mini-workshop/demo sessions, discussion group session, lightning talks, collaborative ideas group session and a hack day</a:t>
            </a:r>
          </a:p>
          <a:p>
            <a:pPr marL="425195" indent="-425195" defTabSz="767715">
              <a:spcBef>
                <a:spcPts val="3900"/>
              </a:spcBef>
              <a:defRPr sz="3348"/>
            </a:pPr>
            <a:r>
              <a:t>CW20 took place March 31 - April 2, 2020 </a:t>
            </a:r>
            <a:br/>
            <a:r>
              <a:t>at Queen’s University Belfast, Northern Ireland</a:t>
            </a:r>
          </a:p>
          <a:p>
            <a:pPr marL="425195" indent="-425195" defTabSz="767715">
              <a:spcBef>
                <a:spcPts val="3900"/>
              </a:spcBef>
              <a:defRPr sz="3348"/>
            </a:pPr>
            <a:r>
              <a:t>Themes: Open Research, Data Privacy and Software Sustainability (also Scholarly Communication and Community)</a:t>
            </a:r>
          </a:p>
          <a:p>
            <a:pPr marL="425195" indent="-425195" defTabSz="767715">
              <a:spcBef>
                <a:spcPts val="3900"/>
              </a:spcBef>
              <a:defRPr sz="3348"/>
            </a:pPr>
            <a:r>
              <a:rPr u="sng">
                <a:hlinkClick r:id="rId2" invalidUrl="" action="" tgtFrame="" tooltip="" history="1" highlightClick="0" endSnd="0"/>
              </a:rPr>
              <a:t>http://bit.ly/ssi-cw20</a:t>
            </a:r>
            <a:r>
              <a:t> </a:t>
            </a:r>
          </a:p>
        </p:txBody>
      </p:sp>
      <p:grpSp>
        <p:nvGrpSpPr>
          <p:cNvPr id="297" name="Group"/>
          <p:cNvGrpSpPr/>
          <p:nvPr/>
        </p:nvGrpSpPr>
        <p:grpSpPr>
          <a:xfrm>
            <a:off x="12624372" y="2528757"/>
            <a:ext cx="11327256" cy="8658485"/>
            <a:chOff x="0" y="0"/>
            <a:chExt cx="11327255" cy="8658484"/>
          </a:xfrm>
        </p:grpSpPr>
        <p:pic>
          <p:nvPicPr>
            <p:cNvPr id="294" name="CW19group.jpg" descr="CW19group.jpg"/>
            <p:cNvPicPr>
              <a:picLocks noChangeAspect="1"/>
            </p:cNvPicPr>
            <p:nvPr/>
          </p:nvPicPr>
          <p:blipFill>
            <a:blip r:embed="rId3">
              <a:extLst/>
            </a:blip>
            <a:srcRect l="0" t="26149" r="0" b="7192"/>
            <a:stretch>
              <a:fillRect/>
            </a:stretch>
          </p:blipFill>
          <p:spPr>
            <a:xfrm>
              <a:off x="0" y="4407562"/>
              <a:ext cx="11327256" cy="4250923"/>
            </a:xfrm>
            <a:prstGeom prst="rect">
              <a:avLst/>
            </a:prstGeom>
            <a:ln w="12700" cap="flat">
              <a:noFill/>
              <a:miter lim="400000"/>
            </a:ln>
            <a:effectLst/>
          </p:spPr>
        </p:pic>
        <p:pic>
          <p:nvPicPr>
            <p:cNvPr id="295" name="CW20_QUB.jpg" descr="CW20_QUB.jpg"/>
            <p:cNvPicPr>
              <a:picLocks noChangeAspect="1"/>
            </p:cNvPicPr>
            <p:nvPr/>
          </p:nvPicPr>
          <p:blipFill>
            <a:blip r:embed="rId4">
              <a:extLst/>
            </a:blip>
            <a:stretch>
              <a:fillRect/>
            </a:stretch>
          </p:blipFill>
          <p:spPr>
            <a:xfrm>
              <a:off x="17801" y="1957"/>
              <a:ext cx="5521550" cy="4141163"/>
            </a:xfrm>
            <a:prstGeom prst="rect">
              <a:avLst/>
            </a:prstGeom>
            <a:ln w="12700" cap="flat">
              <a:noFill/>
              <a:miter lim="400000"/>
            </a:ln>
            <a:effectLst/>
          </p:spPr>
        </p:pic>
        <p:pic>
          <p:nvPicPr>
            <p:cNvPr id="296" name="CW20_QUB_PFC2.jpg" descr="CW20_QUB_PFC2.jpg"/>
            <p:cNvPicPr>
              <a:picLocks noChangeAspect="1"/>
            </p:cNvPicPr>
            <p:nvPr/>
          </p:nvPicPr>
          <p:blipFill>
            <a:blip r:embed="rId5">
              <a:extLst/>
            </a:blip>
            <a:stretch>
              <a:fillRect/>
            </a:stretch>
          </p:blipFill>
          <p:spPr>
            <a:xfrm>
              <a:off x="5739000" y="0"/>
              <a:ext cx="5526769" cy="414507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Collaborations Workshop"/>
          <p:cNvSpPr txBox="1"/>
          <p:nvPr>
            <p:ph type="title"/>
          </p:nvPr>
        </p:nvSpPr>
        <p:spPr>
          <a:prstGeom prst="rect">
            <a:avLst/>
          </a:prstGeom>
        </p:spPr>
        <p:txBody>
          <a:bodyPr/>
          <a:lstStyle/>
          <a:p>
            <a:pPr/>
            <a:r>
              <a:t>Collaborations Workshop</a:t>
            </a:r>
          </a:p>
        </p:txBody>
      </p:sp>
      <p:sp>
        <p:nvSpPr>
          <p:cNvPr id="300" name="Bringing together researchers, developers, innovators, managers, funders, publishers, leaders and educators to explore best practices and the future of research software…"/>
          <p:cNvSpPr txBox="1"/>
          <p:nvPr>
            <p:ph type="body" sz="half" idx="1"/>
          </p:nvPr>
        </p:nvSpPr>
        <p:spPr>
          <a:prstGeom prst="rect">
            <a:avLst/>
          </a:prstGeom>
        </p:spPr>
        <p:txBody>
          <a:bodyPr/>
          <a:lstStyle/>
          <a:p>
            <a:pPr marL="425195" indent="-425195" defTabSz="767715">
              <a:spcBef>
                <a:spcPts val="3900"/>
              </a:spcBef>
              <a:defRPr sz="3348"/>
            </a:pPr>
            <a:r>
              <a:t>Bringing together researchers, developers, innovators, managers, funders, publishers, leaders and educators to explore best practices and the future of research software</a:t>
            </a:r>
          </a:p>
          <a:p>
            <a:pPr marL="425195" indent="-425195" defTabSz="767715">
              <a:spcBef>
                <a:spcPts val="3900"/>
              </a:spcBef>
              <a:defRPr sz="3348"/>
            </a:pPr>
            <a:r>
              <a:t>Unconference: keynote presentations, mini-workshop/demo sessions, discussion group session, lightning talks, collaborative ideas group session and a hack day</a:t>
            </a:r>
          </a:p>
          <a:p>
            <a:pPr marL="425195" indent="-425195" defTabSz="767715">
              <a:spcBef>
                <a:spcPts val="3900"/>
              </a:spcBef>
              <a:defRPr sz="3348"/>
            </a:pPr>
            <a:r>
              <a:t>CW20 took place March 31 - April 2, 2020 </a:t>
            </a:r>
            <a:br/>
            <a:r>
              <a:t>at Queen’s University Belfast, Northern Ireland</a:t>
            </a:r>
          </a:p>
          <a:p>
            <a:pPr marL="425195" indent="-425195" defTabSz="767715">
              <a:spcBef>
                <a:spcPts val="3900"/>
              </a:spcBef>
              <a:defRPr sz="3348"/>
            </a:pPr>
            <a:r>
              <a:t>Themes: Open Research, Data Privacy and Software Sustainability (also Scholarly Communication and Community)</a:t>
            </a:r>
          </a:p>
          <a:p>
            <a:pPr marL="425195" indent="-425195" defTabSz="767715">
              <a:spcBef>
                <a:spcPts val="3900"/>
              </a:spcBef>
              <a:defRPr sz="3348"/>
            </a:pPr>
            <a:r>
              <a:rPr u="sng">
                <a:hlinkClick r:id="rId2" invalidUrl="" action="" tgtFrame="" tooltip="" history="1" highlightClick="0" endSnd="0"/>
              </a:rPr>
              <a:t>http://bit.ly/ssi-cw20</a:t>
            </a:r>
            <a:r>
              <a:t> </a:t>
            </a:r>
          </a:p>
        </p:txBody>
      </p:sp>
      <p:sp>
        <p:nvSpPr>
          <p:cNvPr id="301" name="Line"/>
          <p:cNvSpPr/>
          <p:nvPr/>
        </p:nvSpPr>
        <p:spPr>
          <a:xfrm>
            <a:off x="1280297" y="9020088"/>
            <a:ext cx="9085618" cy="1"/>
          </a:xfrm>
          <a:prstGeom prst="line">
            <a:avLst/>
          </a:prstGeom>
          <a:ln w="88900">
            <a:solidFill>
              <a:srgbClr val="FF2600"/>
            </a:solidFill>
            <a:miter lim="400000"/>
          </a:ln>
        </p:spPr>
        <p:txBody>
          <a:bodyPr lIns="50800" tIns="50800" rIns="50800" bIns="50800" anchor="ctr"/>
          <a:lstStyle/>
          <a:p>
            <a:pPr/>
          </a:p>
        </p:txBody>
      </p:sp>
      <p:sp>
        <p:nvSpPr>
          <p:cNvPr id="302" name="online"/>
          <p:cNvSpPr txBox="1"/>
          <p:nvPr/>
        </p:nvSpPr>
        <p:spPr>
          <a:xfrm>
            <a:off x="9357986" y="8029052"/>
            <a:ext cx="1841375"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FF2600"/>
                </a:solidFill>
                <a:latin typeface="Marker Felt"/>
                <a:ea typeface="Marker Felt"/>
                <a:cs typeface="Marker Felt"/>
                <a:sym typeface="Marker Felt"/>
              </a:defRPr>
            </a:lvl1pPr>
          </a:lstStyle>
          <a:p>
            <a:pPr/>
            <a:r>
              <a:t>online</a:t>
            </a:r>
          </a:p>
        </p:txBody>
      </p:sp>
      <p:pic>
        <p:nvPicPr>
          <p:cNvPr id="303" name="CW20_group_photo.png" descr="CW20_group_photo.png"/>
          <p:cNvPicPr>
            <a:picLocks noChangeAspect="1"/>
          </p:cNvPicPr>
          <p:nvPr/>
        </p:nvPicPr>
        <p:blipFill>
          <a:blip r:embed="rId3">
            <a:extLst/>
          </a:blip>
          <a:stretch>
            <a:fillRect/>
          </a:stretch>
        </p:blipFill>
        <p:spPr>
          <a:xfrm>
            <a:off x="11797727" y="2542953"/>
            <a:ext cx="12115572" cy="863009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2"/>
      <p:bldP build="whole" bldLvl="1" animBg="1" rev="0" advAuto="0" spid="30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SI’s online event experience"/>
          <p:cNvSpPr txBox="1"/>
          <p:nvPr>
            <p:ph type="title"/>
          </p:nvPr>
        </p:nvSpPr>
        <p:spPr>
          <a:prstGeom prst="rect">
            <a:avLst/>
          </a:prstGeom>
        </p:spPr>
        <p:txBody>
          <a:bodyPr/>
          <a:lstStyle/>
          <a:p>
            <a:pPr/>
            <a:r>
              <a:t>SSI’s online event experience</a:t>
            </a:r>
          </a:p>
        </p:txBody>
      </p:sp>
      <p:sp>
        <p:nvSpPr>
          <p:cNvPr id="306" name="Steve Crouch has run afternoon training events online for the Scottish response to the Royal Society RAMP COVID initiative: https://society-rse.org/rses-contributing-to-the-national-covid-19-response-through-ramp/…"/>
          <p:cNvSpPr txBox="1"/>
          <p:nvPr>
            <p:ph type="body" idx="1"/>
          </p:nvPr>
        </p:nvSpPr>
        <p:spPr>
          <a:prstGeom prst="rect">
            <a:avLst/>
          </a:prstGeom>
        </p:spPr>
        <p:txBody>
          <a:bodyPr/>
          <a:lstStyle/>
          <a:p>
            <a:pPr marL="469900" indent="-469900" defTabSz="610870">
              <a:spcBef>
                <a:spcPts val="4300"/>
              </a:spcBef>
              <a:defRPr sz="3700"/>
            </a:pPr>
            <a:r>
              <a:t>Steve Crouch has run afternoon training events online for the Scottish response to the Royal Society RAMP COVID initiative: </a:t>
            </a:r>
            <a:r>
              <a:rPr u="sng">
                <a:hlinkClick r:id="rId2" invalidUrl="" action="" tgtFrame="" tooltip="" history="1" highlightClick="0" endSnd="0"/>
              </a:rPr>
              <a:t>https://society-rse.org/rses-contributing-to-the-national-covid-19-response-through-ramp/</a:t>
            </a:r>
            <a:r>
              <a:t> </a:t>
            </a:r>
          </a:p>
          <a:p>
            <a:pPr marL="469900" indent="-469900" defTabSz="610870">
              <a:spcBef>
                <a:spcPts val="4300"/>
              </a:spcBef>
              <a:defRPr sz="3700"/>
            </a:pPr>
            <a:r>
              <a:t>Mario Antonioletti, Lucia Michielin, Aleksandra Nenadic and Giacomo Peru have been running Edinburgh Carpentries events online: </a:t>
            </a:r>
            <a:r>
              <a:rPr u="sng">
                <a:hlinkClick r:id="rId3" invalidUrl="" action="" tgtFrame="" tooltip="" history="1" highlightClick="0" endSnd="0"/>
              </a:rPr>
              <a:t>https://edcarp.github.io/</a:t>
            </a:r>
            <a:r>
              <a:t> </a:t>
            </a:r>
          </a:p>
          <a:p>
            <a:pPr marL="469900" indent="-469900" defTabSz="610870">
              <a:spcBef>
                <a:spcPts val="4300"/>
              </a:spcBef>
              <a:defRPr sz="3700"/>
            </a:pPr>
            <a:r>
              <a:t>Aleksandra Nenadic and Steve Crouch have run and facilitated workshops and instructor training events online: </a:t>
            </a:r>
            <a:r>
              <a:rPr u="sng">
                <a:hlinkClick r:id="rId4" invalidUrl="" action="" tgtFrame="" tooltip="" history="1" highlightClick="0" endSnd="0"/>
              </a:rPr>
              <a:t>https://carpentries.github.io/instructor-training/</a:t>
            </a:r>
            <a:r>
              <a:t> </a:t>
            </a:r>
          </a:p>
          <a:p>
            <a:pPr marL="469900" indent="-469900" defTabSz="610870">
              <a:spcBef>
                <a:spcPts val="4300"/>
              </a:spcBef>
              <a:defRPr sz="3700"/>
            </a:pPr>
            <a:r>
              <a:t>Shoaib Sufi moved the selection of the SSI Fellows from a face to face meeting to a successful online event which has taken place for a number of years now, and has oversight of Collaborations Workshop</a:t>
            </a:r>
          </a:p>
          <a:p>
            <a:pPr marL="469900" indent="-469900" defTabSz="610870">
              <a:spcBef>
                <a:spcPts val="4300"/>
              </a:spcBef>
              <a:defRPr sz="3700"/>
            </a:pPr>
            <a:r>
              <a:t>Rachael Ainsworth delivered Collaborations Workshop 2020 online and organises the SSI Fellows Community Calls: </a:t>
            </a:r>
            <a:r>
              <a:rPr u="sng">
                <a:hlinkClick r:id="rId5" invalidUrl="" action="" tgtFrame="" tooltip="" history="1" highlightClick="0" endSnd="0"/>
              </a:rPr>
              <a:t>https://www.youtube.com/user/SoftwareSaved</a:t>
            </a:r>
            <a:r>
              <a:t>  </a:t>
            </a:r>
          </a:p>
          <a:p>
            <a:pPr marL="469900" indent="-469900" defTabSz="610870">
              <a:spcBef>
                <a:spcPts val="4300"/>
              </a:spcBef>
              <a:defRPr sz="3700"/>
            </a:pPr>
            <a:r>
              <a:t>Our guidance for running online training: </a:t>
            </a:r>
            <a:r>
              <a:rPr u="sng">
                <a:hlinkClick r:id="rId6" invalidUrl="" action="" tgtFrame="" tooltip="" history="1" highlightClick="0" endSnd="0"/>
              </a:rPr>
              <a:t>https://doi.org/10.5281/zenodo.3923947</a:t>
            </a: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Platforms and tools (1/2)"/>
          <p:cNvSpPr txBox="1"/>
          <p:nvPr>
            <p:ph type="title"/>
          </p:nvPr>
        </p:nvSpPr>
        <p:spPr>
          <a:prstGeom prst="rect">
            <a:avLst/>
          </a:prstGeom>
        </p:spPr>
        <p:txBody>
          <a:bodyPr/>
          <a:lstStyle/>
          <a:p>
            <a:pPr/>
            <a:r>
              <a:t>Platforms and tools (1/2)</a:t>
            </a:r>
          </a:p>
        </p:txBody>
      </p:sp>
      <p:sp>
        <p:nvSpPr>
          <p:cNvPr id="309" name="Video conferencing: Zoom…"/>
          <p:cNvSpPr txBox="1"/>
          <p:nvPr>
            <p:ph type="body" sz="half" idx="1"/>
          </p:nvPr>
        </p:nvSpPr>
        <p:spPr>
          <a:prstGeom prst="rect">
            <a:avLst/>
          </a:prstGeom>
        </p:spPr>
        <p:txBody>
          <a:bodyPr/>
          <a:lstStyle/>
          <a:p>
            <a:pPr marL="425195" indent="-425195" defTabSz="767715">
              <a:spcBef>
                <a:spcPts val="3900"/>
              </a:spcBef>
              <a:defRPr sz="3348"/>
            </a:pPr>
            <a:r>
              <a:rPr b="1">
                <a:latin typeface="Helvetica Neue"/>
                <a:ea typeface="Helvetica Neue"/>
                <a:cs typeface="Helvetica Neue"/>
                <a:sym typeface="Helvetica Neue"/>
              </a:rPr>
              <a:t>Video conferencing</a:t>
            </a:r>
            <a:r>
              <a:t>: Zoom</a:t>
            </a:r>
          </a:p>
          <a:p>
            <a:pPr lvl="1" marL="850391" indent="-425195" defTabSz="767715">
              <a:spcBef>
                <a:spcPts val="1600"/>
              </a:spcBef>
              <a:defRPr sz="3348"/>
            </a:pPr>
            <a:r>
              <a:t>Meetings feel closer to an in-person event than a webinar, and empower participants to engage</a:t>
            </a:r>
          </a:p>
          <a:p>
            <a:pPr lvl="1" marL="850391" indent="-425195" defTabSz="767715">
              <a:spcBef>
                <a:spcPts val="1600"/>
              </a:spcBef>
              <a:defRPr sz="3348"/>
            </a:pPr>
            <a:r>
              <a:t>Breakout rooms facilitate interaction between participants through icebreakers, group discussions, idea generation, problem solving and/or experience sharing and are often reported as participants’ favourite part of an online event</a:t>
            </a:r>
          </a:p>
          <a:p>
            <a:pPr marL="425195" indent="-425195" defTabSz="767715">
              <a:spcBef>
                <a:spcPts val="3900"/>
              </a:spcBef>
              <a:defRPr sz="3348"/>
            </a:pPr>
            <a:r>
              <a:rPr b="1">
                <a:latin typeface="Helvetica Neue"/>
                <a:ea typeface="Helvetica Neue"/>
                <a:cs typeface="Helvetica Neue"/>
                <a:sym typeface="Helvetica Neue"/>
              </a:rPr>
              <a:t>Collaborative documenting</a:t>
            </a:r>
            <a:r>
              <a:t>: Google Docs</a:t>
            </a:r>
          </a:p>
          <a:p>
            <a:pPr lvl="1" marL="850391" indent="-425195" defTabSz="767715">
              <a:spcBef>
                <a:spcPts val="1600"/>
              </a:spcBef>
              <a:defRPr sz="3348"/>
            </a:pPr>
            <a:r>
              <a:t>Used for the agenda, roll call, taking notes, asking questions, and keeping everyone synchronised</a:t>
            </a:r>
          </a:p>
          <a:p>
            <a:pPr lvl="1" marL="850391" indent="-425195" defTabSz="767715">
              <a:spcBef>
                <a:spcPts val="1600"/>
              </a:spcBef>
              <a:defRPr sz="3348"/>
            </a:pPr>
            <a:r>
              <a:t>Zero barrier to entry (doesn’t require account creation or knowledge of special syntax)</a:t>
            </a:r>
          </a:p>
          <a:p>
            <a:pPr lvl="1" marL="850391" indent="-425195" defTabSz="767715">
              <a:spcBef>
                <a:spcPts val="1600"/>
              </a:spcBef>
              <a:defRPr sz="3348"/>
            </a:pPr>
            <a:r>
              <a:t>Up to 100 people can edit and comment at the same time</a:t>
            </a:r>
          </a:p>
        </p:txBody>
      </p:sp>
      <p:pic>
        <p:nvPicPr>
          <p:cNvPr id="310" name="CW20_group_photo.png" descr="CW20_group_photo.png"/>
          <p:cNvPicPr>
            <a:picLocks noChangeAspect="1"/>
          </p:cNvPicPr>
          <p:nvPr/>
        </p:nvPicPr>
        <p:blipFill>
          <a:blip r:embed="rId2">
            <a:extLst/>
          </a:blip>
          <a:stretch>
            <a:fillRect/>
          </a:stretch>
        </p:blipFill>
        <p:spPr>
          <a:xfrm>
            <a:off x="11797727" y="2542953"/>
            <a:ext cx="12115572" cy="863009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Platforms and tools (2/2)"/>
          <p:cNvSpPr txBox="1"/>
          <p:nvPr>
            <p:ph type="title"/>
          </p:nvPr>
        </p:nvSpPr>
        <p:spPr>
          <a:prstGeom prst="rect">
            <a:avLst/>
          </a:prstGeom>
        </p:spPr>
        <p:txBody>
          <a:bodyPr/>
          <a:lstStyle/>
          <a:p>
            <a:pPr/>
            <a:r>
              <a:t>Platforms and tools (2/2)</a:t>
            </a:r>
          </a:p>
        </p:txBody>
      </p:sp>
      <p:sp>
        <p:nvSpPr>
          <p:cNvPr id="313" name="Communication channel: Slack…"/>
          <p:cNvSpPr txBox="1"/>
          <p:nvPr>
            <p:ph type="body" sz="half" idx="1"/>
          </p:nvPr>
        </p:nvSpPr>
        <p:spPr>
          <a:prstGeom prst="rect">
            <a:avLst/>
          </a:prstGeom>
        </p:spPr>
        <p:txBody>
          <a:bodyPr/>
          <a:lstStyle/>
          <a:p>
            <a:pPr marL="397763" indent="-397763" defTabSz="718184">
              <a:spcBef>
                <a:spcPts val="3600"/>
              </a:spcBef>
              <a:defRPr sz="3132"/>
            </a:pPr>
            <a:r>
              <a:rPr b="1">
                <a:latin typeface="Helvetica Neue"/>
                <a:ea typeface="Helvetica Neue"/>
                <a:cs typeface="Helvetica Neue"/>
                <a:sym typeface="Helvetica Neue"/>
              </a:rPr>
              <a:t>Communication channel</a:t>
            </a:r>
            <a:r>
              <a:t>: Slack</a:t>
            </a:r>
          </a:p>
          <a:p>
            <a:pPr lvl="1" marL="795527" indent="-397763" defTabSz="718184">
              <a:spcBef>
                <a:spcPts val="1500"/>
              </a:spcBef>
              <a:defRPr sz="3132"/>
            </a:pPr>
            <a:r>
              <a:t>A communication channel that persists outside the meeting is helpful for maintaining access to resources shared, referencing discussions and facilitating community engagement</a:t>
            </a:r>
          </a:p>
          <a:p>
            <a:pPr lvl="1" marL="795527" indent="-397763" defTabSz="718184">
              <a:spcBef>
                <a:spcPts val="1500"/>
              </a:spcBef>
              <a:defRPr sz="3132"/>
            </a:pPr>
            <a:r>
              <a:t>Combination of practical channels for event organisation/communication (e.g. private channel for organisers, #help-desk) and fun channels to add a more human element to the event (e.g. #pets-at-cw20)</a:t>
            </a:r>
          </a:p>
          <a:p>
            <a:pPr marL="397763" indent="-397763" defTabSz="718184">
              <a:spcBef>
                <a:spcPts val="3600"/>
              </a:spcBef>
              <a:defRPr sz="3132"/>
            </a:pPr>
            <a:r>
              <a:rPr b="1">
                <a:latin typeface="Helvetica Neue"/>
                <a:ea typeface="Helvetica Neue"/>
                <a:cs typeface="Helvetica Neue"/>
                <a:sym typeface="Helvetica Neue"/>
              </a:rPr>
              <a:t>Physical setup</a:t>
            </a:r>
          </a:p>
          <a:p>
            <a:pPr lvl="1" marL="795527" indent="-397763" defTabSz="718184">
              <a:spcBef>
                <a:spcPts val="1500"/>
              </a:spcBef>
              <a:defRPr sz="3132"/>
            </a:pPr>
            <a:r>
              <a:t>Following a screen share (with enough screen real estate to see what is happening), chat, shared documents, etc. can be a real problem</a:t>
            </a:r>
          </a:p>
          <a:p>
            <a:pPr lvl="1" marL="795527" indent="-397763" defTabSz="718184">
              <a:spcBef>
                <a:spcPts val="1500"/>
              </a:spcBef>
              <a:defRPr sz="3132"/>
            </a:pPr>
            <a:r>
              <a:t>Provide advice to participants ahead of time so they can get the most out of the event (e.g. good headset, additional monitor, etc.)</a:t>
            </a:r>
          </a:p>
        </p:txBody>
      </p:sp>
      <p:pic>
        <p:nvPicPr>
          <p:cNvPr id="314" name="Untitled design.png" descr="Untitled design.png"/>
          <p:cNvPicPr>
            <a:picLocks noChangeAspect="1"/>
          </p:cNvPicPr>
          <p:nvPr/>
        </p:nvPicPr>
        <p:blipFill>
          <a:blip r:embed="rId2">
            <a:extLst/>
          </a:blip>
          <a:stretch>
            <a:fillRect/>
          </a:stretch>
        </p:blipFill>
        <p:spPr>
          <a:xfrm>
            <a:off x="12059811" y="2968665"/>
            <a:ext cx="11353669" cy="898312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Online event considerations"/>
          <p:cNvSpPr txBox="1"/>
          <p:nvPr>
            <p:ph type="title"/>
          </p:nvPr>
        </p:nvSpPr>
        <p:spPr>
          <a:prstGeom prst="rect">
            <a:avLst/>
          </a:prstGeom>
        </p:spPr>
        <p:txBody>
          <a:bodyPr/>
          <a:lstStyle/>
          <a:p>
            <a:pPr/>
            <a:r>
              <a:t>Online event considerations</a:t>
            </a:r>
          </a:p>
        </p:txBody>
      </p:sp>
      <p:sp>
        <p:nvSpPr>
          <p:cNvPr id="317" name="The agenda for an online event must have sufficient breaks for it to be effective and less tiring for participants…"/>
          <p:cNvSpPr txBox="1"/>
          <p:nvPr>
            <p:ph type="body" idx="1"/>
          </p:nvPr>
        </p:nvSpPr>
        <p:spPr>
          <a:xfrm>
            <a:off x="1066800" y="3124200"/>
            <a:ext cx="22237700" cy="9584905"/>
          </a:xfrm>
          <a:prstGeom prst="rect">
            <a:avLst/>
          </a:prstGeom>
        </p:spPr>
        <p:txBody>
          <a:bodyPr/>
          <a:lstStyle/>
          <a:p>
            <a:pPr marL="438150" indent="-438150" defTabSz="569594">
              <a:spcBef>
                <a:spcPts val="4000"/>
              </a:spcBef>
              <a:defRPr sz="3450"/>
            </a:pPr>
            <a:r>
              <a:t>The agenda for an online event must have sufficient breaks for it to be effective and less tiring for participants</a:t>
            </a:r>
          </a:p>
          <a:p>
            <a:pPr lvl="1" marL="753618" indent="-438150" defTabSz="569594">
              <a:spcBef>
                <a:spcPts val="2000"/>
              </a:spcBef>
              <a:defRPr sz="3450"/>
            </a:pPr>
            <a:r>
              <a:t>In general, shorter blocks and regular breaks are appreciated by participants (e.g. don’t go longer than 90 min without a break)</a:t>
            </a:r>
          </a:p>
          <a:p>
            <a:pPr lvl="1" marL="753618" indent="-438150" defTabSz="569594">
              <a:spcBef>
                <a:spcPts val="2000"/>
              </a:spcBef>
              <a:defRPr sz="3450"/>
            </a:pPr>
            <a:r>
              <a:t>Set break times and keep to them to help people make arrangements around the event and manage expectations (e.g. caring responsibilities)</a:t>
            </a:r>
          </a:p>
          <a:p>
            <a:pPr marL="438150" indent="-438150" defTabSz="569594">
              <a:spcBef>
                <a:spcPts val="4000"/>
              </a:spcBef>
              <a:defRPr sz="3450"/>
            </a:pPr>
            <a:r>
              <a:t>Things will take longer</a:t>
            </a:r>
          </a:p>
          <a:p>
            <a:pPr lvl="1" marL="753618" indent="-438150" defTabSz="569594">
              <a:spcBef>
                <a:spcPts val="2000"/>
              </a:spcBef>
              <a:defRPr sz="3450"/>
            </a:pPr>
            <a:r>
              <a:t>Factor in extra time to complete tasks, go through training material and solve technical problems</a:t>
            </a:r>
          </a:p>
          <a:p>
            <a:pPr lvl="1" marL="753618" indent="-438150" defTabSz="569594">
              <a:spcBef>
                <a:spcPts val="2000"/>
              </a:spcBef>
              <a:defRPr sz="3450"/>
            </a:pPr>
            <a:r>
              <a:t>Creating and managing breakout rooms also adds extra time to the event</a:t>
            </a:r>
          </a:p>
          <a:p>
            <a:pPr marL="438150" indent="-438150" defTabSz="569594">
              <a:spcBef>
                <a:spcPts val="4000"/>
              </a:spcBef>
              <a:defRPr sz="3450"/>
            </a:pPr>
            <a:r>
              <a:t>Have learners at a similar skill level at the workshop to help get the pace right </a:t>
            </a:r>
          </a:p>
          <a:p>
            <a:pPr lvl="1" marL="753618" indent="-438150" defTabSz="569594">
              <a:spcBef>
                <a:spcPts val="2000"/>
              </a:spcBef>
              <a:defRPr sz="3450"/>
            </a:pPr>
            <a:r>
              <a:t>Use a pre-workshop survey to gather learners' backgrounds and gauge their current skill levels</a:t>
            </a:r>
          </a:p>
          <a:p>
            <a:pPr marL="438150" indent="-438150" defTabSz="569594">
              <a:spcBef>
                <a:spcPts val="4000"/>
              </a:spcBef>
              <a:defRPr sz="3450"/>
            </a:pPr>
            <a:r>
              <a:t>Be intentional with your Code of Conduct and adapt it for the online event </a:t>
            </a:r>
          </a:p>
          <a:p>
            <a:pPr lvl="1" marL="753618" indent="-438150" defTabSz="569594">
              <a:spcBef>
                <a:spcPts val="2000"/>
              </a:spcBef>
              <a:defRPr sz="3450"/>
            </a:pPr>
            <a:r>
              <a:t>Always provide a reporting procedure and include interactions within online communication channels in the CoC</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Roles and responsibilities"/>
          <p:cNvSpPr txBox="1"/>
          <p:nvPr>
            <p:ph type="title"/>
          </p:nvPr>
        </p:nvSpPr>
        <p:spPr>
          <a:prstGeom prst="rect">
            <a:avLst/>
          </a:prstGeom>
        </p:spPr>
        <p:txBody>
          <a:bodyPr/>
          <a:lstStyle/>
          <a:p>
            <a:pPr/>
            <a:r>
              <a:t>Roles and responsibilities</a:t>
            </a:r>
          </a:p>
        </p:txBody>
      </p:sp>
      <p:sp>
        <p:nvSpPr>
          <p:cNvPr id="320" name="Assign an event facilitator as a designated role…"/>
          <p:cNvSpPr txBox="1"/>
          <p:nvPr>
            <p:ph type="body" idx="1"/>
          </p:nvPr>
        </p:nvSpPr>
        <p:spPr>
          <a:prstGeom prst="rect">
            <a:avLst/>
          </a:prstGeom>
        </p:spPr>
        <p:txBody>
          <a:bodyPr/>
          <a:lstStyle/>
          <a:p>
            <a:pPr marL="488950" indent="-488950" defTabSz="635634">
              <a:spcBef>
                <a:spcPts val="4500"/>
              </a:spcBef>
              <a:defRPr sz="3850"/>
            </a:pPr>
            <a:r>
              <a:t>Assign an event facilitator as a designated role</a:t>
            </a:r>
          </a:p>
          <a:p>
            <a:pPr lvl="1" marL="840994" indent="-488950" defTabSz="635634">
              <a:spcBef>
                <a:spcPts val="2300"/>
              </a:spcBef>
              <a:defRPr sz="3850"/>
            </a:pPr>
            <a:r>
              <a:t>It can be tiring and time consuming for the active instructor to monitor the chat, non-verbal feedback from participants and documents while they are presenting</a:t>
            </a:r>
          </a:p>
          <a:p>
            <a:pPr lvl="1" marL="840994" indent="-488950" defTabSz="635634">
              <a:spcBef>
                <a:spcPts val="2300"/>
              </a:spcBef>
              <a:defRPr sz="3850"/>
            </a:pPr>
            <a:r>
              <a:t>An event facilitator can manage the participants and bring attention to issues, freeing up the instructor to instruct and the helpers to focus on helping</a:t>
            </a:r>
          </a:p>
          <a:p>
            <a:pPr marL="488950" indent="-488950" defTabSz="635634">
              <a:spcBef>
                <a:spcPts val="4500"/>
              </a:spcBef>
              <a:defRPr sz="3850"/>
            </a:pPr>
            <a:r>
              <a:t>Get the instructor/helper to learner ratio right</a:t>
            </a:r>
          </a:p>
          <a:p>
            <a:pPr lvl="1" marL="840994" indent="-488950" defTabSz="635634">
              <a:spcBef>
                <a:spcPts val="2300"/>
              </a:spcBef>
              <a:defRPr sz="3850"/>
            </a:pPr>
            <a:r>
              <a:t>As a rule the ratio of one instructor/helper to four or five learners works well for online</a:t>
            </a:r>
          </a:p>
          <a:p>
            <a:pPr marL="488950" indent="-488950" defTabSz="635634">
              <a:spcBef>
                <a:spcPts val="4500"/>
              </a:spcBef>
              <a:defRPr sz="3850"/>
            </a:pPr>
            <a:r>
              <a:t>Have a pre-event rehearsal for the delivery team to make sure everyone has the correct setup/settings enabled, practice with the platforms that will be used, and understand roles and responsibilities</a:t>
            </a:r>
          </a:p>
          <a:p>
            <a:pPr marL="488950" indent="-488950" defTabSz="635634">
              <a:spcBef>
                <a:spcPts val="4500"/>
              </a:spcBef>
              <a:defRPr sz="3850"/>
            </a:pPr>
            <a:r>
              <a:t>Have a pre-event meeting or office hours for presenters and participants to provide an opportunity to test their tech, troubleshoot any installation issues, and ask any questions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