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sldIdLst>
    <p:sldId id="272" r:id="rId2"/>
    <p:sldId id="1881838398" r:id="rId3"/>
    <p:sldId id="1881838399" r:id="rId4"/>
    <p:sldId id="1881838397" r:id="rId5"/>
    <p:sldId id="1881838089" r:id="rId6"/>
    <p:sldId id="256" r:id="rId7"/>
    <p:sldId id="1881838403" r:id="rId8"/>
    <p:sldId id="273" r:id="rId9"/>
    <p:sldId id="1881838404" r:id="rId10"/>
    <p:sldId id="1881838402" r:id="rId11"/>
    <p:sldId id="1881838401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475"/>
    <a:srgbClr val="530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379"/>
  </p:normalViewPr>
  <p:slideViewPr>
    <p:cSldViewPr snapToGrid="0" showGuides="1">
      <p:cViewPr>
        <p:scale>
          <a:sx n="100" d="100"/>
          <a:sy n="100" d="100"/>
        </p:scale>
        <p:origin x="76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33FE-4F26-4DE0-9801-24DC8962503C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D3B6746-9D9B-4E6F-A31E-B6E29DC60C0D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800" dirty="0"/>
            <a:t>Predict the likely long-term impact of publications using early indicators</a:t>
          </a:r>
          <a:endParaRPr lang="en-US" sz="1800" dirty="0"/>
        </a:p>
      </dgm:t>
    </dgm:pt>
    <dgm:pt modelId="{D866C77D-C0F8-430C-A31F-71AFEA3062E8}" type="sibTrans" cxnId="{5BA2E583-542A-40F5-A3B7-4EB72AA9753F}">
      <dgm:prSet/>
      <dgm:spPr/>
      <dgm:t>
        <a:bodyPr/>
        <a:lstStyle/>
        <a:p>
          <a:endParaRPr lang="en-US"/>
        </a:p>
      </dgm:t>
    </dgm:pt>
    <dgm:pt modelId="{A87D8439-DA2A-41D3-9A8D-EA06C9F267C4}" type="parTrans" cxnId="{5BA2E583-542A-40F5-A3B7-4EB72AA9753F}">
      <dgm:prSet/>
      <dgm:spPr/>
      <dgm:t>
        <a:bodyPr/>
        <a:lstStyle/>
        <a:p>
          <a:endParaRPr lang="en-US"/>
        </a:p>
      </dgm:t>
    </dgm:pt>
    <dgm:pt modelId="{8DA371EA-FBA3-4F93-9504-7E0996DDE836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800" dirty="0"/>
            <a:t>Assess long-term value of publications, classified by the type of impact</a:t>
          </a:r>
          <a:endParaRPr lang="en-US" sz="1800" dirty="0"/>
        </a:p>
      </dgm:t>
    </dgm:pt>
    <dgm:pt modelId="{714C970E-0E14-4FCF-8C15-E7BFB5C6C27D}" type="sibTrans" cxnId="{54535221-3313-4DD0-80D5-1C275D943892}">
      <dgm:prSet/>
      <dgm:spPr/>
      <dgm:t>
        <a:bodyPr/>
        <a:lstStyle/>
        <a:p>
          <a:endParaRPr lang="en-US"/>
        </a:p>
      </dgm:t>
    </dgm:pt>
    <dgm:pt modelId="{7F4B5F9F-06D7-4A78-B2B9-9FB50E792DD6}" type="parTrans" cxnId="{54535221-3313-4DD0-80D5-1C275D943892}">
      <dgm:prSet/>
      <dgm:spPr/>
      <dgm:t>
        <a:bodyPr/>
        <a:lstStyle/>
        <a:p>
          <a:endParaRPr lang="en-US"/>
        </a:p>
      </dgm:t>
    </dgm:pt>
    <dgm:pt modelId="{D5C517BA-EC09-4594-A3F8-B6F398A0A544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GB" sz="1800" dirty="0"/>
            <a:t>Identify publications characteristics and enhancements that are associated with stand-out </a:t>
          </a:r>
          <a:br>
            <a:rPr lang="en-GB" sz="1800" dirty="0"/>
          </a:br>
          <a:r>
            <a:rPr lang="en-GB" sz="1800" dirty="0"/>
            <a:t>long-term impact</a:t>
          </a:r>
          <a:endParaRPr lang="en-US" sz="1800" dirty="0"/>
        </a:p>
      </dgm:t>
    </dgm:pt>
    <dgm:pt modelId="{24CB6DA8-8EE7-469A-8700-7FD764CAED0F}" type="sibTrans" cxnId="{66DC5259-3C16-498F-9541-66544EDB96E7}">
      <dgm:prSet/>
      <dgm:spPr/>
      <dgm:t>
        <a:bodyPr/>
        <a:lstStyle/>
        <a:p>
          <a:endParaRPr lang="en-US"/>
        </a:p>
      </dgm:t>
    </dgm:pt>
    <dgm:pt modelId="{0AC17DB9-581D-4BEE-AA86-3E4281CACD5F}" type="parTrans" cxnId="{66DC5259-3C16-498F-9541-66544EDB96E7}">
      <dgm:prSet/>
      <dgm:spPr/>
      <dgm:t>
        <a:bodyPr/>
        <a:lstStyle/>
        <a:p>
          <a:endParaRPr lang="en-US"/>
        </a:p>
      </dgm:t>
    </dgm:pt>
    <dgm:pt modelId="{DA9EC2D9-89D9-4666-9D60-C9E27CC8236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000" dirty="0"/>
            <a:t>Develop a </a:t>
          </a:r>
          <a:r>
            <a:rPr lang="en-GB" sz="2000" b="1" dirty="0"/>
            <a:t>value-based scoring framework </a:t>
          </a:r>
          <a:r>
            <a:rPr lang="en-GB" sz="2000" dirty="0"/>
            <a:t>for scientific publications </a:t>
          </a:r>
          <a:br>
            <a:rPr lang="en-GB" sz="2000" dirty="0"/>
          </a:br>
          <a:r>
            <a:rPr lang="en-GB" sz="2000" dirty="0"/>
            <a:t>that will allow planners to:</a:t>
          </a:r>
          <a:endParaRPr lang="en-US" sz="2000" dirty="0"/>
        </a:p>
      </dgm:t>
    </dgm:pt>
    <dgm:pt modelId="{38A75408-D77C-4660-9CBB-366594590699}" type="sibTrans" cxnId="{3C535894-0C84-4A3F-8F56-FB82ACE37ECC}">
      <dgm:prSet/>
      <dgm:spPr/>
      <dgm:t>
        <a:bodyPr/>
        <a:lstStyle/>
        <a:p>
          <a:endParaRPr lang="en-US"/>
        </a:p>
      </dgm:t>
    </dgm:pt>
    <dgm:pt modelId="{EFD48CF0-7F0D-47E3-8618-C0A567AA89CC}" type="parTrans" cxnId="{3C535894-0C84-4A3F-8F56-FB82ACE37ECC}">
      <dgm:prSet/>
      <dgm:spPr/>
      <dgm:t>
        <a:bodyPr/>
        <a:lstStyle/>
        <a:p>
          <a:endParaRPr lang="en-US"/>
        </a:p>
      </dgm:t>
    </dgm:pt>
    <dgm:pt modelId="{BBC96427-AE8E-4BBD-9B64-AFD0B2787956}" type="pres">
      <dgm:prSet presAssocID="{6EE133FE-4F26-4DE0-9801-24DC8962503C}" presName="composite" presStyleCnt="0">
        <dgm:presLayoutVars>
          <dgm:chMax val="1"/>
          <dgm:dir/>
          <dgm:resizeHandles val="exact"/>
        </dgm:presLayoutVars>
      </dgm:prSet>
      <dgm:spPr/>
    </dgm:pt>
    <dgm:pt modelId="{E4F5B2C0-92C7-44C2-AE77-0032A6B2FC6A}" type="pres">
      <dgm:prSet presAssocID="{DA9EC2D9-89D9-4666-9D60-C9E27CC82362}" presName="roof" presStyleLbl="dkBgShp" presStyleIdx="0" presStyleCnt="2"/>
      <dgm:spPr/>
    </dgm:pt>
    <dgm:pt modelId="{258C4008-2267-4C99-B462-00B4841B79FF}" type="pres">
      <dgm:prSet presAssocID="{DA9EC2D9-89D9-4666-9D60-C9E27CC82362}" presName="pillars" presStyleCnt="0"/>
      <dgm:spPr/>
    </dgm:pt>
    <dgm:pt modelId="{5705D3C8-FF20-44F6-934F-13513C1D7B0F}" type="pres">
      <dgm:prSet presAssocID="{DA9EC2D9-89D9-4666-9D60-C9E27CC82362}" presName="pillar1" presStyleLbl="node1" presStyleIdx="0" presStyleCnt="3" custScaleY="83621" custLinFactNeighborY="-8059">
        <dgm:presLayoutVars>
          <dgm:bulletEnabled val="1"/>
        </dgm:presLayoutVars>
      </dgm:prSet>
      <dgm:spPr/>
    </dgm:pt>
    <dgm:pt modelId="{9F99A298-F027-4705-A4A8-AC35C8950DDA}" type="pres">
      <dgm:prSet presAssocID="{8DA371EA-FBA3-4F93-9504-7E0996DDE836}" presName="pillarX" presStyleLbl="node1" presStyleIdx="1" presStyleCnt="3" custScaleY="83621" custLinFactNeighborY="-8059">
        <dgm:presLayoutVars>
          <dgm:bulletEnabled val="1"/>
        </dgm:presLayoutVars>
      </dgm:prSet>
      <dgm:spPr/>
    </dgm:pt>
    <dgm:pt modelId="{5A6672C3-6BE3-4D83-8776-EAD938492F6D}" type="pres">
      <dgm:prSet presAssocID="{D5C517BA-EC09-4594-A3F8-B6F398A0A544}" presName="pillarX" presStyleLbl="node1" presStyleIdx="2" presStyleCnt="3" custScaleY="83621" custLinFactNeighborY="-8059">
        <dgm:presLayoutVars>
          <dgm:bulletEnabled val="1"/>
        </dgm:presLayoutVars>
      </dgm:prSet>
      <dgm:spPr/>
    </dgm:pt>
    <dgm:pt modelId="{9CA9F34E-A81B-406A-86FC-4619FD7AED0A}" type="pres">
      <dgm:prSet presAssocID="{DA9EC2D9-89D9-4666-9D60-C9E27CC82362}" presName="base" presStyleLbl="dkBgShp" presStyleIdx="1" presStyleCnt="2" custScaleY="334269" custLinFactNeighborY="-27977"/>
      <dgm:spPr>
        <a:solidFill>
          <a:schemeClr val="accent3"/>
        </a:solidFill>
      </dgm:spPr>
    </dgm:pt>
  </dgm:ptLst>
  <dgm:cxnLst>
    <dgm:cxn modelId="{54535221-3313-4DD0-80D5-1C275D943892}" srcId="{DA9EC2D9-89D9-4666-9D60-C9E27CC82362}" destId="{8DA371EA-FBA3-4F93-9504-7E0996DDE836}" srcOrd="1" destOrd="0" parTransId="{7F4B5F9F-06D7-4A78-B2B9-9FB50E792DD6}" sibTransId="{714C970E-0E14-4FCF-8C15-E7BFB5C6C27D}"/>
    <dgm:cxn modelId="{3D151D2F-D734-4C98-8CBF-7F192807E8A8}" type="presOf" srcId="{8DA371EA-FBA3-4F93-9504-7E0996DDE836}" destId="{9F99A298-F027-4705-A4A8-AC35C8950DDA}" srcOrd="0" destOrd="0" presId="urn:microsoft.com/office/officeart/2005/8/layout/hList3"/>
    <dgm:cxn modelId="{9EBB9E58-56E0-4686-AB88-73845203515D}" type="presOf" srcId="{6EE133FE-4F26-4DE0-9801-24DC8962503C}" destId="{BBC96427-AE8E-4BBD-9B64-AFD0B2787956}" srcOrd="0" destOrd="0" presId="urn:microsoft.com/office/officeart/2005/8/layout/hList3"/>
    <dgm:cxn modelId="{66DC5259-3C16-498F-9541-66544EDB96E7}" srcId="{DA9EC2D9-89D9-4666-9D60-C9E27CC82362}" destId="{D5C517BA-EC09-4594-A3F8-B6F398A0A544}" srcOrd="2" destOrd="0" parTransId="{0AC17DB9-581D-4BEE-AA86-3E4281CACD5F}" sibTransId="{24CB6DA8-8EE7-469A-8700-7FD764CAED0F}"/>
    <dgm:cxn modelId="{5BA2E583-542A-40F5-A3B7-4EB72AA9753F}" srcId="{DA9EC2D9-89D9-4666-9D60-C9E27CC82362}" destId="{AD3B6746-9D9B-4E6F-A31E-B6E29DC60C0D}" srcOrd="0" destOrd="0" parTransId="{A87D8439-DA2A-41D3-9A8D-EA06C9F267C4}" sibTransId="{D866C77D-C0F8-430C-A31F-71AFEA3062E8}"/>
    <dgm:cxn modelId="{3C535894-0C84-4A3F-8F56-FB82ACE37ECC}" srcId="{6EE133FE-4F26-4DE0-9801-24DC8962503C}" destId="{DA9EC2D9-89D9-4666-9D60-C9E27CC82362}" srcOrd="0" destOrd="0" parTransId="{EFD48CF0-7F0D-47E3-8618-C0A567AA89CC}" sibTransId="{38A75408-D77C-4660-9CBB-366594590699}"/>
    <dgm:cxn modelId="{984827A0-9CBF-4AFD-BE26-2FD153278168}" type="presOf" srcId="{AD3B6746-9D9B-4E6F-A31E-B6E29DC60C0D}" destId="{5705D3C8-FF20-44F6-934F-13513C1D7B0F}" srcOrd="0" destOrd="0" presId="urn:microsoft.com/office/officeart/2005/8/layout/hList3"/>
    <dgm:cxn modelId="{AE4FCCB9-17AB-4FF0-A7F0-83D21DEEF34D}" type="presOf" srcId="{DA9EC2D9-89D9-4666-9D60-C9E27CC82362}" destId="{E4F5B2C0-92C7-44C2-AE77-0032A6B2FC6A}" srcOrd="0" destOrd="0" presId="urn:microsoft.com/office/officeart/2005/8/layout/hList3"/>
    <dgm:cxn modelId="{096074F7-197E-451A-866B-0AA61A893B66}" type="presOf" srcId="{D5C517BA-EC09-4594-A3F8-B6F398A0A544}" destId="{5A6672C3-6BE3-4D83-8776-EAD938492F6D}" srcOrd="0" destOrd="0" presId="urn:microsoft.com/office/officeart/2005/8/layout/hList3"/>
    <dgm:cxn modelId="{0C6C3A83-1CA3-4BBD-A281-CBED46CE41CD}" type="presParOf" srcId="{BBC96427-AE8E-4BBD-9B64-AFD0B2787956}" destId="{E4F5B2C0-92C7-44C2-AE77-0032A6B2FC6A}" srcOrd="0" destOrd="0" presId="urn:microsoft.com/office/officeart/2005/8/layout/hList3"/>
    <dgm:cxn modelId="{DDA4A2AF-20DB-41AC-BCB1-6EE697C1B842}" type="presParOf" srcId="{BBC96427-AE8E-4BBD-9B64-AFD0B2787956}" destId="{258C4008-2267-4C99-B462-00B4841B79FF}" srcOrd="1" destOrd="0" presId="urn:microsoft.com/office/officeart/2005/8/layout/hList3"/>
    <dgm:cxn modelId="{49AB2E58-738D-4B7C-A639-DBC4FDA50530}" type="presParOf" srcId="{258C4008-2267-4C99-B462-00B4841B79FF}" destId="{5705D3C8-FF20-44F6-934F-13513C1D7B0F}" srcOrd="0" destOrd="0" presId="urn:microsoft.com/office/officeart/2005/8/layout/hList3"/>
    <dgm:cxn modelId="{1FCB499E-7898-44BD-88DB-64B9BE8FD6A5}" type="presParOf" srcId="{258C4008-2267-4C99-B462-00B4841B79FF}" destId="{9F99A298-F027-4705-A4A8-AC35C8950DDA}" srcOrd="1" destOrd="0" presId="urn:microsoft.com/office/officeart/2005/8/layout/hList3"/>
    <dgm:cxn modelId="{22F554D8-5B03-4EA8-8AA5-939AFAE46DBA}" type="presParOf" srcId="{258C4008-2267-4C99-B462-00B4841B79FF}" destId="{5A6672C3-6BE3-4D83-8776-EAD938492F6D}" srcOrd="2" destOrd="0" presId="urn:microsoft.com/office/officeart/2005/8/layout/hList3"/>
    <dgm:cxn modelId="{7AF024C3-A490-4642-9A71-E01F09A70E81}" type="presParOf" srcId="{BBC96427-AE8E-4BBD-9B64-AFD0B2787956}" destId="{9CA9F34E-A81B-406A-86FC-4619FD7AED0A}" srcOrd="2" destOrd="0" presId="urn:microsoft.com/office/officeart/2005/8/layout/hList3"/>
  </dgm:cxnLst>
  <dgm:bg/>
  <dgm:whole>
    <a:ln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5B2C0-92C7-44C2-AE77-0032A6B2FC6A}">
      <dsp:nvSpPr>
        <dsp:cNvPr id="0" name=""/>
        <dsp:cNvSpPr/>
      </dsp:nvSpPr>
      <dsp:spPr>
        <a:xfrm>
          <a:off x="0" y="-137021"/>
          <a:ext cx="10363200" cy="1002664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 a </a:t>
          </a:r>
          <a:r>
            <a:rPr lang="en-GB" sz="2000" b="1" kern="1200" dirty="0"/>
            <a:t>value-based scoring framework </a:t>
          </a:r>
          <a:r>
            <a:rPr lang="en-GB" sz="2000" kern="1200" dirty="0"/>
            <a:t>for scientific publications </a:t>
          </a:r>
          <a:br>
            <a:rPr lang="en-GB" sz="2000" kern="1200" dirty="0"/>
          </a:br>
          <a:r>
            <a:rPr lang="en-GB" sz="2000" kern="1200" dirty="0"/>
            <a:t>that will allow planners to:</a:t>
          </a:r>
          <a:endParaRPr lang="en-US" sz="2000" kern="1200" dirty="0"/>
        </a:p>
      </dsp:txBody>
      <dsp:txXfrm>
        <a:off x="0" y="-137021"/>
        <a:ext cx="10363200" cy="1002664"/>
      </dsp:txXfrm>
    </dsp:sp>
    <dsp:sp modelId="{5705D3C8-FF20-44F6-934F-13513C1D7B0F}">
      <dsp:nvSpPr>
        <dsp:cNvPr id="0" name=""/>
        <dsp:cNvSpPr/>
      </dsp:nvSpPr>
      <dsp:spPr>
        <a:xfrm>
          <a:off x="5060" y="868391"/>
          <a:ext cx="3451026" cy="1760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Predict the likely long-term impact of publications using early indicators</a:t>
          </a:r>
          <a:endParaRPr lang="en-US" sz="1800" kern="1200" dirty="0"/>
        </a:p>
      </dsp:txBody>
      <dsp:txXfrm>
        <a:off x="5060" y="868391"/>
        <a:ext cx="3451026" cy="1760719"/>
      </dsp:txXfrm>
    </dsp:sp>
    <dsp:sp modelId="{9F99A298-F027-4705-A4A8-AC35C8950DDA}">
      <dsp:nvSpPr>
        <dsp:cNvPr id="0" name=""/>
        <dsp:cNvSpPr/>
      </dsp:nvSpPr>
      <dsp:spPr>
        <a:xfrm>
          <a:off x="3456086" y="868391"/>
          <a:ext cx="3451026" cy="1760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Assess long-term value of publications, classified by the type of impact</a:t>
          </a:r>
          <a:endParaRPr lang="en-US" sz="1800" kern="1200" dirty="0"/>
        </a:p>
      </dsp:txBody>
      <dsp:txXfrm>
        <a:off x="3456086" y="868391"/>
        <a:ext cx="3451026" cy="1760719"/>
      </dsp:txXfrm>
    </dsp:sp>
    <dsp:sp modelId="{5A6672C3-6BE3-4D83-8776-EAD938492F6D}">
      <dsp:nvSpPr>
        <dsp:cNvPr id="0" name=""/>
        <dsp:cNvSpPr/>
      </dsp:nvSpPr>
      <dsp:spPr>
        <a:xfrm>
          <a:off x="6907113" y="868391"/>
          <a:ext cx="3451026" cy="1760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Identify publications characteristics and enhancements that are associated with stand-out </a:t>
          </a:r>
          <a:br>
            <a:rPr lang="en-GB" sz="1800" kern="1200" dirty="0"/>
          </a:br>
          <a:r>
            <a:rPr lang="en-GB" sz="1800" kern="1200" dirty="0"/>
            <a:t>long-term impact</a:t>
          </a:r>
          <a:endParaRPr lang="en-US" sz="1800" kern="1200" dirty="0"/>
        </a:p>
      </dsp:txBody>
      <dsp:txXfrm>
        <a:off x="6907113" y="868391"/>
        <a:ext cx="3451026" cy="1760719"/>
      </dsp:txXfrm>
    </dsp:sp>
    <dsp:sp modelId="{9CA9F34E-A81B-406A-86FC-4619FD7AED0A}">
      <dsp:nvSpPr>
        <dsp:cNvPr id="0" name=""/>
        <dsp:cNvSpPr/>
      </dsp:nvSpPr>
      <dsp:spPr>
        <a:xfrm>
          <a:off x="0" y="2631743"/>
          <a:ext cx="10363200" cy="782039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43397-1DF7-429C-AF66-F2F8C9FBEF0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D4636-91E5-41D6-A35A-43E75B3F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4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1DDBF2-C2C1-4C4F-9BBC-377DC12904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7250" y="4442743"/>
            <a:ext cx="10541000" cy="957029"/>
          </a:xfrm>
        </p:spPr>
        <p:txBody>
          <a:bodyPr l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800" b="0" i="1"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subtitle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CD07F-D7D1-4278-86FA-57CE7E2D4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79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93ED3-BA5C-4159-895A-A2320F893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2557341"/>
            <a:ext cx="10526400" cy="1618876"/>
          </a:xfrm>
        </p:spPr>
        <p:txBody>
          <a:bodyPr>
            <a:noAutofit/>
          </a:bodyPr>
          <a:lstStyle>
            <a:lvl1pPr algn="ctr">
              <a:defRPr sz="4200"/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8BCDA4-CFF6-454C-BE22-DFED997F8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616700"/>
            <a:ext cx="12192001" cy="2413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F8CFC05-F71D-4D36-9563-FAB71CF0F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5" y="5399772"/>
            <a:ext cx="1315726" cy="8683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8BCCA2-2F88-476C-92B4-BDBD1B48FDEC}"/>
              </a:ext>
            </a:extLst>
          </p:cNvPr>
          <p:cNvSpPr/>
          <p:nvPr userDrawn="1"/>
        </p:nvSpPr>
        <p:spPr>
          <a:xfrm>
            <a:off x="8927691" y="5838649"/>
            <a:ext cx="3264309" cy="392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6ADC1D-69B5-46F4-9BFF-1E20D550BEDA}"/>
              </a:ext>
            </a:extLst>
          </p:cNvPr>
          <p:cNvSpPr/>
          <p:nvPr userDrawn="1"/>
        </p:nvSpPr>
        <p:spPr>
          <a:xfrm>
            <a:off x="8927691" y="5900382"/>
            <a:ext cx="27477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spc="27" dirty="0">
                <a:solidFill>
                  <a:schemeClr val="tx2"/>
                </a:solidFill>
                <a:latin typeface="+mn-lt"/>
              </a:rPr>
              <a:t>2020</a:t>
            </a:r>
            <a:r>
              <a:rPr lang="en-US" sz="1000" b="1" spc="27" baseline="0" dirty="0">
                <a:solidFill>
                  <a:schemeClr val="tx2"/>
                </a:solidFill>
                <a:latin typeface="+mn-lt"/>
              </a:rPr>
              <a:t> EUROPEAN MEETING OF ISMPP</a:t>
            </a:r>
            <a:endParaRPr lang="en-US" sz="1000" b="1" spc="27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7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0" y="1485900"/>
            <a:ext cx="10541000" cy="2208915"/>
          </a:xfrm>
        </p:spPr>
        <p:txBody>
          <a:bodyPr lIns="0" anchor="b">
            <a:normAutofit/>
          </a:bodyPr>
          <a:lstStyle>
            <a:lvl1pPr marL="8466" indent="0" algn="l">
              <a:tabLst/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57861" y="377728"/>
            <a:ext cx="873007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spc="351" baseline="0" dirty="0">
                <a:solidFill>
                  <a:schemeClr val="bg1"/>
                </a:solidFill>
              </a:rPr>
              <a:t>2018 EUROPEAN MEETING OF ISMPP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A8F85069-AE31-46FB-B8F0-61B6851F2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0002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0DAF021-2C88-47CF-8E66-1AECD7788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616700"/>
            <a:ext cx="12192001" cy="241300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390E50F-1D6D-4655-A9A2-B4FAC7597CB7}"/>
              </a:ext>
            </a:extLst>
          </p:cNvPr>
          <p:cNvCxnSpPr/>
          <p:nvPr userDrawn="1"/>
        </p:nvCxnSpPr>
        <p:spPr>
          <a:xfrm>
            <a:off x="853440" y="3774178"/>
            <a:ext cx="10525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02D7FCC0-DF9E-4072-8868-FA79E676CE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7250" y="3853542"/>
            <a:ext cx="10541000" cy="957029"/>
          </a:xfrm>
        </p:spPr>
        <p:txBody>
          <a:bodyPr lIns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1"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 text here</a:t>
            </a:r>
          </a:p>
        </p:txBody>
      </p:sp>
      <p:pic>
        <p:nvPicPr>
          <p:cNvPr id="129" name="Picture 128" descr="A close up of a logo&#10;&#10;Description automatically generated">
            <a:extLst>
              <a:ext uri="{FF2B5EF4-FFF2-40B4-BE49-F238E27FC236}">
                <a16:creationId xmlns:a16="http://schemas.microsoft.com/office/drawing/2014/main" id="{D730F71F-23EF-4305-875D-DEB29B4306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5" y="5399772"/>
            <a:ext cx="1315726" cy="868379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BB0C971C-765C-4D3B-AFC2-12EDA0C5E5B7}"/>
              </a:ext>
            </a:extLst>
          </p:cNvPr>
          <p:cNvSpPr/>
          <p:nvPr userDrawn="1"/>
        </p:nvSpPr>
        <p:spPr>
          <a:xfrm>
            <a:off x="8927691" y="5838649"/>
            <a:ext cx="3264309" cy="392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9032A75-C6F7-449E-A40C-F6811E5C1FE7}"/>
              </a:ext>
            </a:extLst>
          </p:cNvPr>
          <p:cNvSpPr/>
          <p:nvPr userDrawn="1"/>
        </p:nvSpPr>
        <p:spPr>
          <a:xfrm>
            <a:off x="8927691" y="5900382"/>
            <a:ext cx="27477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spc="27" dirty="0">
                <a:solidFill>
                  <a:schemeClr val="tx2"/>
                </a:solidFill>
                <a:latin typeface="+mn-lt"/>
              </a:rPr>
              <a:t>2020</a:t>
            </a:r>
            <a:r>
              <a:rPr lang="en-US" sz="1000" b="1" spc="27" baseline="0" dirty="0">
                <a:solidFill>
                  <a:schemeClr val="tx2"/>
                </a:solidFill>
                <a:latin typeface="+mn-lt"/>
              </a:rPr>
              <a:t> EUROPEAN MEETING OF ISMPP</a:t>
            </a:r>
            <a:endParaRPr lang="en-US" sz="1000" b="1" spc="27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4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225B66-C7CA-4812-B85E-28ABCF46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503681"/>
            <a:ext cx="10526400" cy="4712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4A297D-C4CB-43EE-8F35-5707FE45C3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6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39" y="1485900"/>
            <a:ext cx="5023104" cy="471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096" y="1485900"/>
            <a:ext cx="5023104" cy="471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55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486800"/>
            <a:ext cx="5023104" cy="639763"/>
          </a:xfrm>
        </p:spPr>
        <p:txBody>
          <a:bodyPr anchor="b">
            <a:normAutofit/>
          </a:bodyPr>
          <a:lstStyle>
            <a:lvl1pPr marL="0" indent="0">
              <a:lnSpc>
                <a:spcPct val="92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0" y="2252313"/>
            <a:ext cx="5023104" cy="3978626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6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096" y="1486800"/>
            <a:ext cx="5023104" cy="639763"/>
          </a:xfrm>
        </p:spPr>
        <p:txBody>
          <a:bodyPr anchor="b">
            <a:normAutofit/>
          </a:bodyPr>
          <a:lstStyle>
            <a:lvl1pPr marL="0" indent="0">
              <a:lnSpc>
                <a:spcPct val="92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6096" y="2252313"/>
            <a:ext cx="5023104" cy="3978626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6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HERE</a:t>
            </a:r>
          </a:p>
        </p:txBody>
      </p:sp>
    </p:spTree>
    <p:extLst>
      <p:ext uri="{BB962C8B-B14F-4D97-AF65-F5344CB8AC3E}">
        <p14:creationId xmlns:p14="http://schemas.microsoft.com/office/powerpoint/2010/main" val="364751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1680" y="1178560"/>
            <a:ext cx="107696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E850C-C2E7-418F-815D-89F23B988AA8}"/>
              </a:ext>
            </a:extLst>
          </p:cNvPr>
          <p:cNvSpPr/>
          <p:nvPr userDrawn="1"/>
        </p:nvSpPr>
        <p:spPr>
          <a:xfrm>
            <a:off x="8927691" y="6465711"/>
            <a:ext cx="3264309" cy="392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E40F4-6869-4AC3-A56B-9D9E0A40E80F}"/>
              </a:ext>
            </a:extLst>
          </p:cNvPr>
          <p:cNvSpPr txBox="1"/>
          <p:nvPr userDrawn="1"/>
        </p:nvSpPr>
        <p:spPr>
          <a:xfrm>
            <a:off x="11675424" y="6527444"/>
            <a:ext cx="5080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613902-2BB1-4531-9746-D7A2507E2F57}" type="slidenum">
              <a:rPr lang="en-US" sz="933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933" b="1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BAABC-DA3B-4CDF-896D-B91D0BE0538C}"/>
              </a:ext>
            </a:extLst>
          </p:cNvPr>
          <p:cNvSpPr/>
          <p:nvPr userDrawn="1"/>
        </p:nvSpPr>
        <p:spPr>
          <a:xfrm>
            <a:off x="8927691" y="6527444"/>
            <a:ext cx="27477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spc="27" dirty="0">
                <a:solidFill>
                  <a:schemeClr val="tx2"/>
                </a:solidFill>
                <a:latin typeface="+mn-lt"/>
              </a:rPr>
              <a:t>2020</a:t>
            </a:r>
            <a:r>
              <a:rPr lang="en-US" sz="1000" b="1" spc="27" baseline="0" dirty="0">
                <a:solidFill>
                  <a:schemeClr val="tx2"/>
                </a:solidFill>
                <a:latin typeface="+mn-lt"/>
              </a:rPr>
              <a:t> EUROPEAN MEETING OF ISMPP</a:t>
            </a:r>
            <a:endParaRPr lang="en-US" sz="1000" b="1" spc="27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09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3A4514-4C84-B74A-A6C2-08B9E6D6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00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D79C9-E0D2-470E-9940-F21CE4601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28080"/>
            <a:ext cx="12192000" cy="62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26C61-DE40-4068-98EB-9E55E9191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16" y="2017486"/>
            <a:ext cx="11591768" cy="21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01B6A5-05C0-A74F-A5F3-BBAD50A3CE0B}"/>
              </a:ext>
            </a:extLst>
          </p:cNvPr>
          <p:cNvSpPr/>
          <p:nvPr userDrawn="1"/>
        </p:nvSpPr>
        <p:spPr>
          <a:xfrm>
            <a:off x="8927691" y="6465711"/>
            <a:ext cx="3264309" cy="3922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0"/>
            <a:ext cx="10526400" cy="131063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503681"/>
            <a:ext cx="10526400" cy="4712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675424" y="6527444"/>
            <a:ext cx="50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613902-2BB1-4531-9746-D7A2507E2F57}" type="slidenum">
              <a:rPr lang="en-US" sz="10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FF1A8B-3FD9-AA45-BD8F-0E5C73245928}"/>
              </a:ext>
            </a:extLst>
          </p:cNvPr>
          <p:cNvSpPr/>
          <p:nvPr userDrawn="1"/>
        </p:nvSpPr>
        <p:spPr>
          <a:xfrm>
            <a:off x="8927691" y="6527444"/>
            <a:ext cx="27477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spc="27" dirty="0">
                <a:solidFill>
                  <a:schemeClr val="tx2"/>
                </a:solidFill>
                <a:latin typeface="+mn-lt"/>
              </a:rPr>
              <a:t>2020</a:t>
            </a:r>
            <a:r>
              <a:rPr lang="en-US" sz="1000" b="1" spc="27" baseline="0" dirty="0">
                <a:solidFill>
                  <a:schemeClr val="tx2"/>
                </a:solidFill>
                <a:latin typeface="+mn-lt"/>
              </a:rPr>
              <a:t> EUROPEAN MEETING OF ISMPP</a:t>
            </a:r>
            <a:endParaRPr lang="en-US" sz="1000" b="1" spc="27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D84F3-8361-442E-89E2-31DACA56C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808350" cy="4784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C16069-51DA-443F-9733-D063E4B105D3}"/>
              </a:ext>
            </a:extLst>
          </p:cNvPr>
          <p:cNvCxnSpPr/>
          <p:nvPr userDrawn="1"/>
        </p:nvCxnSpPr>
        <p:spPr>
          <a:xfrm>
            <a:off x="853440" y="1310637"/>
            <a:ext cx="10525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377" rtl="0" eaLnBrk="1" latinLnBrk="0" hangingPunct="1">
        <a:lnSpc>
          <a:spcPct val="88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58" indent="-169858" algn="l" defTabSz="91437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25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pos="540" userDrawn="1">
          <p15:clr>
            <a:srgbClr val="F26B43"/>
          </p15:clr>
        </p15:guide>
        <p15:guide id="6" pos="7180" userDrawn="1">
          <p15:clr>
            <a:srgbClr val="F26B43"/>
          </p15:clr>
        </p15:guide>
        <p15:guide id="7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gif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9FD9-5206-4107-AF50-7B50C802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A Novel ‘Value-based’ Metric Framework to Measure the Impact of Scientific Publications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3D299-8468-4C6E-B9F0-50EA2B8C4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Avishek Pal</a:t>
            </a:r>
            <a:r>
              <a:rPr lang="en-GB" sz="2000" baseline="30000" dirty="0"/>
              <a:t>a</a:t>
            </a:r>
            <a:r>
              <a:rPr lang="en-GB" sz="2000" dirty="0"/>
              <a:t>, Heather </a:t>
            </a:r>
            <a:r>
              <a:rPr lang="en-GB" sz="2000" dirty="0" err="1"/>
              <a:t>Lang</a:t>
            </a:r>
            <a:r>
              <a:rPr lang="en-GB" sz="2000" baseline="30000" dirty="0" err="1"/>
              <a:t>b</a:t>
            </a:r>
            <a:r>
              <a:rPr lang="en-GB" sz="2000" dirty="0"/>
              <a:t>, Tom </a:t>
            </a:r>
            <a:r>
              <a:rPr lang="en-GB" sz="2000" dirty="0" err="1"/>
              <a:t>Rees</a:t>
            </a:r>
            <a:r>
              <a:rPr lang="en-GB" sz="2000" baseline="30000" dirty="0" err="1"/>
              <a:t>b</a:t>
            </a:r>
            <a:endParaRPr lang="en-GB" sz="2000" baseline="30000" dirty="0"/>
          </a:p>
          <a:p>
            <a:endParaRPr lang="en-GB" sz="1800" dirty="0"/>
          </a:p>
          <a:p>
            <a:r>
              <a:rPr lang="en-GB" sz="1800" baseline="30000" dirty="0" err="1"/>
              <a:t>a</a:t>
            </a:r>
            <a:r>
              <a:rPr lang="en-GB" sz="1800" dirty="0" err="1"/>
              <a:t>Novartis</a:t>
            </a:r>
            <a:r>
              <a:rPr lang="en-GB" sz="1800" dirty="0"/>
              <a:t> Pharma AG, Basel, Switzerland</a:t>
            </a:r>
          </a:p>
          <a:p>
            <a:r>
              <a:rPr lang="en-GB" sz="1800" baseline="30000" dirty="0" err="1"/>
              <a:t>b</a:t>
            </a:r>
            <a:r>
              <a:rPr lang="en-GB" sz="1800" dirty="0" err="1"/>
              <a:t>Oxford</a:t>
            </a:r>
            <a:r>
              <a:rPr lang="en-GB" sz="1800" dirty="0"/>
              <a:t> PharmaGenesis, Oxford, UK</a:t>
            </a:r>
          </a:p>
        </p:txBody>
      </p:sp>
    </p:spTree>
    <p:extLst>
      <p:ext uri="{BB962C8B-B14F-4D97-AF65-F5344CB8AC3E}">
        <p14:creationId xmlns:p14="http://schemas.microsoft.com/office/powerpoint/2010/main" val="159976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CF96-6487-4774-BD8F-A66844E6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BC9D-9D3A-426B-9F3B-B4479FBF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This multi-component framework: </a:t>
            </a:r>
          </a:p>
          <a:p>
            <a:pPr lvl="1"/>
            <a:r>
              <a:rPr lang="en-GB" sz="2400" dirty="0"/>
              <a:t>Provides a richer assessment of publication value versus standalone traditional and alternative metrics</a:t>
            </a:r>
          </a:p>
          <a:p>
            <a:pPr lvl="1"/>
            <a:r>
              <a:rPr lang="en-GB" sz="2400" dirty="0"/>
              <a:t>Provides an early assessment of likely future impact</a:t>
            </a:r>
          </a:p>
          <a:p>
            <a:pPr lvl="1"/>
            <a:r>
              <a:rPr lang="en-GB" sz="2400" dirty="0"/>
              <a:t>Enables publication planners to easily assess the nature of their publications’ impact 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Potential value of this approach:</a:t>
            </a:r>
          </a:p>
          <a:p>
            <a:pPr lvl="1"/>
            <a:r>
              <a:rPr lang="en-GB" sz="2400" dirty="0"/>
              <a:t>Understand the characteristics of stand-out publications </a:t>
            </a:r>
          </a:p>
          <a:p>
            <a:pPr lvl="1"/>
            <a:r>
              <a:rPr lang="en-GB" sz="2400" dirty="0"/>
              <a:t>Help assess the effectiveness of publication enhancement solutions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154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6013B3-89E5-4997-8408-2A9281FF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27370B-E151-4346-BE27-1A85D34F3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We would like to acknowledge the invaluable support provided by:</a:t>
            </a:r>
          </a:p>
          <a:p>
            <a:pPr lvl="1"/>
            <a:r>
              <a:rPr lang="en-GB" sz="2400" b="1" dirty="0"/>
              <a:t>Simon Thibault </a:t>
            </a:r>
            <a:r>
              <a:rPr lang="en-GB" sz="2400" dirty="0"/>
              <a:t>(Novartis Pharma AG) for project management </a:t>
            </a:r>
          </a:p>
          <a:p>
            <a:pPr lvl="1"/>
            <a:r>
              <a:rPr lang="en-GB" sz="2400" b="1" dirty="0"/>
              <a:t>Rohitbhai Kachhadiya </a:t>
            </a:r>
            <a:r>
              <a:rPr lang="en-GB" sz="2400" dirty="0"/>
              <a:t>(Novartis Healthcare </a:t>
            </a:r>
            <a:r>
              <a:rPr lang="en-GB" sz="2400" dirty="0" err="1"/>
              <a:t>Pvt.</a:t>
            </a:r>
            <a:r>
              <a:rPr lang="en-GB" sz="2400" dirty="0"/>
              <a:t> Ltd.) for expert programming support</a:t>
            </a:r>
          </a:p>
          <a:p>
            <a:pPr lvl="1"/>
            <a:r>
              <a:rPr lang="en-GB" sz="2400" b="1" dirty="0"/>
              <a:t>Josh Gredell </a:t>
            </a:r>
            <a:r>
              <a:rPr lang="en-GB" sz="2400" dirty="0"/>
              <a:t>(Altmetric) and </a:t>
            </a:r>
            <a:r>
              <a:rPr lang="en-GB" sz="2400" b="1" dirty="0"/>
              <a:t>Patty Smith </a:t>
            </a:r>
            <a:r>
              <a:rPr lang="en-GB" sz="2400" dirty="0"/>
              <a:t>(Altmetric) for data extraction.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Funded by Novartis Pharma AG.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077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35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E612-44B6-428C-87EC-6AF0C354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Movements against the traditional Impact Factor obsession are gaining momentum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6B7A7-96BE-4ABF-A41B-437E1E197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900" b="0" i="0" kern="1200" spc="0" baseline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547CF9-5B10-D24F-A8D7-45A9778164F7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4958B-C8EC-4C9E-82B6-BB8CFE220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3" y="2005287"/>
            <a:ext cx="4516055" cy="2076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0C5166-A7D5-4C61-8F4C-7E1CD0754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60"/>
          <a:stretch/>
        </p:blipFill>
        <p:spPr>
          <a:xfrm>
            <a:off x="3977543" y="1859046"/>
            <a:ext cx="4638399" cy="1737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7CECE-9418-457E-972B-580F206BC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813"/>
          <a:stretch/>
        </p:blipFill>
        <p:spPr>
          <a:xfrm>
            <a:off x="6265659" y="2425531"/>
            <a:ext cx="5316741" cy="2627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9F078A-77F1-4100-A5E2-E49F4EA10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01" y="3733505"/>
            <a:ext cx="4638399" cy="2398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8" y="3524452"/>
            <a:ext cx="3206602" cy="2608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AA77F8-6010-46C5-A42B-A6626A94C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578303" y="3380000"/>
            <a:ext cx="2847747" cy="2896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66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967E-553F-4730-8FA8-BA672D13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Article-level metrics provide valuable insights </a:t>
            </a:r>
            <a:br>
              <a:rPr lang="en-GB" sz="2800" dirty="0"/>
            </a:br>
            <a:r>
              <a:rPr lang="en-GB" sz="2800" dirty="0"/>
              <a:t>but current scoring systems are not aligned to the needs of publication planners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638550" y="1677131"/>
          <a:ext cx="7953375" cy="38854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935348">
                  <a:extLst>
                    <a:ext uri="{9D8B030D-6E8A-4147-A177-3AD203B41FA5}">
                      <a16:colId xmlns:a16="http://schemas.microsoft.com/office/drawing/2014/main" val="3072495048"/>
                    </a:ext>
                  </a:extLst>
                </a:gridCol>
                <a:gridCol w="4018027">
                  <a:extLst>
                    <a:ext uri="{9D8B030D-6E8A-4147-A177-3AD203B41FA5}">
                      <a16:colId xmlns:a16="http://schemas.microsoft.com/office/drawing/2014/main" val="4001571123"/>
                    </a:ext>
                  </a:extLst>
                </a:gridCol>
              </a:tblGrid>
              <a:tr h="453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What it is</a:t>
                      </a: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Issues</a:t>
                      </a: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686257"/>
                  </a:ext>
                </a:extLst>
              </a:tr>
              <a:tr h="1781057">
                <a:tc>
                  <a:txBody>
                    <a:bodyPr/>
                    <a:lstStyle/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number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Aggregate, weighted measure 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Excludes some key metrics (Mendeley, citations)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Dominated by Twitter and news articles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Weighting may not be aligned to publication planners’ priorities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9967709"/>
                  </a:ext>
                </a:extLst>
              </a:tr>
              <a:tr h="1651283">
                <a:tc>
                  <a:txBody>
                    <a:bodyPr/>
                    <a:lstStyle/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categories by type of metric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Aggregate, unweighted measures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all key metrics (including Mendeley and citations)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Some metrics are not universally available for all publications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Categories may not be aligned to publication planner’s priorities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7064288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FCDD14E7-40E7-4D90-ADB4-3DDF8861C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421" y="2201006"/>
            <a:ext cx="1336612" cy="1331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DFF51D-E88E-4181-8CEF-C6D7700E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65" y="4001966"/>
            <a:ext cx="1595523" cy="1348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76EFF5-2A17-47C6-BA4B-EB2144EAC224}"/>
              </a:ext>
            </a:extLst>
          </p:cNvPr>
          <p:cNvSpPr txBox="1"/>
          <p:nvPr/>
        </p:nvSpPr>
        <p:spPr>
          <a:xfrm>
            <a:off x="2271800" y="2424647"/>
            <a:ext cx="159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Altmetric Attention Score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1E1D2-4E6E-4EAD-A785-9744D1186040}"/>
              </a:ext>
            </a:extLst>
          </p:cNvPr>
          <p:cNvSpPr txBox="1"/>
          <p:nvPr/>
        </p:nvSpPr>
        <p:spPr>
          <a:xfrm>
            <a:off x="2341676" y="4491378"/>
            <a:ext cx="159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Plum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63A4-A161-4C9D-A460-D1D8B509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Project objectives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844839"/>
              </p:ext>
            </p:extLst>
          </p:nvPr>
        </p:nvGraphicFramePr>
        <p:xfrm>
          <a:off x="914400" y="2225772"/>
          <a:ext cx="10363200" cy="334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4958386"/>
            <a:ext cx="1026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Gather insights to refine the publication strategy</a:t>
            </a:r>
          </a:p>
        </p:txBody>
      </p:sp>
    </p:spTree>
    <p:extLst>
      <p:ext uri="{BB962C8B-B14F-4D97-AF65-F5344CB8AC3E}">
        <p14:creationId xmlns:p14="http://schemas.microsoft.com/office/powerpoint/2010/main" val="284301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715F-F621-43B5-9086-1BE20554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included both traditional and alternative metrics to develop a holistic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38B2A-1396-492A-9FF8-75214BB4D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319185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900" b="0" i="0" kern="1200" spc="0" baseline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1026" name="Picture 2" descr="Blogger">
            <a:extLst>
              <a:ext uri="{FF2B5EF4-FFF2-40B4-BE49-F238E27FC236}">
                <a16:creationId xmlns:a16="http://schemas.microsoft.com/office/drawing/2014/main" id="{8EB9C4FB-713C-4770-ABB9-CFD9EF9F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" y="3916481"/>
            <a:ext cx="96012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">
            <a:extLst>
              <a:ext uri="{FF2B5EF4-FFF2-40B4-BE49-F238E27FC236}">
                <a16:creationId xmlns:a16="http://schemas.microsoft.com/office/drawing/2014/main" id="{67E88EE7-2CD2-470C-8FB4-5FA39537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2" y="2824972"/>
            <a:ext cx="881516" cy="8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1000">
            <a:extLst>
              <a:ext uri="{FF2B5EF4-FFF2-40B4-BE49-F238E27FC236}">
                <a16:creationId xmlns:a16="http://schemas.microsoft.com/office/drawing/2014/main" id="{2A488B16-61B4-4F91-AA92-92A8E0BA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89" y="2821230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cebook">
            <a:extLst>
              <a:ext uri="{FF2B5EF4-FFF2-40B4-BE49-F238E27FC236}">
                <a16:creationId xmlns:a16="http://schemas.microsoft.com/office/drawing/2014/main" id="{7161BED7-F6C1-44D6-9EAF-A34D1827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2" y="1772530"/>
            <a:ext cx="881516" cy="8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E6C3E78B-620C-4F31-B668-9FEC15B5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03" y="1751732"/>
            <a:ext cx="890592" cy="8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0A19D79B-F0BC-4BA3-B5BF-3A4A94DC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91" y="5096901"/>
            <a:ext cx="872099" cy="8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>
            <a:extLst>
              <a:ext uri="{FF2B5EF4-FFF2-40B4-BE49-F238E27FC236}">
                <a16:creationId xmlns:a16="http://schemas.microsoft.com/office/drawing/2014/main" id="{CD4F1219-0BC8-4723-9887-7C27C068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89" y="3952041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ee the source image">
            <a:extLst>
              <a:ext uri="{FF2B5EF4-FFF2-40B4-BE49-F238E27FC236}">
                <a16:creationId xmlns:a16="http://schemas.microsoft.com/office/drawing/2014/main" id="{16BFCF34-48AE-473F-B0B7-2019598B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99CCFF"/>
              </a:clrFrom>
              <a:clrTo>
                <a:srgbClr val="99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84" y="3952041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ee the source image">
            <a:extLst>
              <a:ext uri="{FF2B5EF4-FFF2-40B4-BE49-F238E27FC236}">
                <a16:creationId xmlns:a16="http://schemas.microsoft.com/office/drawing/2014/main" id="{A2403D5F-2822-490E-8ED3-0AF97D81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00" y="2821230"/>
            <a:ext cx="95457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ee the source image">
            <a:extLst>
              <a:ext uri="{FF2B5EF4-FFF2-40B4-BE49-F238E27FC236}">
                <a16:creationId xmlns:a16="http://schemas.microsoft.com/office/drawing/2014/main" id="{3A97C568-67A1-449D-826E-E25D41CAF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4427631" y="5063996"/>
            <a:ext cx="881517" cy="8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407509-F581-438F-97C9-EB5070028096}"/>
              </a:ext>
            </a:extLst>
          </p:cNvPr>
          <p:cNvSpPr txBox="1"/>
          <p:nvPr/>
        </p:nvSpPr>
        <p:spPr>
          <a:xfrm>
            <a:off x="1930400" y="1953796"/>
            <a:ext cx="200728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Facebook likes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931EB9-CA08-44AF-913F-339847FC9A75}"/>
              </a:ext>
            </a:extLst>
          </p:cNvPr>
          <p:cNvSpPr txBox="1"/>
          <p:nvPr/>
        </p:nvSpPr>
        <p:spPr>
          <a:xfrm>
            <a:off x="1930400" y="3055448"/>
            <a:ext cx="10496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Tweets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042B4-43C0-4FF8-A167-7266ACCFE4D9}"/>
              </a:ext>
            </a:extLst>
          </p:cNvPr>
          <p:cNvSpPr txBox="1"/>
          <p:nvPr/>
        </p:nvSpPr>
        <p:spPr>
          <a:xfrm>
            <a:off x="1930400" y="4186259"/>
            <a:ext cx="146065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Blog posts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244F48-715D-4318-A2F6-10BCF40653FA}"/>
              </a:ext>
            </a:extLst>
          </p:cNvPr>
          <p:cNvSpPr txBox="1"/>
          <p:nvPr/>
        </p:nvSpPr>
        <p:spPr>
          <a:xfrm>
            <a:off x="1930400" y="5258671"/>
            <a:ext cx="205216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News mentions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3F79-6D20-4274-BDDE-4464F00BA4EB}"/>
              </a:ext>
            </a:extLst>
          </p:cNvPr>
          <p:cNvSpPr txBox="1"/>
          <p:nvPr/>
        </p:nvSpPr>
        <p:spPr>
          <a:xfrm>
            <a:off x="5391321" y="1953796"/>
            <a:ext cx="133882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 err="1"/>
              <a:t>Citescore</a:t>
            </a:r>
            <a:endParaRPr lang="en-GB" sz="2133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973AF7-F187-4B41-9B6B-6DDCBF8491A8}"/>
              </a:ext>
            </a:extLst>
          </p:cNvPr>
          <p:cNvSpPr txBox="1"/>
          <p:nvPr/>
        </p:nvSpPr>
        <p:spPr>
          <a:xfrm>
            <a:off x="5391321" y="3055448"/>
            <a:ext cx="214513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F1000 mentions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813726-03DA-4134-83B8-5DD126A776B2}"/>
              </a:ext>
            </a:extLst>
          </p:cNvPr>
          <p:cNvSpPr txBox="1"/>
          <p:nvPr/>
        </p:nvSpPr>
        <p:spPr>
          <a:xfrm>
            <a:off x="5391321" y="4186259"/>
            <a:ext cx="215956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Mendeley saves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A2784A-8B2D-4967-8440-E6D4574CC517}"/>
              </a:ext>
            </a:extLst>
          </p:cNvPr>
          <p:cNvSpPr txBox="1"/>
          <p:nvPr/>
        </p:nvSpPr>
        <p:spPr>
          <a:xfrm>
            <a:off x="9372486" y="1953796"/>
            <a:ext cx="215956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Journal citations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4DCFAF-0400-4363-8AB3-3167A748696E}"/>
              </a:ext>
            </a:extLst>
          </p:cNvPr>
          <p:cNvSpPr txBox="1"/>
          <p:nvPr/>
        </p:nvSpPr>
        <p:spPr>
          <a:xfrm>
            <a:off x="5391321" y="5246605"/>
            <a:ext cx="255550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Wikipedia mentions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2D65D1-4E7F-4FC9-B7AF-7B067F3D9B8A}"/>
              </a:ext>
            </a:extLst>
          </p:cNvPr>
          <p:cNvSpPr txBox="1"/>
          <p:nvPr/>
        </p:nvSpPr>
        <p:spPr>
          <a:xfrm>
            <a:off x="9372486" y="3055448"/>
            <a:ext cx="199125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Policy citations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2A91A5-3C50-4533-8011-8C993A3D058E}"/>
              </a:ext>
            </a:extLst>
          </p:cNvPr>
          <p:cNvSpPr txBox="1"/>
          <p:nvPr/>
        </p:nvSpPr>
        <p:spPr>
          <a:xfrm>
            <a:off x="9372486" y="4186259"/>
            <a:ext cx="24192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Guideline citations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29DC9-4379-4734-A58E-B8E2A6277F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2439" y="1751733"/>
            <a:ext cx="982733" cy="9087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2A91A5-3C50-4533-8011-8C993A3D058E}"/>
              </a:ext>
            </a:extLst>
          </p:cNvPr>
          <p:cNvSpPr txBox="1"/>
          <p:nvPr/>
        </p:nvSpPr>
        <p:spPr>
          <a:xfrm>
            <a:off x="9372486" y="5246604"/>
            <a:ext cx="176202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33" dirty="0"/>
              <a:t>Impact factor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A0A236-BB22-4D2F-82CA-14CE029E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82" y="5053300"/>
            <a:ext cx="881517" cy="8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6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D0D50E-EEF0-4F3B-8EB3-B52144DEAF3B}"/>
              </a:ext>
            </a:extLst>
          </p:cNvPr>
          <p:cNvGrpSpPr/>
          <p:nvPr/>
        </p:nvGrpSpPr>
        <p:grpSpPr>
          <a:xfrm>
            <a:off x="3399455" y="1699492"/>
            <a:ext cx="2327563" cy="4267199"/>
            <a:chOff x="3421163" y="1699492"/>
            <a:chExt cx="2327563" cy="42671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9211ED-DB0E-402E-903C-C2F0F1F6A6FB}"/>
                </a:ext>
              </a:extLst>
            </p:cNvPr>
            <p:cNvSpPr/>
            <p:nvPr/>
          </p:nvSpPr>
          <p:spPr>
            <a:xfrm>
              <a:off x="3421163" y="1699492"/>
              <a:ext cx="2327563" cy="4267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b="1" dirty="0">
                <a:solidFill>
                  <a:schemeClr val="accent2"/>
                </a:solidFill>
              </a:endParaRPr>
            </a:p>
            <a:p>
              <a:pPr algn="ctr"/>
              <a:r>
                <a:rPr lang="en-GB" b="1" dirty="0">
                  <a:solidFill>
                    <a:schemeClr val="accent2"/>
                  </a:solidFill>
                </a:rPr>
                <a:t>Conceptualisation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Identify key comments of scoring system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Construct the initial framework</a:t>
              </a:r>
            </a:p>
          </p:txBody>
        </p:sp>
        <p:pic>
          <p:nvPicPr>
            <p:cNvPr id="1032" name="Picture 8" descr="Light Bulb Png Pic PNG Image">
              <a:extLst>
                <a:ext uri="{FF2B5EF4-FFF2-40B4-BE49-F238E27FC236}">
                  <a16:creationId xmlns:a16="http://schemas.microsoft.com/office/drawing/2014/main" id="{9F2ABC11-316B-408A-A18F-35E9AFC55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543" y="1799937"/>
              <a:ext cx="1002144" cy="100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4EC87E-9791-47FB-A5C7-ED0078A8BB76}"/>
              </a:ext>
            </a:extLst>
          </p:cNvPr>
          <p:cNvGrpSpPr/>
          <p:nvPr/>
        </p:nvGrpSpPr>
        <p:grpSpPr>
          <a:xfrm>
            <a:off x="6361769" y="1699492"/>
            <a:ext cx="2327563" cy="4267199"/>
            <a:chOff x="6364849" y="1699492"/>
            <a:chExt cx="2327563" cy="42671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28D762-1BB0-4E95-8EF1-D7639CF5A7E8}"/>
                </a:ext>
              </a:extLst>
            </p:cNvPr>
            <p:cNvSpPr/>
            <p:nvPr/>
          </p:nvSpPr>
          <p:spPr>
            <a:xfrm>
              <a:off x="6364849" y="1699492"/>
              <a:ext cx="2327563" cy="4267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accent2"/>
                  </a:solidFill>
                </a:rPr>
                <a:t>Workshop validation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marL="285744" indent="-285744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A cross-functional team including Scientific Communications, Medical, Commercial, Launch Strategy, and Analytics </a:t>
              </a:r>
            </a:p>
            <a:p>
              <a:pPr marL="285744" indent="-285744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Provided value assessments for the different metrics from a Novartis standpoint</a:t>
              </a:r>
            </a:p>
          </p:txBody>
        </p:sp>
        <p:pic>
          <p:nvPicPr>
            <p:cNvPr id="1034" name="Picture 10" descr="See the source image">
              <a:extLst>
                <a:ext uri="{FF2B5EF4-FFF2-40B4-BE49-F238E27FC236}">
                  <a16:creationId xmlns:a16="http://schemas.microsoft.com/office/drawing/2014/main" id="{2ABC52E4-7F33-4588-88D8-296192ED0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717" y="1799937"/>
              <a:ext cx="1111827" cy="11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8B93C-5275-4680-A409-D0E12E47EE9D}"/>
              </a:ext>
            </a:extLst>
          </p:cNvPr>
          <p:cNvGrpSpPr/>
          <p:nvPr/>
        </p:nvGrpSpPr>
        <p:grpSpPr>
          <a:xfrm>
            <a:off x="9324084" y="1599625"/>
            <a:ext cx="2327563" cy="4367066"/>
            <a:chOff x="9247884" y="1599625"/>
            <a:chExt cx="2327563" cy="43670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EE29E7-714C-4678-B0D7-EAB4734FC634}"/>
                </a:ext>
              </a:extLst>
            </p:cNvPr>
            <p:cNvSpPr/>
            <p:nvPr/>
          </p:nvSpPr>
          <p:spPr>
            <a:xfrm>
              <a:off x="9247884" y="1699492"/>
              <a:ext cx="2327563" cy="4267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accent2"/>
                  </a:solidFill>
                </a:rPr>
                <a:t>Benchmarking and predictor metrics</a:t>
              </a:r>
            </a:p>
            <a:p>
              <a:pPr marL="285744" indent="-285744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285744" indent="-285744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Scale to reference benchmark to define a ‘good’ score</a:t>
              </a:r>
            </a:p>
            <a:p>
              <a:pPr marL="285744" indent="-285744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Create predictor metrics using linear regression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036" name="Picture 12" descr="See the source image">
              <a:extLst>
                <a:ext uri="{FF2B5EF4-FFF2-40B4-BE49-F238E27FC236}">
                  <a16:creationId xmlns:a16="http://schemas.microsoft.com/office/drawing/2014/main" id="{38CFD7C8-D5C9-4E8F-B1C1-A5BF53349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9219" r="93125">
                          <a14:foregroundMark x1="61094" y1="81563" x2="27813" y2="81250"/>
                          <a14:foregroundMark x1="50781" y1="70000" x2="48750" y2="60313"/>
                          <a14:foregroundMark x1="93281" y1="60156" x2="93281" y2="60156"/>
                          <a14:foregroundMark x1="9219" y1="61719" x2="9219" y2="61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2114" y="1599625"/>
              <a:ext cx="1379103" cy="137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A4EB19D-7084-4AAA-BA38-5EC5A3A890E1}"/>
              </a:ext>
            </a:extLst>
          </p:cNvPr>
          <p:cNvGrpSpPr/>
          <p:nvPr/>
        </p:nvGrpSpPr>
        <p:grpSpPr>
          <a:xfrm>
            <a:off x="437141" y="1690254"/>
            <a:ext cx="2327563" cy="4267199"/>
            <a:chOff x="360941" y="1690254"/>
            <a:chExt cx="2327563" cy="42671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38E9F8-D972-4C33-B0AD-F961A6689FCF}"/>
                </a:ext>
              </a:extLst>
            </p:cNvPr>
            <p:cNvSpPr/>
            <p:nvPr/>
          </p:nvSpPr>
          <p:spPr>
            <a:xfrm>
              <a:off x="360941" y="1690254"/>
              <a:ext cx="2327563" cy="4267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accent2"/>
                  </a:solidFill>
                </a:rPr>
                <a:t>Data analysis</a:t>
              </a: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Sample of nearly 3,000 Phase III articles between 2016-2019.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1"/>
                  </a:solidFill>
                </a:rPr>
                <a:t>Relationship between different existing metrics explored using descriptive statistics, Spearman correlation (</a:t>
              </a:r>
              <a:r>
                <a:rPr lang="en-GB" sz="1400" dirty="0" err="1">
                  <a:solidFill>
                    <a:schemeClr val="tx1"/>
                  </a:solidFill>
                </a:rPr>
                <a:t>r</a:t>
              </a:r>
              <a:r>
                <a:rPr lang="en-GB" sz="1400" baseline="-25000" dirty="0" err="1">
                  <a:solidFill>
                    <a:schemeClr val="tx1"/>
                  </a:solidFill>
                </a:rPr>
                <a:t>s</a:t>
              </a:r>
              <a:r>
                <a:rPr lang="en-GB" sz="1400" dirty="0">
                  <a:solidFill>
                    <a:schemeClr val="tx1"/>
                  </a:solidFill>
                </a:rPr>
                <a:t>) and factor analysis.</a:t>
              </a:r>
            </a:p>
            <a:p>
              <a:endParaRPr lang="en-GB" sz="1400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038" name="Picture 14" descr="See the source image">
              <a:extLst>
                <a:ext uri="{FF2B5EF4-FFF2-40B4-BE49-F238E27FC236}">
                  <a16:creationId xmlns:a16="http://schemas.microsoft.com/office/drawing/2014/main" id="{BFF0770F-91B6-4837-99A5-D9C80FFF0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373" y="1799938"/>
              <a:ext cx="10287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DD078C6E-AE73-4C47-9A3F-1AF58A159122}"/>
              </a:ext>
            </a:extLst>
          </p:cNvPr>
          <p:cNvSpPr/>
          <p:nvPr/>
        </p:nvSpPr>
        <p:spPr>
          <a:xfrm>
            <a:off x="2840904" y="2705494"/>
            <a:ext cx="497948" cy="1018095"/>
          </a:xfrm>
          <a:prstGeom prst="rightArrow">
            <a:avLst>
              <a:gd name="adj1" fmla="val 685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15AC6E9-B547-4801-AFC6-4807383189AF}"/>
              </a:ext>
            </a:extLst>
          </p:cNvPr>
          <p:cNvSpPr/>
          <p:nvPr/>
        </p:nvSpPr>
        <p:spPr>
          <a:xfrm>
            <a:off x="5803686" y="2705494"/>
            <a:ext cx="497948" cy="1018095"/>
          </a:xfrm>
          <a:prstGeom prst="rightArrow">
            <a:avLst>
              <a:gd name="adj1" fmla="val 685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4FE28E2-3870-49EC-9250-F90C0A43E177}"/>
              </a:ext>
            </a:extLst>
          </p:cNvPr>
          <p:cNvSpPr/>
          <p:nvPr/>
        </p:nvSpPr>
        <p:spPr>
          <a:xfrm>
            <a:off x="8766787" y="2705494"/>
            <a:ext cx="497948" cy="1018095"/>
          </a:xfrm>
          <a:prstGeom prst="rightArrow">
            <a:avLst>
              <a:gd name="adj1" fmla="val 685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EA2BF-F5AA-4410-B770-F8AFFC3A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approach</a:t>
            </a:r>
          </a:p>
        </p:txBody>
      </p:sp>
    </p:spTree>
    <p:extLst>
      <p:ext uri="{BB962C8B-B14F-4D97-AF65-F5344CB8AC3E}">
        <p14:creationId xmlns:p14="http://schemas.microsoft.com/office/powerpoint/2010/main" val="325981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D925-318D-472C-923B-DD8769D2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within the conceptual framework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266337-DE94-46A3-B70A-4B54084DC70D}"/>
              </a:ext>
            </a:extLst>
          </p:cNvPr>
          <p:cNvSpPr/>
          <p:nvPr/>
        </p:nvSpPr>
        <p:spPr>
          <a:xfrm>
            <a:off x="341560" y="6510987"/>
            <a:ext cx="47282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 Each subscale (Scholarly, Societal, Social values) was scaled independently.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0616D-392F-4894-8556-84769E55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37" y="1391021"/>
            <a:ext cx="7804434" cy="49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C2CB6-6A8C-4436-9599-6581BDC4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aggregate value </a:t>
            </a:r>
            <a:r>
              <a:rPr lang="en-GB" dirty="0" err="1"/>
              <a:t>subscores</a:t>
            </a:r>
            <a:r>
              <a:rPr lang="en-GB" dirty="0"/>
              <a:t> provide richer information than the Altmetric Attention score or </a:t>
            </a:r>
            <a:r>
              <a:rPr lang="en-US" dirty="0"/>
              <a:t>Impact Factor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6F41D3-95EB-4BD0-A2C3-8F73722E4128}"/>
              </a:ext>
            </a:extLst>
          </p:cNvPr>
          <p:cNvGrpSpPr/>
          <p:nvPr/>
        </p:nvGrpSpPr>
        <p:grpSpPr>
          <a:xfrm>
            <a:off x="753625" y="1582348"/>
            <a:ext cx="10689067" cy="4426565"/>
            <a:chOff x="753625" y="1582348"/>
            <a:chExt cx="10689067" cy="44265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8FFEE8-1A55-4860-BD46-3766E1771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625" y="1582348"/>
              <a:ext cx="10689067" cy="4426565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D276FD9-AE01-4FC2-9D53-6C08DAB65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2936" y="1814462"/>
              <a:ext cx="622876" cy="623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514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592A34-C076-488D-BBF6-5FD34F12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Dashboard and deep-dive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C5528-43EE-4D0E-AC0F-4492BA644F8E}"/>
              </a:ext>
            </a:extLst>
          </p:cNvPr>
          <p:cNvSpPr/>
          <p:nvPr/>
        </p:nvSpPr>
        <p:spPr>
          <a:xfrm>
            <a:off x="5939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70609-39F6-4E32-89CC-F68F2CB29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15" y="2291602"/>
            <a:ext cx="6495315" cy="297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A5FED-B3FA-4752-AB2A-028CF1AB3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13" y="2069929"/>
            <a:ext cx="4493972" cy="347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461149"/>
      </p:ext>
    </p:extLst>
  </p:cSld>
  <p:clrMapOvr>
    <a:masterClrMapping/>
  </p:clrMapOvr>
</p:sld>
</file>

<file path=ppt/theme/theme1.xml><?xml version="1.0" encoding="utf-8"?>
<a:theme xmlns:a="http://schemas.openxmlformats.org/drawingml/2006/main" name="ISMPP Theme">
  <a:themeElements>
    <a:clrScheme name="ISMPP EU 2014">
      <a:dk1>
        <a:srgbClr val="000000"/>
      </a:dk1>
      <a:lt1>
        <a:sysClr val="window" lastClr="FFFFFF"/>
      </a:lt1>
      <a:dk2>
        <a:srgbClr val="7030A0"/>
      </a:dk2>
      <a:lt2>
        <a:srgbClr val="00B0F0"/>
      </a:lt2>
      <a:accent1>
        <a:srgbClr val="92D050"/>
      </a:accent1>
      <a:accent2>
        <a:srgbClr val="0000CC"/>
      </a:accent2>
      <a:accent3>
        <a:srgbClr val="F79646"/>
      </a:accent3>
      <a:accent4>
        <a:srgbClr val="CC0099"/>
      </a:accent4>
      <a:accent5>
        <a:srgbClr val="7F7F7F"/>
      </a:accent5>
      <a:accent6>
        <a:srgbClr val="0070C0"/>
      </a:accent6>
      <a:hlink>
        <a:srgbClr val="00B0F0"/>
      </a:hlink>
      <a:folHlink>
        <a:srgbClr val="3F00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0_ISMPP_EU_Mtg_Template [Read-Only]" id="{5943E9F0-309C-498A-A86B-21F58563F609}" vid="{D1A0CED2-4A94-4F7F-B4C3-BFE6EC5808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2020_ISMPP_EU_Mtg_Template Updated</Template>
  <TotalTime>0</TotalTime>
  <Words>489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ISMPP Theme</vt:lpstr>
      <vt:lpstr>A Novel ‘Value-based’ Metric Framework to Measure the Impact of Scientific Publications</vt:lpstr>
      <vt:lpstr>Movements against the traditional Impact Factor obsession are gaining momentum</vt:lpstr>
      <vt:lpstr>Article-level metrics provide valuable insights  but current scoring systems are not aligned to the needs of publication planners</vt:lpstr>
      <vt:lpstr>Project objectives</vt:lpstr>
      <vt:lpstr>We included both traditional and alternative metrics to develop a holistic framework</vt:lpstr>
      <vt:lpstr>Summary of approach</vt:lpstr>
      <vt:lpstr>Definitions within the conceptual framework</vt:lpstr>
      <vt:lpstr>The aggregate value subscores provide richer information than the Altmetric Attention score or Impact Factor</vt:lpstr>
      <vt:lpstr>Dashboard and deep-dive</vt:lpstr>
      <vt:lpstr>Conclusions 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2020-01-13T10:32:26Z</dcterms:created>
  <dcterms:modified xsi:type="dcterms:W3CDTF">2020-01-20T16:25:55Z</dcterms:modified>
</cp:coreProperties>
</file>