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3"/>
  </p:notesMasterIdLst>
  <p:sldIdLst>
    <p:sldId id="258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1386" y="7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media/image3.png>
</file>

<file path=ppt/media/image4.png>
</file>

<file path=ppt/media/image5.png>
</file>

<file path=ppt/media/image6.png>
</file>

<file path=ppt/media/image7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465515BB-1323-4C51-A3F3-2D80243867F9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4" name="3 Marcador de imagen de diapositiva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s-ES"/>
          </a:p>
        </p:txBody>
      </p:sp>
      <p:sp>
        <p:nvSpPr>
          <p:cNvPr id="5" name="4 Marcador de notas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992DD799-542A-4DF0-92E4-8341E727CA10}" type="slidenum">
              <a:rPr lang="es-ES" smtClean="0"/>
              <a:pPr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1836237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imagen de diapositiva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2 Marcador de notas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s-ES" dirty="0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992DD799-542A-4DF0-92E4-8341E727CA10}" type="slidenum">
              <a:rPr lang="es-ES" smtClean="0"/>
              <a:pPr/>
              <a:t>1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84501493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F644C76-850A-4A54-AFCA-350623DE1A58}" type="datetimeFigureOut">
              <a:rPr lang="es-ES" smtClean="0"/>
              <a:pPr/>
              <a:t>02/04/2020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2063C8-B708-43D0-B587-DB9850857D1A}" type="slidenum">
              <a:rPr lang="es-ES" smtClean="0"/>
              <a:pPr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png"/><Relationship Id="rId3" Type="http://schemas.openxmlformats.org/officeDocument/2006/relationships/image" Target="../media/image1.png"/><Relationship Id="rId7" Type="http://schemas.openxmlformats.org/officeDocument/2006/relationships/image" Target="../media/image5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4.png"/><Relationship Id="rId5" Type="http://schemas.openxmlformats.org/officeDocument/2006/relationships/image" Target="../media/image3.png"/><Relationship Id="rId4" Type="http://schemas.openxmlformats.org/officeDocument/2006/relationships/image" Target="../media/image2.png"/><Relationship Id="rId9" Type="http://schemas.openxmlformats.org/officeDocument/2006/relationships/image" Target="../media/image7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Rectángulo"/>
          <p:cNvSpPr/>
          <p:nvPr/>
        </p:nvSpPr>
        <p:spPr>
          <a:xfrm>
            <a:off x="3635896" y="876110"/>
            <a:ext cx="2014559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 smtClean="0"/>
              <a:t>TEM </a:t>
            </a:r>
            <a:r>
              <a:rPr lang="en-US" sz="1200" dirty="0" smtClean="0"/>
              <a:t>microscopy: consistent with a deformed multiplanar </a:t>
            </a:r>
            <a:r>
              <a:rPr lang="en-US" sz="1200" b="1" i="1" dirty="0" err="1" smtClean="0"/>
              <a:t>GnPs</a:t>
            </a:r>
            <a:r>
              <a:rPr lang="en-US" sz="1200" dirty="0" smtClean="0"/>
              <a:t> </a:t>
            </a:r>
            <a:r>
              <a:rPr lang="en-US" sz="1200" dirty="0" smtClean="0"/>
              <a:t>structure.</a:t>
            </a:r>
            <a:endParaRPr lang="es-ES" sz="1200" dirty="0"/>
          </a:p>
        </p:txBody>
      </p:sp>
      <p:sp>
        <p:nvSpPr>
          <p:cNvPr id="10" name="9 Rectángulo"/>
          <p:cNvSpPr/>
          <p:nvPr/>
        </p:nvSpPr>
        <p:spPr>
          <a:xfrm>
            <a:off x="5883924" y="6093296"/>
            <a:ext cx="2269095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en-US" sz="1200" b="1" dirty="0"/>
              <a:t>SEM </a:t>
            </a:r>
            <a:r>
              <a:rPr lang="en-US" sz="1200" dirty="0"/>
              <a:t>micrograph of</a:t>
            </a:r>
            <a:r>
              <a:rPr lang="en-US" sz="1200" b="1" i="1" dirty="0"/>
              <a:t> G24H </a:t>
            </a:r>
            <a:r>
              <a:rPr lang="en-US" sz="1200" dirty="0"/>
              <a:t> graphene nanoplatelets (</a:t>
            </a:r>
            <a:r>
              <a:rPr lang="en-US" sz="1200" b="1" i="1" dirty="0" err="1" smtClean="0"/>
              <a:t>GnPs</a:t>
            </a:r>
            <a:r>
              <a:rPr lang="en-US" sz="1200" dirty="0" smtClean="0"/>
              <a:t>)</a:t>
            </a:r>
            <a:endParaRPr lang="es-ES" sz="1200" dirty="0"/>
          </a:p>
        </p:txBody>
      </p:sp>
      <p:sp>
        <p:nvSpPr>
          <p:cNvPr id="16" name="15 Rectángulo"/>
          <p:cNvSpPr/>
          <p:nvPr/>
        </p:nvSpPr>
        <p:spPr>
          <a:xfrm>
            <a:off x="5762" y="280487"/>
            <a:ext cx="837088" cy="415498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>
              <a:lnSpc>
                <a:spcPct val="150000"/>
              </a:lnSpc>
              <a:spcAft>
                <a:spcPts val="0"/>
              </a:spcAft>
            </a:pPr>
            <a:r>
              <a:rPr lang="en-US" sz="1100" b="1" dirty="0" smtClean="0">
                <a:solidFill>
                  <a:srgbClr val="000000"/>
                </a:solidFill>
                <a:ea typeface="Times New Roman"/>
                <a:cs typeface="Times New Roman"/>
              </a:rPr>
              <a:t>1x 10</a:t>
            </a:r>
            <a:r>
              <a:rPr lang="en-US" sz="1100" b="1" baseline="30000" dirty="0" smtClean="0">
                <a:solidFill>
                  <a:srgbClr val="000000"/>
                </a:solidFill>
                <a:ea typeface="Times New Roman"/>
                <a:cs typeface="Times New Roman"/>
              </a:rPr>
              <a:t>-1 </a:t>
            </a:r>
            <a:r>
              <a:rPr lang="en-US" sz="1400" b="1" dirty="0" smtClean="0">
                <a:solidFill>
                  <a:srgbClr val="000000"/>
                </a:solidFill>
                <a:ea typeface="Times New Roman"/>
                <a:cs typeface="Times New Roman"/>
              </a:rPr>
              <a:t>nm</a:t>
            </a:r>
            <a:endParaRPr lang="es-ES" sz="1400" b="1" dirty="0">
              <a:ea typeface="Times New Roman"/>
              <a:cs typeface="Times New Roman"/>
            </a:endParaRPr>
          </a:p>
        </p:txBody>
      </p:sp>
      <p:sp>
        <p:nvSpPr>
          <p:cNvPr id="20" name="19 CuadroTexto"/>
          <p:cNvSpPr txBox="1"/>
          <p:nvPr/>
        </p:nvSpPr>
        <p:spPr>
          <a:xfrm>
            <a:off x="8360457" y="6498734"/>
            <a:ext cx="928694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100" b="1" dirty="0" smtClean="0"/>
              <a:t>5 x 10</a:t>
            </a:r>
            <a:r>
              <a:rPr lang="en-US" sz="1100" b="1" baseline="30000" dirty="0" smtClean="0"/>
              <a:t>-6</a:t>
            </a:r>
            <a:r>
              <a:rPr lang="en-US" sz="1100" b="1" dirty="0" smtClean="0"/>
              <a:t> m</a:t>
            </a:r>
            <a:endParaRPr lang="es-ES" sz="1100" b="1" dirty="0"/>
          </a:p>
        </p:txBody>
      </p:sp>
      <p:sp>
        <p:nvSpPr>
          <p:cNvPr id="23" name="22 Flecha derecha"/>
          <p:cNvSpPr/>
          <p:nvPr/>
        </p:nvSpPr>
        <p:spPr>
          <a:xfrm rot="2090515">
            <a:off x="-102639" y="3237566"/>
            <a:ext cx="10088906" cy="540736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ES"/>
          </a:p>
        </p:txBody>
      </p:sp>
      <p:pic>
        <p:nvPicPr>
          <p:cNvPr id="2" name="Imagen 1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508104" y="255524"/>
            <a:ext cx="3636552" cy="2813436"/>
          </a:xfrm>
          <a:prstGeom prst="rect">
            <a:avLst/>
          </a:prstGeom>
        </p:spPr>
      </p:pic>
      <p:sp>
        <p:nvSpPr>
          <p:cNvPr id="17" name="3 Rectángulo"/>
          <p:cNvSpPr/>
          <p:nvPr/>
        </p:nvSpPr>
        <p:spPr>
          <a:xfrm>
            <a:off x="2051720" y="70858"/>
            <a:ext cx="4538935" cy="369332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en-US" b="1" dirty="0" smtClean="0"/>
              <a:t>Structural Analysis in Non-Crystalline Systems</a:t>
            </a:r>
            <a:endParaRPr lang="es-ES" b="1" dirty="0"/>
          </a:p>
        </p:txBody>
      </p:sp>
      <p:pic>
        <p:nvPicPr>
          <p:cNvPr id="3" name="Imagen 2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174218" y="4228448"/>
            <a:ext cx="3389670" cy="2584928"/>
          </a:xfrm>
          <a:prstGeom prst="rect">
            <a:avLst/>
          </a:prstGeom>
        </p:spPr>
      </p:pic>
      <p:pic>
        <p:nvPicPr>
          <p:cNvPr id="13" name="Imagen 12"/>
          <p:cNvPicPr>
            <a:picLocks noChangeAspect="1"/>
          </p:cNvPicPr>
          <p:nvPr/>
        </p:nvPicPr>
        <p:blipFill>
          <a:blip r:embed="rId5"/>
          <a:stretch>
            <a:fillRect/>
          </a:stretch>
        </p:blipFill>
        <p:spPr>
          <a:xfrm>
            <a:off x="3292764" y="1631214"/>
            <a:ext cx="2359356" cy="2517866"/>
          </a:xfrm>
          <a:prstGeom prst="rect">
            <a:avLst/>
          </a:prstGeom>
        </p:spPr>
      </p:pic>
      <p:sp>
        <p:nvSpPr>
          <p:cNvPr id="15" name="Rectángulo 14"/>
          <p:cNvSpPr/>
          <p:nvPr/>
        </p:nvSpPr>
        <p:spPr>
          <a:xfrm>
            <a:off x="6113600" y="3111351"/>
            <a:ext cx="2746334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1200" dirty="0"/>
              <a:t>Correlation between </a:t>
            </a:r>
            <a:r>
              <a:rPr lang="en-US" sz="1200" dirty="0" smtClean="0"/>
              <a:t>atoms </a:t>
            </a:r>
            <a:r>
              <a:rPr lang="en-US" sz="1200" dirty="0"/>
              <a:t>locations </a:t>
            </a:r>
            <a:r>
              <a:rPr lang="en-US" sz="1200" dirty="0" smtClean="0"/>
              <a:t>and </a:t>
            </a:r>
            <a:r>
              <a:rPr lang="en-US" sz="1200" dirty="0" smtClean="0"/>
              <a:t> </a:t>
            </a:r>
            <a:r>
              <a:rPr lang="en-US" sz="1200" dirty="0"/>
              <a:t>band width suggested.</a:t>
            </a:r>
            <a:endParaRPr lang="es-ES" sz="1200" dirty="0"/>
          </a:p>
        </p:txBody>
      </p:sp>
      <p:pic>
        <p:nvPicPr>
          <p:cNvPr id="19" name="Imagen 18"/>
          <p:cNvPicPr>
            <a:picLocks noChangeAspect="1"/>
          </p:cNvPicPr>
          <p:nvPr/>
        </p:nvPicPr>
        <p:blipFill>
          <a:blip r:embed="rId6"/>
          <a:stretch>
            <a:fillRect/>
          </a:stretch>
        </p:blipFill>
        <p:spPr>
          <a:xfrm>
            <a:off x="5883925" y="3798097"/>
            <a:ext cx="3097036" cy="2243522"/>
          </a:xfrm>
          <a:prstGeom prst="rect">
            <a:avLst/>
          </a:prstGeom>
        </p:spPr>
      </p:pic>
      <p:sp>
        <p:nvSpPr>
          <p:cNvPr id="25" name="Rectángulo 24"/>
          <p:cNvSpPr/>
          <p:nvPr/>
        </p:nvSpPr>
        <p:spPr>
          <a:xfrm>
            <a:off x="3581558" y="5783084"/>
            <a:ext cx="1907187" cy="83099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lvl="0" algn="ctr" fontAlgn="base">
              <a:spcBef>
                <a:spcPct val="0"/>
              </a:spcBef>
              <a:spcAft>
                <a:spcPct val="0"/>
              </a:spcAft>
            </a:pPr>
            <a:r>
              <a:rPr lang="en-US" sz="1200" b="1" dirty="0">
                <a:solidFill>
                  <a:srgbClr val="000000"/>
                </a:solidFill>
                <a:ea typeface="Times New Roman" pitchFamily="18" charset="0"/>
              </a:rPr>
              <a:t>SRO </a:t>
            </a:r>
            <a:r>
              <a:rPr lang="en-US" sz="1200" dirty="0">
                <a:solidFill>
                  <a:srgbClr val="000000"/>
                </a:solidFill>
                <a:ea typeface="Times New Roman" pitchFamily="18" charset="0"/>
              </a:rPr>
              <a:t>region </a:t>
            </a:r>
            <a:r>
              <a:rPr lang="en-US" sz="1200" dirty="0" smtClean="0">
                <a:solidFill>
                  <a:srgbClr val="000000"/>
                </a:solidFill>
                <a:ea typeface="Times New Roman" pitchFamily="18" charset="0"/>
              </a:rPr>
              <a:t>obtained </a:t>
            </a:r>
            <a:r>
              <a:rPr lang="en-US" sz="1200" dirty="0">
                <a:solidFill>
                  <a:srgbClr val="000000"/>
                </a:solidFill>
                <a:ea typeface="Times New Roman" pitchFamily="18" charset="0"/>
              </a:rPr>
              <a:t>with  the</a:t>
            </a:r>
            <a:r>
              <a:rPr lang="en-US" sz="1200" b="1" dirty="0">
                <a:solidFill>
                  <a:srgbClr val="000000"/>
                </a:solidFill>
                <a:ea typeface="Times New Roman" pitchFamily="18" charset="0"/>
              </a:rPr>
              <a:t> ρ(r) = 1+- 0.02 </a:t>
            </a:r>
            <a:r>
              <a:rPr lang="en-US" sz="1200" dirty="0">
                <a:solidFill>
                  <a:srgbClr val="000000"/>
                </a:solidFill>
                <a:ea typeface="Times New Roman" pitchFamily="18" charset="0"/>
              </a:rPr>
              <a:t>criterion, and structural disorder parameter </a:t>
            </a:r>
            <a:r>
              <a:rPr lang="en-US" sz="1200" b="1" dirty="0">
                <a:solidFill>
                  <a:srgbClr val="000000"/>
                </a:solidFill>
                <a:ea typeface="Times New Roman" pitchFamily="18" charset="0"/>
              </a:rPr>
              <a:t>ξ= 3.5. </a:t>
            </a:r>
            <a:endParaRPr lang="en-US" sz="1200" b="1" dirty="0"/>
          </a:p>
        </p:txBody>
      </p:sp>
      <p:pic>
        <p:nvPicPr>
          <p:cNvPr id="27" name="Imagen 26"/>
          <p:cNvPicPr>
            <a:picLocks noChangeAspect="1"/>
          </p:cNvPicPr>
          <p:nvPr/>
        </p:nvPicPr>
        <p:blipFill>
          <a:blip r:embed="rId7"/>
          <a:stretch>
            <a:fillRect/>
          </a:stretch>
        </p:blipFill>
        <p:spPr>
          <a:xfrm>
            <a:off x="3757217" y="4815253"/>
            <a:ext cx="1933379" cy="269931"/>
          </a:xfrm>
          <a:prstGeom prst="rect">
            <a:avLst/>
          </a:prstGeom>
        </p:spPr>
      </p:pic>
      <p:pic>
        <p:nvPicPr>
          <p:cNvPr id="28" name="Imagen 27"/>
          <p:cNvPicPr>
            <a:picLocks noChangeAspect="1"/>
          </p:cNvPicPr>
          <p:nvPr/>
        </p:nvPicPr>
        <p:blipFill>
          <a:blip r:embed="rId8"/>
          <a:stretch>
            <a:fillRect/>
          </a:stretch>
        </p:blipFill>
        <p:spPr>
          <a:xfrm>
            <a:off x="2484183" y="4232736"/>
            <a:ext cx="1097375" cy="737680"/>
          </a:xfrm>
          <a:prstGeom prst="rect">
            <a:avLst/>
          </a:prstGeom>
        </p:spPr>
      </p:pic>
      <p:cxnSp>
        <p:nvCxnSpPr>
          <p:cNvPr id="30" name="Conector angular 29"/>
          <p:cNvCxnSpPr>
            <a:stCxn id="28" idx="3"/>
            <a:endCxn id="27" idx="0"/>
          </p:cNvCxnSpPr>
          <p:nvPr/>
        </p:nvCxnSpPr>
        <p:spPr>
          <a:xfrm>
            <a:off x="3581558" y="4601576"/>
            <a:ext cx="1142349" cy="213677"/>
          </a:xfrm>
          <a:prstGeom prst="bentConnector2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4" name="Rectángulo 33"/>
          <p:cNvSpPr/>
          <p:nvPr/>
        </p:nvSpPr>
        <p:spPr>
          <a:xfrm>
            <a:off x="1605310" y="556655"/>
            <a:ext cx="1816146" cy="46166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ES" sz="1200" dirty="0" err="1" smtClean="0"/>
              <a:t>Model</a:t>
            </a:r>
            <a:r>
              <a:rPr lang="es-ES" sz="1200" dirty="0" smtClean="0"/>
              <a:t> </a:t>
            </a:r>
            <a:r>
              <a:rPr lang="es-ES" sz="1200" dirty="0"/>
              <a:t>of </a:t>
            </a:r>
            <a:r>
              <a:rPr lang="es-ES" sz="1200" dirty="0" err="1"/>
              <a:t>deformed</a:t>
            </a:r>
            <a:r>
              <a:rPr lang="es-ES" sz="1200" dirty="0"/>
              <a:t> multiplanar </a:t>
            </a:r>
            <a:r>
              <a:rPr lang="es-ES" sz="1200" dirty="0" err="1" smtClean="0"/>
              <a:t>arrangement</a:t>
            </a:r>
            <a:r>
              <a:rPr lang="es-ES" sz="1200" dirty="0" smtClean="0"/>
              <a:t>.</a:t>
            </a:r>
            <a:endParaRPr lang="es-ES" sz="1200" dirty="0"/>
          </a:p>
        </p:txBody>
      </p:sp>
      <p:grpSp>
        <p:nvGrpSpPr>
          <p:cNvPr id="6" name="Grupo 5"/>
          <p:cNvGrpSpPr/>
          <p:nvPr/>
        </p:nvGrpSpPr>
        <p:grpSpPr>
          <a:xfrm>
            <a:off x="345828" y="1003491"/>
            <a:ext cx="2548349" cy="3048373"/>
            <a:chOff x="345828" y="1003491"/>
            <a:chExt cx="2548349" cy="3048373"/>
          </a:xfrm>
        </p:grpSpPr>
        <p:pic>
          <p:nvPicPr>
            <p:cNvPr id="18" name="Imagen 17"/>
            <p:cNvPicPr>
              <a:picLocks noChangeAspect="1"/>
            </p:cNvPicPr>
            <p:nvPr/>
          </p:nvPicPr>
          <p:blipFill>
            <a:blip r:embed="rId9"/>
            <a:stretch>
              <a:fillRect/>
            </a:stretch>
          </p:blipFill>
          <p:spPr>
            <a:xfrm>
              <a:off x="345828" y="1003491"/>
              <a:ext cx="2548349" cy="3048373"/>
            </a:xfrm>
            <a:prstGeom prst="rect">
              <a:avLst/>
            </a:prstGeom>
          </p:spPr>
        </p:pic>
        <p:sp>
          <p:nvSpPr>
            <p:cNvPr id="5" name="Rectángulo 4"/>
            <p:cNvSpPr/>
            <p:nvPr/>
          </p:nvSpPr>
          <p:spPr>
            <a:xfrm>
              <a:off x="424306" y="3111351"/>
              <a:ext cx="619302" cy="230832"/>
            </a:xfrm>
            <a:prstGeom prst="rect">
              <a:avLst/>
            </a:prstGeom>
            <a:solidFill>
              <a:schemeClr val="bg1"/>
            </a:solidFill>
            <a:ln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s-ES"/>
            </a:p>
          </p:txBody>
        </p:sp>
        <p:sp>
          <p:nvSpPr>
            <p:cNvPr id="21" name="CuadroTexto 20"/>
            <p:cNvSpPr txBox="1"/>
            <p:nvPr/>
          </p:nvSpPr>
          <p:spPr>
            <a:xfrm>
              <a:off x="395536" y="3121223"/>
              <a:ext cx="720838" cy="307777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r>
                <a:rPr lang="es-ES" sz="1200" dirty="0" smtClean="0"/>
                <a:t>(</a:t>
              </a:r>
              <a:r>
                <a:rPr lang="es-ES" sz="1400" dirty="0" smtClean="0"/>
                <a:t>Centre</a:t>
              </a:r>
              <a:endParaRPr lang="es-ES" sz="1400" dirty="0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203</TotalTime>
  <Words>71</Words>
  <Application>Microsoft Office PowerPoint</Application>
  <PresentationFormat>Presentación en pantalla (4:3)</PresentationFormat>
  <Paragraphs>10</Paragraphs>
  <Slides>1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3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5" baseType="lpstr">
      <vt:lpstr>Arial</vt:lpstr>
      <vt:lpstr>Calibri</vt:lpstr>
      <vt:lpstr>Times New Roman</vt:lpstr>
      <vt:lpstr>Tema de Office</vt:lpstr>
      <vt:lpstr>Presentación de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cp:lastModifiedBy>Amorfos</cp:lastModifiedBy>
  <cp:revision>42</cp:revision>
  <dcterms:created xsi:type="dcterms:W3CDTF">2020-03-09T16:59:04Z</dcterms:created>
  <dcterms:modified xsi:type="dcterms:W3CDTF">2020-04-02T16:43:09Z</dcterms:modified>
</cp:coreProperties>
</file>

<file path=docProps/thumbnail.jpeg>
</file>