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61" r:id="rId4"/>
    <p:sldId id="262" r:id="rId5"/>
    <p:sldId id="263"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6"/>
            <a:ext cx="7117180" cy="1470025"/>
          </a:xfrm>
        </p:spPr>
        <p:txBody>
          <a:bodyPr anchor="b"/>
          <a:lstStyle>
            <a:lvl1pPr>
              <a:defRPr sz="4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41A46AB-E6B6-4DAF-8B6B-9177BEB77CBE}"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41A46AB-E6B6-4DAF-8B6B-9177BEB77CBE}"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4"/>
            <a:ext cx="1472963"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675724"/>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41A46AB-E6B6-4DAF-8B6B-9177BEB77CBE}"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241A46AB-E6B6-4DAF-8B6B-9177BEB77CBE}"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9"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4777381"/>
            <a:ext cx="7117179"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41A46AB-E6B6-4DAF-8B6B-9177BEB77CBE}" type="datetimeFigureOut">
              <a:rPr lang="it-IT" smtClean="0"/>
              <a:t>01/10/2020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5"/>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43" y="1809750"/>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3"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41A46AB-E6B6-4DAF-8B6B-9177BEB77CBE}" type="datetimeFigureOut">
              <a:rPr lang="it-IT" smtClean="0"/>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43" y="2389190"/>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63281"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1" y="2389190"/>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241A46AB-E6B6-4DAF-8B6B-9177BEB77CBE}" type="datetimeFigureOut">
              <a:rPr lang="it-IT" smtClean="0"/>
              <a:t>01/10/2020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41A46AB-E6B6-4DAF-8B6B-9177BEB77CBE}" type="datetimeFigureOut">
              <a:rPr lang="it-IT" smtClean="0"/>
              <a:t>01/10/2020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A46AB-E6B6-4DAF-8B6B-9177BEB77CBE}" type="datetimeFigureOut">
              <a:rPr lang="it-IT" smtClean="0"/>
              <a:t>01/10/2020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1" y="446087"/>
            <a:ext cx="2660651"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5" y="446088"/>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1" y="1631950"/>
            <a:ext cx="2660651"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41A46AB-E6B6-4DAF-8B6B-9177BEB77CBE}" type="datetimeFigureOut">
              <a:rPr lang="it-IT" smtClean="0"/>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549A3F-45E9-4FBC-B311-B66455A00359}"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5" y="1387059"/>
            <a:ext cx="3297953"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3" y="2500312"/>
            <a:ext cx="3297955"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41A46AB-E6B6-4DAF-8B6B-9177BEB77CBE}" type="datetimeFigureOut">
              <a:rPr lang="it-IT" smtClean="0"/>
              <a:t>01/10/2020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549A3F-45E9-4FBC-B311-B66455A00359}" type="slidenum">
              <a:rPr lang="it-IT" smtClean="0"/>
              <a:t>‹N›</a:t>
            </a:fld>
            <a:endParaRPr lang="it-IT"/>
          </a:p>
        </p:txBody>
      </p:sp>
      <p:grpSp>
        <p:nvGrpSpPr>
          <p:cNvPr id="16" name="Group 15"/>
          <p:cNvGrpSpPr/>
          <p:nvPr/>
        </p:nvGrpSpPr>
        <p:grpSpPr>
          <a:xfrm>
            <a:off x="4516153" y="994388"/>
            <a:ext cx="1847139"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it-IT" smtClean="0"/>
              <a:t>Fare clic sull'icona per inserire un'immagine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7"/>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9" y="1095311"/>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30" y="282934"/>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6"/>
            <a:ext cx="190923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4"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1" y="660739"/>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2"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1" y="-61708"/>
            <a:ext cx="190923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5"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3" y="5140347"/>
            <a:ext cx="1137195"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3" y="4362913"/>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7"/>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3"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5" y="783989"/>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4"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5"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1"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8" y="1450646"/>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9"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7"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5"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9" y="-100975"/>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5"/>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4" y="4321784"/>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2"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8000" y="6408841"/>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2"/>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2" y="4941987"/>
            <a:ext cx="611231"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6"/>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9" y="482387"/>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9" y="836794"/>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5" y="1452261"/>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8" y="1886984"/>
            <a:ext cx="610367"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7"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8"/>
            <a:ext cx="910819"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5"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40" y="282934"/>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9"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9"/>
            <a:ext cx="969735"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2" y="1326476"/>
            <a:ext cx="608191"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2"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4" y="5242255"/>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6" y="492816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3" y="5666511"/>
            <a:ext cx="605635"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2" y="4097843"/>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9"/>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1"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4" y="675725"/>
            <a:ext cx="7125113" cy="924475"/>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6437344" y="5951811"/>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41A46AB-E6B6-4DAF-8B6B-9177BEB77CBE}" type="datetimeFigureOut">
              <a:rPr lang="it-IT" smtClean="0"/>
              <a:t>01/10/2020</a:t>
            </a:fld>
            <a:endParaRPr lang="it-IT"/>
          </a:p>
        </p:txBody>
      </p:sp>
      <p:sp>
        <p:nvSpPr>
          <p:cNvPr id="5" name="Footer Placeholder 4"/>
          <p:cNvSpPr>
            <a:spLocks noGrp="1"/>
          </p:cNvSpPr>
          <p:nvPr>
            <p:ph type="ftr" sz="quarter" idx="3"/>
          </p:nvPr>
        </p:nvSpPr>
        <p:spPr>
          <a:xfrm>
            <a:off x="1180946" y="5951811"/>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72659" y="5951811"/>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7549A3F-45E9-4FBC-B311-B66455A00359}" type="slidenum">
              <a:rPr lang="it-IT" smtClean="0"/>
              <a:t>‹N›</a:t>
            </a:fld>
            <a:endParaRPr lang="it-IT"/>
          </a:p>
        </p:txBody>
      </p:sp>
      <p:sp>
        <p:nvSpPr>
          <p:cNvPr id="55" name="Oval 54"/>
          <p:cNvSpPr>
            <a:spLocks noChangeAspect="1"/>
          </p:cNvSpPr>
          <p:nvPr/>
        </p:nvSpPr>
        <p:spPr>
          <a:xfrm>
            <a:off x="1583172" y="5454223"/>
            <a:ext cx="190923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5" y="3382942"/>
            <a:ext cx="306311"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5" y="3536097"/>
            <a:ext cx="306311"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9" y="3688497"/>
            <a:ext cx="306311"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7" y="2698929"/>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6"/>
            <a:ext cx="458771"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9" y="3382943"/>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599"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4" y="2395417"/>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1196752"/>
            <a:ext cx="7322838" cy="461665"/>
          </a:xfrm>
          <a:prstGeom prst="rect">
            <a:avLst/>
          </a:prstGeom>
          <a:noFill/>
        </p:spPr>
        <p:txBody>
          <a:bodyPr wrap="none" rtlCol="0">
            <a:spAutoFit/>
          </a:bodyPr>
          <a:lstStyle/>
          <a:p>
            <a:r>
              <a:rPr lang="it-IT" sz="2400" b="1" dirty="0" smtClean="0"/>
              <a:t>LIQUID MICROBIAL FUEL CELLS </a:t>
            </a:r>
            <a:r>
              <a:rPr lang="it-IT" sz="2400" b="1" dirty="0"/>
              <a:t>(</a:t>
            </a:r>
            <a:r>
              <a:rPr lang="it-IT" sz="2400" b="1" dirty="0" smtClean="0"/>
              <a:t>L-MFC) </a:t>
            </a:r>
            <a:endParaRPr lang="it-IT" sz="2400" b="1" dirty="0"/>
          </a:p>
        </p:txBody>
      </p:sp>
    </p:spTree>
    <p:extLst>
      <p:ext uri="{BB962C8B-B14F-4D97-AF65-F5344CB8AC3E}">
        <p14:creationId xmlns:p14="http://schemas.microsoft.com/office/powerpoint/2010/main" val="188533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milio\Desktop\cartella per figshare\measur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350" y="1894548"/>
            <a:ext cx="3408490" cy="45446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milio\Desktop\cartella per figshare\m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653" y="1894548"/>
            <a:ext cx="2240782" cy="1680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milio\Desktop\cartella per figshare\Microcosm contr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159" y="3708350"/>
            <a:ext cx="2112746" cy="28169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Emilio\Desktop\cartella per figshare\Microposizionator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894548"/>
            <a:ext cx="1833856" cy="4581128"/>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6"/>
          <a:stretch>
            <a:fillRect/>
          </a:stretch>
        </p:blipFill>
        <p:spPr>
          <a:xfrm>
            <a:off x="179512" y="160516"/>
            <a:ext cx="8791194" cy="1786283"/>
          </a:xfrm>
          <a:prstGeom prst="rect">
            <a:avLst/>
          </a:prstGeom>
        </p:spPr>
      </p:pic>
    </p:spTree>
    <p:extLst>
      <p:ext uri="{BB962C8B-B14F-4D97-AF65-F5344CB8AC3E}">
        <p14:creationId xmlns:p14="http://schemas.microsoft.com/office/powerpoint/2010/main" val="2665631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91680" y="1988840"/>
            <a:ext cx="4818079" cy="1828107"/>
          </a:xfrm>
          <a:prstGeom prst="rect">
            <a:avLst/>
          </a:prstGeom>
        </p:spPr>
      </p:pic>
      <p:sp>
        <p:nvSpPr>
          <p:cNvPr id="3" name="CasellaDiTesto 2"/>
          <p:cNvSpPr txBox="1"/>
          <p:nvPr/>
        </p:nvSpPr>
        <p:spPr>
          <a:xfrm>
            <a:off x="1907704" y="266466"/>
            <a:ext cx="5292346" cy="369332"/>
          </a:xfrm>
          <a:prstGeom prst="rect">
            <a:avLst/>
          </a:prstGeom>
          <a:noFill/>
        </p:spPr>
        <p:txBody>
          <a:bodyPr wrap="none" rtlCol="0">
            <a:spAutoFit/>
          </a:bodyPr>
          <a:lstStyle/>
          <a:p>
            <a:r>
              <a:rPr lang="it-IT" dirty="0" smtClean="0"/>
              <a:t>ELECTRICAL CHARACTERIZATION OF L-MFC</a:t>
            </a:r>
            <a:endParaRPr lang="it-IT" dirty="0"/>
          </a:p>
        </p:txBody>
      </p:sp>
      <p:sp>
        <p:nvSpPr>
          <p:cNvPr id="6" name="Rettangolo 5"/>
          <p:cNvSpPr/>
          <p:nvPr/>
        </p:nvSpPr>
        <p:spPr>
          <a:xfrm>
            <a:off x="309234" y="3937517"/>
            <a:ext cx="8064896" cy="1384995"/>
          </a:xfrm>
          <a:prstGeom prst="rect">
            <a:avLst/>
          </a:prstGeom>
        </p:spPr>
        <p:txBody>
          <a:bodyPr wrap="square">
            <a:spAutoFit/>
          </a:bodyPr>
          <a:lstStyle/>
          <a:p>
            <a:pPr algn="just"/>
            <a:r>
              <a:rPr lang="en-US" sz="1200" dirty="0" smtClean="0"/>
              <a:t>Polarization (A) </a:t>
            </a:r>
            <a:r>
              <a:rPr lang="en-US" sz="1200" dirty="0"/>
              <a:t>and </a:t>
            </a:r>
            <a:r>
              <a:rPr lang="en-US" sz="1200" dirty="0" smtClean="0"/>
              <a:t>power (B) </a:t>
            </a:r>
            <a:r>
              <a:rPr lang="en-US" sz="1200" dirty="0"/>
              <a:t>curves of </a:t>
            </a:r>
            <a:r>
              <a:rPr lang="en-US" sz="1200" dirty="0" smtClean="0"/>
              <a:t>the liquid microbial </a:t>
            </a:r>
            <a:r>
              <a:rPr lang="en-US" sz="1200" dirty="0"/>
              <a:t>fuel </a:t>
            </a:r>
            <a:r>
              <a:rPr lang="en-US" sz="1200" dirty="0" smtClean="0"/>
              <a:t>cell (L-MFC). </a:t>
            </a:r>
            <a:r>
              <a:rPr lang="en-US" sz="1200" dirty="0"/>
              <a:t>The red symbols refer to the experimental data, while the blue equations and lines represent the fitting curves of the results. The area of the anode electrode is 1.1 cm</a:t>
            </a:r>
            <a:r>
              <a:rPr lang="en-US" sz="1200" baseline="30000" dirty="0"/>
              <a:t>2</a:t>
            </a:r>
            <a:r>
              <a:rPr lang="en-US" sz="1200" dirty="0"/>
              <a:t>. These graphs are obtained performing a real-time measurement constituted by charge and discharge phases, alternatively. In particular, a set of 6 resistive loads have been used, including 10 </a:t>
            </a:r>
            <a:r>
              <a:rPr lang="en-US" sz="1200" dirty="0" err="1"/>
              <a:t>kΩ</a:t>
            </a:r>
            <a:r>
              <a:rPr lang="en-US" sz="1200" dirty="0"/>
              <a:t>, 8 </a:t>
            </a:r>
            <a:r>
              <a:rPr lang="en-US" sz="1200" dirty="0" err="1"/>
              <a:t>kΩ</a:t>
            </a:r>
            <a:r>
              <a:rPr lang="en-US" sz="1200" dirty="0"/>
              <a:t>, 6 </a:t>
            </a:r>
            <a:r>
              <a:rPr lang="en-US" sz="1200" dirty="0" err="1"/>
              <a:t>kΩ</a:t>
            </a:r>
            <a:r>
              <a:rPr lang="en-US" sz="1200" dirty="0"/>
              <a:t>, 4 </a:t>
            </a:r>
            <a:r>
              <a:rPr lang="en-US" sz="1200" dirty="0" err="1"/>
              <a:t>kΩ</a:t>
            </a:r>
            <a:r>
              <a:rPr lang="en-US" sz="1200" dirty="0"/>
              <a:t>, 2 </a:t>
            </a:r>
            <a:r>
              <a:rPr lang="en-US" sz="1200" dirty="0" err="1"/>
              <a:t>kΩ</a:t>
            </a:r>
            <a:r>
              <a:rPr lang="en-US" sz="1200" dirty="0"/>
              <a:t> and 0 Ω. The duration of each charge phase is 2 minutes, which is sufficient to reach again the pseudo-steady-state of the cell after the discharge phase, while the duration of each discharge is 0.5 seconds. </a:t>
            </a:r>
            <a:endParaRPr lang="it-IT" sz="1200" dirty="0"/>
          </a:p>
        </p:txBody>
      </p:sp>
      <p:sp>
        <p:nvSpPr>
          <p:cNvPr id="7" name="Rettangolo 6"/>
          <p:cNvSpPr/>
          <p:nvPr/>
        </p:nvSpPr>
        <p:spPr>
          <a:xfrm>
            <a:off x="381242" y="667941"/>
            <a:ext cx="7920880" cy="1200329"/>
          </a:xfrm>
          <a:prstGeom prst="rect">
            <a:avLst/>
          </a:prstGeom>
        </p:spPr>
        <p:txBody>
          <a:bodyPr wrap="square">
            <a:spAutoFit/>
          </a:bodyPr>
          <a:lstStyle/>
          <a:p>
            <a:pPr algn="just"/>
            <a:r>
              <a:rPr lang="en-US" sz="1200" dirty="0"/>
              <a:t>In order to obtain a complete electrical characterization of the L-MFC, a custom electronic analyzer dedicated to microbial fuel cells was </a:t>
            </a:r>
            <a:r>
              <a:rPr lang="en-US" sz="1200" dirty="0" smtClean="0"/>
              <a:t>used. </a:t>
            </a:r>
            <a:r>
              <a:rPr lang="en-US" sz="1200" dirty="0"/>
              <a:t>This measuring instrument allows to set up a complete electrical characterization of the cell, performing and analyzing complete charge and discharge phases of </a:t>
            </a:r>
            <a:r>
              <a:rPr lang="en-US" sz="1200" dirty="0" smtClean="0"/>
              <a:t>L-MFCs</a:t>
            </a:r>
            <a:r>
              <a:rPr lang="en-US" sz="1200" dirty="0"/>
              <a:t>, with accurate determination of the values of voltage, current and loads. The instrument allows to perform the cell characterizations using resistive loads in the range between 0 Ω (short circuit measurement) and 10 </a:t>
            </a:r>
            <a:r>
              <a:rPr lang="en-US" sz="1200" dirty="0" err="1"/>
              <a:t>kΩ</a:t>
            </a:r>
            <a:r>
              <a:rPr lang="en-US" sz="1200" dirty="0"/>
              <a:t>.</a:t>
            </a:r>
            <a:endParaRPr lang="it-IT" sz="1200" dirty="0"/>
          </a:p>
        </p:txBody>
      </p:sp>
    </p:spTree>
    <p:extLst>
      <p:ext uri="{BB962C8B-B14F-4D97-AF65-F5344CB8AC3E}">
        <p14:creationId xmlns:p14="http://schemas.microsoft.com/office/powerpoint/2010/main" val="193615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87824" y="116632"/>
            <a:ext cx="2610010" cy="369332"/>
          </a:xfrm>
          <a:prstGeom prst="rect">
            <a:avLst/>
          </a:prstGeom>
          <a:noFill/>
        </p:spPr>
        <p:txBody>
          <a:bodyPr wrap="none" rtlCol="0">
            <a:spAutoFit/>
          </a:bodyPr>
          <a:lstStyle/>
          <a:p>
            <a:r>
              <a:rPr lang="it-IT" b="1" dirty="0" smtClean="0"/>
              <a:t>L-</a:t>
            </a:r>
            <a:r>
              <a:rPr lang="it-IT" b="1" dirty="0"/>
              <a:t>M</a:t>
            </a:r>
            <a:r>
              <a:rPr lang="it-IT" b="1" dirty="0" smtClean="0"/>
              <a:t>FC PROTOTYPE</a:t>
            </a:r>
            <a:endParaRPr lang="it-IT"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369" y="1822614"/>
            <a:ext cx="3053694" cy="2290270"/>
          </a:xfrm>
          <a:prstGeom prst="rect">
            <a:avLst/>
          </a:prstGeom>
        </p:spPr>
      </p:pic>
      <p:sp>
        <p:nvSpPr>
          <p:cNvPr id="5" name="CasellaDiTesto 4"/>
          <p:cNvSpPr txBox="1"/>
          <p:nvPr/>
        </p:nvSpPr>
        <p:spPr>
          <a:xfrm>
            <a:off x="395536" y="620688"/>
            <a:ext cx="7920880" cy="923330"/>
          </a:xfrm>
          <a:prstGeom prst="rect">
            <a:avLst/>
          </a:prstGeom>
          <a:noFill/>
        </p:spPr>
        <p:txBody>
          <a:bodyPr wrap="square" rtlCol="0">
            <a:spAutoFit/>
          </a:bodyPr>
          <a:lstStyle/>
          <a:p>
            <a:r>
              <a:rPr lang="en-US" dirty="0"/>
              <a:t>A prototype of L-MFC that simulated the passage of current in the water column was built inside the mechanical workshops of the laboratories of the </a:t>
            </a:r>
            <a:r>
              <a:rPr lang="en-US" dirty="0" err="1"/>
              <a:t>Istituto</a:t>
            </a:r>
            <a:r>
              <a:rPr lang="en-US" dirty="0"/>
              <a:t> </a:t>
            </a:r>
            <a:r>
              <a:rPr lang="en-US" dirty="0" err="1"/>
              <a:t>Superiore</a:t>
            </a:r>
            <a:r>
              <a:rPr lang="en-US" dirty="0"/>
              <a:t> di </a:t>
            </a:r>
            <a:r>
              <a:rPr lang="en-US" dirty="0" err="1"/>
              <a:t>Sanità</a:t>
            </a:r>
            <a:r>
              <a:rPr lang="en-US" dirty="0"/>
              <a:t> in Rome.</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131" y="1803391"/>
            <a:ext cx="1717703" cy="229027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859" y="1792391"/>
            <a:ext cx="1734204" cy="2312271"/>
          </a:xfrm>
          <a:prstGeom prst="rect">
            <a:avLst/>
          </a:prstGeom>
        </p:spPr>
      </p:pic>
    </p:spTree>
    <p:extLst>
      <p:ext uri="{BB962C8B-B14F-4D97-AF65-F5344CB8AC3E}">
        <p14:creationId xmlns:p14="http://schemas.microsoft.com/office/powerpoint/2010/main" val="280832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96" y="116632"/>
            <a:ext cx="9001000" cy="2492990"/>
          </a:xfrm>
          <a:prstGeom prst="rect">
            <a:avLst/>
          </a:prstGeom>
        </p:spPr>
        <p:txBody>
          <a:bodyPr wrap="square">
            <a:spAutoFit/>
          </a:bodyPr>
          <a:lstStyle/>
          <a:p>
            <a:pPr algn="just"/>
            <a:r>
              <a:rPr lang="en-US" sz="1200" dirty="0"/>
              <a:t>To have easy access to the water column of microcosm during RP, O2 and pH measurements a L-MFC prototype of 3 liters was built for this </a:t>
            </a:r>
            <a:r>
              <a:rPr lang="en-US" sz="1200" dirty="0" smtClean="0"/>
              <a:t>study. The </a:t>
            </a:r>
            <a:r>
              <a:rPr lang="en-US" sz="1200" dirty="0"/>
              <a:t>PMMA (</a:t>
            </a:r>
            <a:r>
              <a:rPr lang="en-US" sz="1200" dirty="0" err="1"/>
              <a:t>polymethylmethacrylate</a:t>
            </a:r>
            <a:r>
              <a:rPr lang="en-US" sz="1200" dirty="0"/>
              <a:t>) tube was equipped with two caps of PVC (Polyvinylchloride). The top cap was equipped with six brass nozzles to allow the entry of liquids and the insertion of 0.5 cm diameter pipes to regulate the gas exchanges in the tank. Two holes with adjustable ring nut allowed the sliding and fixing of two hollow steel rods. The bottom cap hole was connected to a brass nozzle for draining the tank. The hollow steel rods at one end were connected to two annular ABS (Acrylonitrile butadiene styrene) supports of where the electrodes were housed. Each electrode was soldered to the end of a copper wire which was closed and insulated with plastic, inside the hollow steel rods. The copper wires in the upper end were connected to the equipment used for RP measurements. The vertical movement of the hollow steel rods made it possible to move the electrodes in the L-MFC water column to the height desired by the </a:t>
            </a:r>
            <a:r>
              <a:rPr lang="en-US" sz="1200" dirty="0" smtClean="0"/>
              <a:t>operator.  </a:t>
            </a:r>
            <a:r>
              <a:rPr lang="en-US" sz="1200" dirty="0"/>
              <a:t>RP readings were obtained by placing one electrode on the biofilm (anode) and the other in the solution containing the bacteria (cathode). For this study two carbon </a:t>
            </a:r>
            <a:r>
              <a:rPr lang="en-US" sz="1200" dirty="0" smtClean="0"/>
              <a:t>or gold plates </a:t>
            </a:r>
            <a:r>
              <a:rPr lang="en-US" sz="1200" dirty="0"/>
              <a:t>of about 5 cm</a:t>
            </a:r>
            <a:r>
              <a:rPr lang="en-US" sz="1200" baseline="-25000" dirty="0"/>
              <a:t>2</a:t>
            </a:r>
            <a:r>
              <a:rPr lang="en-US" sz="1200" dirty="0"/>
              <a:t> were used as electrodes for redox </a:t>
            </a:r>
            <a:r>
              <a:rPr lang="en-US" sz="1200" dirty="0" smtClean="0"/>
              <a:t>measurement.</a:t>
            </a:r>
            <a:endParaRPr lang="it-IT" sz="12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47" y="3472868"/>
            <a:ext cx="1585098" cy="211346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489" y="3445823"/>
            <a:ext cx="1591518" cy="2122024"/>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951" y="3438182"/>
            <a:ext cx="1566599" cy="2088800"/>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494" y="3449285"/>
            <a:ext cx="1564963" cy="2086618"/>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3411719"/>
            <a:ext cx="1048709" cy="2097417"/>
          </a:xfrm>
          <a:prstGeom prst="rect">
            <a:avLst/>
          </a:prstGeom>
        </p:spPr>
      </p:pic>
    </p:spTree>
    <p:extLst>
      <p:ext uri="{BB962C8B-B14F-4D97-AF65-F5344CB8AC3E}">
        <p14:creationId xmlns:p14="http://schemas.microsoft.com/office/powerpoint/2010/main" val="2475790188"/>
      </p:ext>
    </p:extLst>
  </p:cSld>
  <p:clrMapOvr>
    <a:masterClrMapping/>
  </p:clrMapOvr>
</p:sld>
</file>

<file path=ppt/theme/theme1.xml><?xml version="1.0" encoding="utf-8"?>
<a:theme xmlns:a="http://schemas.openxmlformats.org/drawingml/2006/main" name="Estate">
  <a:themeElements>
    <a:clrScheme name="Estate">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Estate">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tate">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TM01972873[[fn=Estate]]</Template>
  <TotalTime>616</TotalTime>
  <Words>522</Words>
  <Application>Microsoft Office PowerPoint</Application>
  <PresentationFormat>Presentazione su schermo (4:3)</PresentationFormat>
  <Paragraphs>7</Paragraphs>
  <Slides>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vt:i4>
      </vt:variant>
    </vt:vector>
  </HeadingPairs>
  <TitlesOfParts>
    <vt:vector size="11" baseType="lpstr">
      <vt:lpstr>Arial</vt:lpstr>
      <vt:lpstr>Courier New</vt:lpstr>
      <vt:lpstr>Trebuchet MS</vt:lpstr>
      <vt:lpstr>Verdana</vt:lpstr>
      <vt:lpstr>Wingdings 2</vt:lpstr>
      <vt:lpstr>Estate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Emilio</dc:creator>
  <cp:lastModifiedBy>D'ugo Emilio</cp:lastModifiedBy>
  <cp:revision>32</cp:revision>
  <dcterms:created xsi:type="dcterms:W3CDTF">2020-03-20T22:30:13Z</dcterms:created>
  <dcterms:modified xsi:type="dcterms:W3CDTF">2020-10-01T11:17:46Z</dcterms:modified>
</cp:coreProperties>
</file>