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</p:sldMasterIdLst>
  <p:notesMasterIdLst>
    <p:notesMasterId r:id="rId44"/>
  </p:notesMasterIdLst>
  <p:sldIdLst>
    <p:sldId id="256" r:id="rId3"/>
    <p:sldId id="277" r:id="rId4"/>
    <p:sldId id="271" r:id="rId5"/>
    <p:sldId id="274" r:id="rId6"/>
    <p:sldId id="283" r:id="rId7"/>
    <p:sldId id="313" r:id="rId8"/>
    <p:sldId id="298" r:id="rId9"/>
    <p:sldId id="309" r:id="rId10"/>
    <p:sldId id="321" r:id="rId11"/>
    <p:sldId id="322" r:id="rId12"/>
    <p:sldId id="323" r:id="rId13"/>
    <p:sldId id="304" r:id="rId14"/>
    <p:sldId id="324" r:id="rId15"/>
    <p:sldId id="325" r:id="rId16"/>
    <p:sldId id="340" r:id="rId17"/>
    <p:sldId id="327" r:id="rId18"/>
    <p:sldId id="326" r:id="rId19"/>
    <p:sldId id="332" r:id="rId20"/>
    <p:sldId id="331" r:id="rId21"/>
    <p:sldId id="336" r:id="rId22"/>
    <p:sldId id="329" r:id="rId23"/>
    <p:sldId id="314" r:id="rId24"/>
    <p:sldId id="335" r:id="rId25"/>
    <p:sldId id="292" r:id="rId26"/>
    <p:sldId id="337" r:id="rId27"/>
    <p:sldId id="338" r:id="rId28"/>
    <p:sldId id="339" r:id="rId29"/>
    <p:sldId id="333" r:id="rId30"/>
    <p:sldId id="334" r:id="rId31"/>
    <p:sldId id="310" r:id="rId32"/>
    <p:sldId id="311" r:id="rId33"/>
    <p:sldId id="342" r:id="rId34"/>
    <p:sldId id="341" r:id="rId35"/>
    <p:sldId id="343" r:id="rId36"/>
    <p:sldId id="315" r:id="rId37"/>
    <p:sldId id="296" r:id="rId38"/>
    <p:sldId id="344" r:id="rId39"/>
    <p:sldId id="316" r:id="rId40"/>
    <p:sldId id="330" r:id="rId41"/>
    <p:sldId id="268" r:id="rId42"/>
    <p:sldId id="32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BBE2AA7-6FEE-439F-BDD3-BE47578082B3}">
          <p14:sldIdLst>
            <p14:sldId id="256"/>
            <p14:sldId id="277"/>
          </p14:sldIdLst>
        </p14:section>
        <p14:section name="Shapes applications and use cases" id="{71969947-C7B8-4503-A755-E45AD9B3ED99}">
          <p14:sldIdLst>
            <p14:sldId id="271"/>
            <p14:sldId id="274"/>
            <p14:sldId id="283"/>
            <p14:sldId id="313"/>
            <p14:sldId id="298"/>
            <p14:sldId id="309"/>
          </p14:sldIdLst>
        </p14:section>
        <p14:section name="Validating with shapes" id="{4F969E0E-4CFB-4CC9-96E8-6372FE105A9E}">
          <p14:sldIdLst>
            <p14:sldId id="321"/>
            <p14:sldId id="322"/>
            <p14:sldId id="323"/>
            <p14:sldId id="304"/>
            <p14:sldId id="324"/>
            <p14:sldId id="325"/>
            <p14:sldId id="340"/>
          </p14:sldIdLst>
        </p14:section>
        <p14:section name="Creating shapes" id="{0A57E005-C55E-4480-AB87-DC2A521AC2A6}">
          <p14:sldIdLst>
            <p14:sldId id="327"/>
            <p14:sldId id="326"/>
            <p14:sldId id="332"/>
            <p14:sldId id="331"/>
            <p14:sldId id="336"/>
            <p14:sldId id="329"/>
            <p14:sldId id="314"/>
            <p14:sldId id="335"/>
            <p14:sldId id="292"/>
            <p14:sldId id="337"/>
            <p14:sldId id="338"/>
            <p14:sldId id="339"/>
            <p14:sldId id="333"/>
            <p14:sldId id="334"/>
          </p14:sldIdLst>
        </p14:section>
        <p14:section name="Not only for validation" id="{F8F87C5D-E6CA-49D7-9919-943DB44EDCE3}">
          <p14:sldIdLst>
            <p14:sldId id="310"/>
            <p14:sldId id="311"/>
            <p14:sldId id="342"/>
            <p14:sldId id="341"/>
            <p14:sldId id="343"/>
            <p14:sldId id="315"/>
            <p14:sldId id="296"/>
            <p14:sldId id="344"/>
            <p14:sldId id="316"/>
            <p14:sldId id="330"/>
            <p14:sldId id="268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5332" autoAdjust="0"/>
  </p:normalViewPr>
  <p:slideViewPr>
    <p:cSldViewPr snapToGrid="0">
      <p:cViewPr>
        <p:scale>
          <a:sx n="75" d="100"/>
          <a:sy n="75" d="100"/>
        </p:scale>
        <p:origin x="840" y="245"/>
      </p:cViewPr>
      <p:guideLst/>
    </p:cSldViewPr>
  </p:slideViewPr>
  <p:outlineViewPr>
    <p:cViewPr>
      <p:scale>
        <a:sx n="33" d="100"/>
        <a:sy n="33" d="100"/>
      </p:scale>
      <p:origin x="0" y="-103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C4023-8B89-4277-8594-24A1E607CA1C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2EA34-B147-42B7-A80B-30F6D7C79C4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42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9af0b45b9c_2_319:notes"/>
          <p:cNvSpPr txBox="1">
            <a:spLocks noGrp="1"/>
          </p:cNvSpPr>
          <p:nvPr>
            <p:ph type="body" idx="1"/>
          </p:nvPr>
        </p:nvSpPr>
        <p:spPr>
          <a:xfrm>
            <a:off x="1249363" y="3594100"/>
            <a:ext cx="9998075" cy="294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9af0b45b9c_2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6850" y="933450"/>
            <a:ext cx="4483100" cy="2520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7269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9af0b45b9c_2_443:notes"/>
          <p:cNvSpPr txBox="1">
            <a:spLocks noGrp="1"/>
          </p:cNvSpPr>
          <p:nvPr>
            <p:ph type="body" idx="1"/>
          </p:nvPr>
        </p:nvSpPr>
        <p:spPr>
          <a:xfrm>
            <a:off x="1249363" y="3594100"/>
            <a:ext cx="9998075" cy="294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g9af0b45b9c_2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6850" y="933450"/>
            <a:ext cx="4483100" cy="2520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3598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9af0b45b9c_2_449:notes"/>
          <p:cNvSpPr txBox="1">
            <a:spLocks noGrp="1"/>
          </p:cNvSpPr>
          <p:nvPr>
            <p:ph type="body" idx="1"/>
          </p:nvPr>
        </p:nvSpPr>
        <p:spPr>
          <a:xfrm>
            <a:off x="1249363" y="3594100"/>
            <a:ext cx="9998075" cy="294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g9af0b45b9c_2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6850" y="933450"/>
            <a:ext cx="4483100" cy="2520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81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9af0b45b9c_2_476:notes"/>
          <p:cNvSpPr txBox="1">
            <a:spLocks noGrp="1"/>
          </p:cNvSpPr>
          <p:nvPr>
            <p:ph type="body" idx="1"/>
          </p:nvPr>
        </p:nvSpPr>
        <p:spPr>
          <a:xfrm>
            <a:off x="1249363" y="3594100"/>
            <a:ext cx="9998075" cy="2940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9af0b45b9c_2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6850" y="933450"/>
            <a:ext cx="4483100" cy="2520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410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43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16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782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95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smtClean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55" y="-381892"/>
            <a:ext cx="1514007" cy="151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5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5000" y="1336675"/>
            <a:ext cx="10363200" cy="1362075"/>
          </a:xfrm>
        </p:spPr>
        <p:txBody>
          <a:bodyPr anchor="t"/>
          <a:lstStyle>
            <a:lvl1pPr algn="ctr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31988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232900" y="6372227"/>
            <a:ext cx="2844800" cy="365125"/>
          </a:xfrm>
        </p:spPr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44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259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218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630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194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69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879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505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554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15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964" y="412980"/>
            <a:ext cx="10999940" cy="8996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964" y="1696824"/>
            <a:ext cx="10999940" cy="196443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204"/>
            </a:lvl2pPr>
            <a:lvl3pPr marL="210956" indent="0">
              <a:buNone/>
              <a:defRPr/>
            </a:lvl3pPr>
            <a:lvl4pPr marL="421911" indent="0">
              <a:buNone/>
              <a:defRPr/>
            </a:lvl4pPr>
            <a:lvl5pPr marL="632867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159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-color Non-bulleted text">
  <p:cSld name="1_Title &amp; 2-color Non-bulleted 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508963" y="412981"/>
            <a:ext cx="10999940" cy="899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50" tIns="65600" rIns="104950" bIns="656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508963" y="1696823"/>
            <a:ext cx="10999940" cy="1964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50" tIns="65600" rIns="104950" bIns="6560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>
                <a:solidFill>
                  <a:schemeClr val="dk2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attrocento Sans"/>
              <a:buNone/>
              <a:defRPr sz="2267"/>
            </a:lvl2pPr>
            <a:lvl3pPr marL="1828754" lvl="2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2438339" lvl="3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4pPr>
            <a:lvl5pPr marL="3047924" lvl="4" indent="-3047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3657509" lvl="5" indent="-41485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4267093" lvl="6" indent="-41485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4876678" lvl="7" indent="-41485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5486263" lvl="8" indent="-41485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333822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52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82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0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8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66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61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F067-BB26-4054-8950-BEA41055FB12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24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22DF067-BB26-4054-8950-BEA41055FB12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64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</a:t>
            </a:r>
            <a:r>
              <a:rPr lang="en-US" noProof="0" dirty="0" err="1" smtClean="0"/>
              <a:t>clic</a:t>
            </a:r>
            <a:r>
              <a:rPr lang="es-ES" dirty="0" smtClean="0"/>
              <a:t>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DF067-BB26-4054-8950-BEA41055FB12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EF22-3ED9-413D-BA98-F32011EAB61A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355" y="-381892"/>
            <a:ext cx="1514007" cy="151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6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5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weso/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shape.weso.es/" TargetMode="External"/><Relationship Id="rId2" Type="http://schemas.openxmlformats.org/officeDocument/2006/relationships/hyperlink" Target="http://rdfshape.weso.es/" TargetMode="Externa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tinyurl.com/shqrba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ekaputra/shacl-plugin" TargetMode="External"/><Relationship Id="rId2" Type="http://schemas.openxmlformats.org/officeDocument/2006/relationships/hyperlink" Target="https://www.topquadrant.com/technology/shacl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ithub.com/weso/protegeShE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ithub.com/geneontology/go-shapes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github.com/weso/ontolo-ci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weso.es/YASHE/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eso/umlShacle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github.com/weso/shumlex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eso/hermes" TargetMode="External"/><Relationship Id="rId2" Type="http://schemas.openxmlformats.org/officeDocument/2006/relationships/hyperlink" Target="https://shexstatements.toolforge.org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dfshape.weso.es/" TargetMode="External"/><Relationship Id="rId2" Type="http://schemas.openxmlformats.org/officeDocument/2006/relationships/hyperlink" Target="http://shexer.weso.es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tinyurl.com/y8pjcbyf" TargetMode="External"/><Relationship Id="rId4" Type="http://schemas.openxmlformats.org/officeDocument/2006/relationships/hyperlink" Target="https://gitlab.inria.fr/jdusart/shexjapp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shexer.weso.es/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gitlab.inria.fr/jdusart/shexjapp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astrea.linkeddata.es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ricprud.github.io/shex-form/?manifestURL=examples/manifest.json" TargetMode="External"/><Relationship Id="rId2" Type="http://schemas.openxmlformats.org/officeDocument/2006/relationships/hyperlink" Target="https://shexspec.github.io/spec/ShExPath" TargetMode="Externa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datashapes.org/forms.html" TargetMode="Externa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schimatos.org/" TargetMode="Externa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eso/shex-li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png"/><Relationship Id="rId4" Type="http://schemas.openxmlformats.org/officeDocument/2006/relationships/hyperlink" Target="https://github.com/weso/hermes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erminiogg/XMLSchema2ShE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shexml.herminiogarcia.com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data.org/wiki/Wikidata:Database_reports/EntitySchema_directory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validatingrdf/validatingrdf.github.io/wiki/Updated-list-of-implementations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eso.github.io/wiDoc" TargetMode="External"/><Relationship Id="rId2" Type="http://schemas.openxmlformats.org/officeDocument/2006/relationships/hyperlink" Target="http://landportal.org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eso.github.io/landportalDoc/dat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wiki/EntitySchema:E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ikishape.weso.e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ben.verborgh.org/blog/2019/06/17/shaping-linked-data-app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eli-validator/home" TargetMode="External"/><Relationship Id="rId2" Type="http://schemas.openxmlformats.org/officeDocument/2006/relationships/hyperlink" Target="https://www.hl7.org/fhir/observation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openxmlformats.org/officeDocument/2006/relationships/hyperlink" Target="http://book.validatingrdf.com/bookHtml012.html" TargetMode="External"/><Relationship Id="rId4" Type="http://schemas.openxmlformats.org/officeDocument/2006/relationships/hyperlink" Target="https://www.topquadrant.com/technology/shacl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4114" y="579549"/>
            <a:ext cx="9144000" cy="2387600"/>
          </a:xfrm>
        </p:spPr>
        <p:txBody>
          <a:bodyPr/>
          <a:lstStyle/>
          <a:p>
            <a:r>
              <a:rPr lang="es-ES" sz="7200" dirty="0" err="1" smtClean="0">
                <a:solidFill>
                  <a:srgbClr val="002060"/>
                </a:solidFill>
              </a:rPr>
              <a:t>Shapes</a:t>
            </a:r>
            <a:r>
              <a:rPr lang="es-ES" sz="7200" dirty="0" smtClean="0">
                <a:solidFill>
                  <a:srgbClr val="002060"/>
                </a:solidFill>
              </a:rPr>
              <a:t> </a:t>
            </a:r>
            <a:r>
              <a:rPr lang="es-ES" sz="7200" dirty="0" err="1" smtClean="0">
                <a:solidFill>
                  <a:srgbClr val="002060"/>
                </a:solidFill>
              </a:rPr>
              <a:t>applications</a:t>
            </a:r>
            <a:r>
              <a:rPr lang="es-ES" sz="7200" dirty="0" smtClean="0">
                <a:solidFill>
                  <a:srgbClr val="002060"/>
                </a:solidFill>
              </a:rPr>
              <a:t> </a:t>
            </a:r>
            <a:br>
              <a:rPr lang="es-ES" sz="7200" dirty="0" smtClean="0">
                <a:solidFill>
                  <a:srgbClr val="002060"/>
                </a:solidFill>
              </a:rPr>
            </a:br>
            <a:r>
              <a:rPr lang="es-ES" sz="7200" dirty="0" smtClean="0">
                <a:solidFill>
                  <a:srgbClr val="002060"/>
                </a:solidFill>
              </a:rPr>
              <a:t>and </a:t>
            </a:r>
            <a:r>
              <a:rPr lang="es-ES" sz="7200" dirty="0" err="1" smtClean="0">
                <a:solidFill>
                  <a:srgbClr val="002060"/>
                </a:solidFill>
              </a:rPr>
              <a:t>tools</a:t>
            </a:r>
            <a:r>
              <a:rPr lang="es-ES" sz="7200" dirty="0" smtClean="0">
                <a:solidFill>
                  <a:srgbClr val="002060"/>
                </a:solidFill>
              </a:rPr>
              <a:t/>
            </a:r>
            <a:br>
              <a:rPr lang="es-ES" sz="7200" dirty="0" smtClean="0">
                <a:solidFill>
                  <a:srgbClr val="002060"/>
                </a:solidFill>
              </a:rPr>
            </a:br>
            <a:r>
              <a:rPr lang="es-ES" dirty="0" smtClean="0"/>
              <a:t>ISWC 2020 Tutorial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717090" y="3721222"/>
            <a:ext cx="271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err="1">
                <a:solidFill>
                  <a:schemeClr val="tx2"/>
                </a:solidFill>
              </a:rPr>
              <a:t>Jose</a:t>
            </a:r>
            <a:r>
              <a:rPr lang="es-ES" sz="2000" b="1" dirty="0">
                <a:solidFill>
                  <a:schemeClr val="tx2"/>
                </a:solidFill>
              </a:rPr>
              <a:t> Emilio Labra Gayo</a:t>
            </a:r>
          </a:p>
          <a:p>
            <a:pPr algn="ctr"/>
            <a:r>
              <a:rPr lang="es-ES" dirty="0" smtClean="0"/>
              <a:t>WESO </a:t>
            </a:r>
            <a:r>
              <a:rPr lang="es-ES" dirty="0" err="1" smtClean="0"/>
              <a:t>Research</a:t>
            </a:r>
            <a:r>
              <a:rPr lang="es-ES" dirty="0" smtClean="0"/>
              <a:t> </a:t>
            </a:r>
            <a:r>
              <a:rPr lang="es-ES" dirty="0" err="1" smtClean="0"/>
              <a:t>group</a:t>
            </a:r>
            <a:endParaRPr lang="es-ES" dirty="0" smtClean="0"/>
          </a:p>
          <a:p>
            <a:pPr algn="ctr"/>
            <a:r>
              <a:rPr lang="es-ES" dirty="0" err="1" smtClean="0"/>
              <a:t>University</a:t>
            </a:r>
            <a:r>
              <a:rPr lang="es-ES" dirty="0" smtClean="0"/>
              <a:t> </a:t>
            </a:r>
            <a:r>
              <a:rPr lang="es-ES" dirty="0"/>
              <a:t>of </a:t>
            </a:r>
            <a:r>
              <a:rPr lang="es-ES" dirty="0" smtClean="0"/>
              <a:t>Oviedo, </a:t>
            </a:r>
            <a:r>
              <a:rPr lang="es-ES" dirty="0" err="1" smtClean="0"/>
              <a:t>Spain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89" y="4268484"/>
            <a:ext cx="2665849" cy="266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Validating with shapes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Libraries and command line validators</a:t>
            </a:r>
          </a:p>
          <a:p>
            <a:r>
              <a:rPr lang="en-GB" dirty="0" smtClean="0"/>
              <a:t>Online demos</a:t>
            </a:r>
          </a:p>
          <a:p>
            <a:r>
              <a:rPr lang="en-GB" dirty="0" smtClean="0"/>
              <a:t>Integrated in ontology editors</a:t>
            </a:r>
          </a:p>
          <a:p>
            <a:r>
              <a:rPr lang="en-GB" dirty="0" smtClean="0"/>
              <a:t>Continuous integration with Shapes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9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Libraries and command line validators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Examples at WESO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Marcador de texto 2"/>
          <p:cNvSpPr txBox="1">
            <a:spLocks/>
          </p:cNvSpPr>
          <p:nvPr/>
        </p:nvSpPr>
        <p:spPr>
          <a:xfrm>
            <a:off x="4075041" y="1829510"/>
            <a:ext cx="4081760" cy="17467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306" dirty="0" err="1" smtClean="0">
                <a:solidFill>
                  <a:schemeClr val="tx2"/>
                </a:solidFill>
              </a:rPr>
              <a:t>SHaclEx</a:t>
            </a:r>
            <a:r>
              <a:rPr lang="en-GB" sz="3306" dirty="0" smtClean="0"/>
              <a:t> </a:t>
            </a:r>
            <a:endParaRPr lang="en-GB" sz="3306" dirty="0"/>
          </a:p>
          <a:p>
            <a:pPr lvl="1"/>
            <a:r>
              <a:rPr lang="en-GB" dirty="0" smtClean="0"/>
              <a:t>RDF validation</a:t>
            </a:r>
          </a:p>
          <a:p>
            <a:pPr lvl="1"/>
            <a:r>
              <a:rPr lang="en-GB" dirty="0" smtClean="0"/>
              <a:t>Generic schemas: </a:t>
            </a:r>
            <a:r>
              <a:rPr lang="en-GB" dirty="0" err="1" smtClean="0"/>
              <a:t>ShEx</a:t>
            </a:r>
            <a:r>
              <a:rPr lang="en-GB" dirty="0" smtClean="0"/>
              <a:t>/SHACL</a:t>
            </a:r>
          </a:p>
          <a:p>
            <a:pPr lvl="1"/>
            <a:r>
              <a:rPr lang="en-GB" dirty="0" smtClean="0"/>
              <a:t>Converter </a:t>
            </a:r>
            <a:r>
              <a:rPr lang="en-GB" dirty="0" err="1" smtClean="0"/>
              <a:t>ShEx</a:t>
            </a:r>
            <a:r>
              <a:rPr lang="en-GB" dirty="0" smtClean="0"/>
              <a:t> </a:t>
            </a:r>
            <a:r>
              <a:rPr lang="en-GB" dirty="0" smtClean="0">
                <a:sym typeface="Symbol" panose="05050102010706020507" pitchFamily="18" charset="2"/>
              </a:rPr>
              <a:t> SHACL</a:t>
            </a:r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1373002" y="3675724"/>
            <a:ext cx="3623726" cy="12523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34361" tIns="83976" rIns="134361" bIns="83976" rtlCol="0">
            <a:spAutoFit/>
          </a:bodyPr>
          <a:lstStyle>
            <a:lvl1pPr marL="0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6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0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01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9699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9398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9097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77372" indent="-234307" algn="l" defTabSz="937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985" indent="-234307" algn="l" defTabSz="937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599" indent="-234307" algn="l" defTabSz="937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3213" indent="-234307" algn="l" defTabSz="937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306" dirty="0" err="1"/>
              <a:t>ShEx</a:t>
            </a:r>
            <a:r>
              <a:rPr lang="en-GB" sz="3306" dirty="0"/>
              <a:t>-s </a:t>
            </a:r>
          </a:p>
          <a:p>
            <a:pPr lvl="1"/>
            <a:r>
              <a:rPr lang="en-GB" sz="1846" dirty="0"/>
              <a:t>Scala implementation of </a:t>
            </a:r>
            <a:r>
              <a:rPr lang="en-GB" sz="1846" dirty="0" err="1"/>
              <a:t>ShEx</a:t>
            </a:r>
            <a:endParaRPr lang="en-GB" sz="1846" dirty="0"/>
          </a:p>
          <a:p>
            <a:pPr lvl="1"/>
            <a:r>
              <a:rPr lang="en-GB" sz="1846" dirty="0"/>
              <a:t>Supports </a:t>
            </a:r>
            <a:r>
              <a:rPr lang="en-GB" sz="1846" dirty="0" err="1"/>
              <a:t>ShEx</a:t>
            </a:r>
            <a:r>
              <a:rPr lang="en-GB" sz="1846" dirty="0"/>
              <a:t> 2.1 (</a:t>
            </a:r>
            <a:r>
              <a:rPr lang="en-GB" sz="1846" dirty="0" err="1"/>
              <a:t>testsuite</a:t>
            </a:r>
            <a:r>
              <a:rPr lang="en-GB" sz="1846" dirty="0"/>
              <a:t>)</a:t>
            </a:r>
          </a:p>
        </p:txBody>
      </p:sp>
      <p:sp>
        <p:nvSpPr>
          <p:cNvPr id="6" name="Marcador de texto 2"/>
          <p:cNvSpPr txBox="1">
            <a:spLocks/>
          </p:cNvSpPr>
          <p:nvPr/>
        </p:nvSpPr>
        <p:spPr>
          <a:xfrm>
            <a:off x="7440689" y="3675724"/>
            <a:ext cx="3623726" cy="12523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34361" tIns="83976" rIns="134361" bIns="83976" rtlCol="0">
            <a:spAutoFit/>
          </a:bodyPr>
          <a:lstStyle>
            <a:lvl1pPr marL="0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6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0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01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9699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9398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9097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77372" indent="-234307" algn="l" defTabSz="937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985" indent="-234307" algn="l" defTabSz="937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599" indent="-234307" algn="l" defTabSz="937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3213" indent="-234307" algn="l" defTabSz="937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306" dirty="0"/>
              <a:t>SHACL-s </a:t>
            </a:r>
          </a:p>
          <a:p>
            <a:pPr lvl="1"/>
            <a:r>
              <a:rPr lang="en-GB" sz="1846" dirty="0"/>
              <a:t>Scala implementation of SHACL</a:t>
            </a:r>
          </a:p>
          <a:p>
            <a:pPr lvl="1"/>
            <a:r>
              <a:rPr lang="en-GB" sz="1846" dirty="0"/>
              <a:t>Supports SHACL core (</a:t>
            </a:r>
            <a:r>
              <a:rPr lang="en-GB" sz="1846" dirty="0" err="1"/>
              <a:t>testsuite</a:t>
            </a:r>
            <a:r>
              <a:rPr lang="en-GB" sz="1846" dirty="0"/>
              <a:t>)</a:t>
            </a:r>
          </a:p>
        </p:txBody>
      </p:sp>
      <p:sp>
        <p:nvSpPr>
          <p:cNvPr id="7" name="Marcador de texto 2"/>
          <p:cNvSpPr txBox="1">
            <a:spLocks/>
          </p:cNvSpPr>
          <p:nvPr/>
        </p:nvSpPr>
        <p:spPr>
          <a:xfrm>
            <a:off x="3739374" y="5241295"/>
            <a:ext cx="5038532" cy="12523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34361" tIns="83976" rIns="134361" bIns="83976" rtlCol="0">
            <a:spAutoFit/>
          </a:bodyPr>
          <a:lstStyle>
            <a:lvl1pPr marL="0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6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0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01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9699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9398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9097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77372" indent="-234307" algn="l" defTabSz="937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985" indent="-234307" algn="l" defTabSz="937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599" indent="-234307" algn="l" defTabSz="937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3213" indent="-234307" algn="l" defTabSz="937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306" dirty="0"/>
              <a:t>SRDF</a:t>
            </a:r>
          </a:p>
          <a:p>
            <a:pPr lvl="1"/>
            <a:r>
              <a:rPr lang="en-GB" sz="1846" dirty="0"/>
              <a:t>Simple RDF - Generic RDF interface</a:t>
            </a:r>
          </a:p>
          <a:p>
            <a:pPr lvl="1"/>
            <a:r>
              <a:rPr lang="en-GB" sz="1846" dirty="0"/>
              <a:t>Implementation for RDF4j and Apache Jena</a:t>
            </a:r>
          </a:p>
        </p:txBody>
      </p:sp>
      <p:cxnSp>
        <p:nvCxnSpPr>
          <p:cNvPr id="8" name="Conector angular 7"/>
          <p:cNvCxnSpPr>
            <a:stCxn id="4" idx="3"/>
            <a:endCxn id="6" idx="0"/>
          </p:cNvCxnSpPr>
          <p:nvPr/>
        </p:nvCxnSpPr>
        <p:spPr>
          <a:xfrm>
            <a:off x="8156800" y="2702905"/>
            <a:ext cx="1095752" cy="972819"/>
          </a:xfrm>
          <a:prstGeom prst="bentConnector2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angular 8"/>
          <p:cNvCxnSpPr>
            <a:stCxn id="4" idx="1"/>
            <a:endCxn id="5" idx="0"/>
          </p:cNvCxnSpPr>
          <p:nvPr/>
        </p:nvCxnSpPr>
        <p:spPr>
          <a:xfrm rot="10800000" flipV="1">
            <a:off x="3184865" y="2702905"/>
            <a:ext cx="890175" cy="972819"/>
          </a:xfrm>
          <a:prstGeom prst="bentConnector2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angular 9"/>
          <p:cNvCxnSpPr>
            <a:stCxn id="5" idx="2"/>
            <a:endCxn id="7" idx="1"/>
          </p:cNvCxnSpPr>
          <p:nvPr/>
        </p:nvCxnSpPr>
        <p:spPr>
          <a:xfrm rot="16200000" flipH="1">
            <a:off x="2992459" y="5120631"/>
            <a:ext cx="939321" cy="554509"/>
          </a:xfrm>
          <a:prstGeom prst="bentConnector2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angular 10"/>
          <p:cNvCxnSpPr>
            <a:stCxn id="6" idx="2"/>
            <a:endCxn id="7" idx="3"/>
          </p:cNvCxnSpPr>
          <p:nvPr/>
        </p:nvCxnSpPr>
        <p:spPr>
          <a:xfrm rot="5400000">
            <a:off x="8545569" y="5160564"/>
            <a:ext cx="939321" cy="474646"/>
          </a:xfrm>
          <a:prstGeom prst="bentConnector2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792686" y="6498097"/>
            <a:ext cx="5268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All libraries </a:t>
            </a:r>
            <a:r>
              <a:rPr lang="en-GB" dirty="0"/>
              <a:t>are available at: </a:t>
            </a:r>
            <a:r>
              <a:rPr lang="en-GB" dirty="0">
                <a:hlinkClick r:id="rId2"/>
              </a:rPr>
              <a:t>https://github.com/weso</a:t>
            </a:r>
            <a:r>
              <a:rPr lang="en-GB" dirty="0" smtClean="0">
                <a:hlinkClick r:id="rId2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14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 bwMode="auto">
          <a:xfrm>
            <a:off x="5953767" y="2633120"/>
            <a:ext cx="5408822" cy="39388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67951" tIns="134361" rIns="167951" bIns="1343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5638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204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ángulo 8"/>
          <p:cNvSpPr/>
          <p:nvPr/>
        </p:nvSpPr>
        <p:spPr bwMode="auto">
          <a:xfrm>
            <a:off x="1344242" y="2633120"/>
            <a:ext cx="4317435" cy="36194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67951" tIns="134361" rIns="167951" bIns="1343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5638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204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demos</a:t>
            </a:r>
            <a:endParaRPr lang="en-GB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090191" y="1498192"/>
            <a:ext cx="10118752" cy="1187139"/>
          </a:xfrm>
        </p:spPr>
        <p:txBody>
          <a:bodyPr/>
          <a:lstStyle/>
          <a:p>
            <a:r>
              <a:rPr lang="en-GB" dirty="0" smtClean="0"/>
              <a:t>Web Demos and playgrounds</a:t>
            </a:r>
          </a:p>
          <a:p>
            <a:endParaRPr lang="en-GB" dirty="0"/>
          </a:p>
        </p:txBody>
      </p:sp>
      <p:sp>
        <p:nvSpPr>
          <p:cNvPr id="4" name="Marcador de texto 2"/>
          <p:cNvSpPr txBox="1">
            <a:spLocks/>
          </p:cNvSpPr>
          <p:nvPr/>
        </p:nvSpPr>
        <p:spPr>
          <a:xfrm>
            <a:off x="1429892" y="3086517"/>
            <a:ext cx="3988838" cy="12523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34361" tIns="83976" rIns="134361" bIns="83976" rtlCol="0">
            <a:spAutoFit/>
          </a:bodyPr>
          <a:lstStyle>
            <a:lvl1pPr marL="0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6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0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01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9699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9398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9097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77372" indent="-234307" algn="l" defTabSz="937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985" indent="-234307" algn="l" defTabSz="937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599" indent="-234307" algn="l" defTabSz="937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3213" indent="-234307" algn="l" defTabSz="937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306" dirty="0" err="1"/>
              <a:t>RDFShape</a:t>
            </a:r>
            <a:r>
              <a:rPr lang="en-GB" sz="3306" dirty="0"/>
              <a:t>-Client </a:t>
            </a:r>
          </a:p>
          <a:p>
            <a:pPr lvl="1"/>
            <a:r>
              <a:rPr lang="en-GB" sz="1846" dirty="0">
                <a:hlinkClick r:id="rId2"/>
              </a:rPr>
              <a:t>http://rdfshape.weso.es</a:t>
            </a:r>
            <a:endParaRPr lang="en-GB" sz="1846" dirty="0"/>
          </a:p>
          <a:p>
            <a:pPr lvl="1"/>
            <a:r>
              <a:rPr lang="en-GB" sz="1846" dirty="0"/>
              <a:t>React app (</a:t>
            </a:r>
            <a:r>
              <a:rPr lang="en-GB" sz="1846" dirty="0" err="1"/>
              <a:t>Javascript</a:t>
            </a:r>
            <a:r>
              <a:rPr lang="en-GB" sz="1846" dirty="0"/>
              <a:t>)</a:t>
            </a:r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1429891" y="4738581"/>
            <a:ext cx="3988838" cy="12523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34361" tIns="83976" rIns="134361" bIns="83976" rtlCol="0">
            <a:spAutoFit/>
          </a:bodyPr>
          <a:lstStyle>
            <a:lvl1pPr marL="0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6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0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01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9699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9398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9097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77372" indent="-234307" algn="l" defTabSz="937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985" indent="-234307" algn="l" defTabSz="937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599" indent="-234307" algn="l" defTabSz="937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3213" indent="-234307" algn="l" defTabSz="937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306" dirty="0" err="1"/>
              <a:t>WikiShape</a:t>
            </a:r>
            <a:endParaRPr lang="en-GB" sz="3306" dirty="0"/>
          </a:p>
          <a:p>
            <a:pPr lvl="1"/>
            <a:r>
              <a:rPr lang="en-GB" sz="1846" dirty="0">
                <a:hlinkClick r:id="rId3"/>
              </a:rPr>
              <a:t>http://wikishape.weso.es</a:t>
            </a:r>
            <a:endParaRPr lang="en-GB" sz="1846" dirty="0"/>
          </a:p>
          <a:p>
            <a:pPr lvl="1"/>
            <a:r>
              <a:rPr lang="en-GB" sz="1846" dirty="0"/>
              <a:t>React app (</a:t>
            </a:r>
            <a:r>
              <a:rPr lang="en-GB" sz="1846" dirty="0" err="1"/>
              <a:t>Javascript</a:t>
            </a:r>
            <a:r>
              <a:rPr lang="en-GB" sz="1846" dirty="0"/>
              <a:t>)</a:t>
            </a:r>
          </a:p>
        </p:txBody>
      </p:sp>
      <p:sp>
        <p:nvSpPr>
          <p:cNvPr id="8" name="Marcador de texto 2"/>
          <p:cNvSpPr txBox="1">
            <a:spLocks/>
          </p:cNvSpPr>
          <p:nvPr/>
        </p:nvSpPr>
        <p:spPr>
          <a:xfrm>
            <a:off x="6149567" y="3670082"/>
            <a:ext cx="2561863" cy="15648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34361" tIns="83976" rIns="134361" bIns="83976" rtlCol="0">
            <a:spAutoFit/>
          </a:bodyPr>
          <a:lstStyle>
            <a:lvl1pPr marL="0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3600" kern="1200" spc="0" baseline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0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201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9699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9398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9097" marR="0" indent="0" algn="l" defTabSz="93722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77372" indent="-234307" algn="l" defTabSz="937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5985" indent="-234307" algn="l" defTabSz="937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599" indent="-234307" algn="l" defTabSz="937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3213" indent="-234307" algn="l" defTabSz="9372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306" dirty="0" err="1"/>
              <a:t>RDFShape</a:t>
            </a:r>
            <a:endParaRPr lang="en-GB" sz="3306" dirty="0"/>
          </a:p>
          <a:p>
            <a:pPr lvl="1"/>
            <a:r>
              <a:rPr lang="en-GB" sz="1846" dirty="0"/>
              <a:t>Validation server</a:t>
            </a:r>
          </a:p>
          <a:p>
            <a:pPr lvl="1"/>
            <a:r>
              <a:rPr lang="en-GB" sz="1846" dirty="0"/>
              <a:t>http4s library (Scala)</a:t>
            </a:r>
          </a:p>
          <a:p>
            <a:pPr lvl="1"/>
            <a:r>
              <a:rPr lang="en-GB" sz="1846" dirty="0"/>
              <a:t>API Rest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674217" y="2280920"/>
            <a:ext cx="1000197" cy="5766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67951" tIns="134361" rIns="167951" bIns="134361" rtlCol="0">
            <a:spAutoFit/>
          </a:bodyPr>
          <a:lstStyle/>
          <a:p>
            <a:pPr>
              <a:lnSpc>
                <a:spcPct val="90000"/>
              </a:lnSpc>
              <a:spcAft>
                <a:spcPts val="551"/>
              </a:spcAft>
            </a:pPr>
            <a:r>
              <a:rPr lang="en-GB" sz="2204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Client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861834" y="2324889"/>
            <a:ext cx="1074833" cy="5766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167951" tIns="134361" rIns="167951" bIns="134361" rtlCol="0">
            <a:spAutoFit/>
          </a:bodyPr>
          <a:lstStyle/>
          <a:p>
            <a:pPr>
              <a:lnSpc>
                <a:spcPct val="90000"/>
              </a:lnSpc>
              <a:spcAft>
                <a:spcPts val="551"/>
              </a:spcAft>
            </a:pPr>
            <a:r>
              <a:rPr lang="en-GB" sz="2204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Server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852275" y="4582968"/>
            <a:ext cx="945117" cy="47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67951" tIns="134361" rIns="167951" bIns="134361" rtlCol="0">
            <a:spAutoFit/>
          </a:bodyPr>
          <a:lstStyle/>
          <a:p>
            <a:pPr>
              <a:lnSpc>
                <a:spcPct val="90000"/>
              </a:lnSpc>
              <a:spcAft>
                <a:spcPts val="551"/>
              </a:spcAft>
            </a:pPr>
            <a:r>
              <a:rPr lang="en-GB" sz="1469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SHaclEX</a:t>
            </a:r>
            <a:endParaRPr lang="en-GB" sz="1469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331754" y="5310508"/>
            <a:ext cx="845731" cy="47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67951" tIns="134361" rIns="167951" bIns="134361" rtlCol="0">
            <a:spAutoFit/>
          </a:bodyPr>
          <a:lstStyle/>
          <a:p>
            <a:pPr>
              <a:lnSpc>
                <a:spcPct val="90000"/>
              </a:lnSpc>
              <a:spcAft>
                <a:spcPts val="551"/>
              </a:spcAft>
            </a:pPr>
            <a:r>
              <a:rPr lang="en-GB" sz="1469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ShEX</a:t>
            </a:r>
            <a:r>
              <a:rPr lang="en-GB" sz="1469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-s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9773293" y="5285677"/>
            <a:ext cx="961340" cy="47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67951" tIns="134361" rIns="167951" bIns="134361" rtlCol="0">
            <a:spAutoFit/>
          </a:bodyPr>
          <a:lstStyle/>
          <a:p>
            <a:pPr>
              <a:lnSpc>
                <a:spcPct val="90000"/>
              </a:lnSpc>
              <a:spcAft>
                <a:spcPts val="551"/>
              </a:spcAft>
            </a:pPr>
            <a:r>
              <a:rPr lang="en-GB" sz="1469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SHACL-s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190251" y="5990580"/>
            <a:ext cx="730315" cy="47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67951" tIns="134361" rIns="167951" bIns="134361" rtlCol="0">
            <a:spAutoFit/>
          </a:bodyPr>
          <a:lstStyle/>
          <a:p>
            <a:pPr>
              <a:lnSpc>
                <a:spcPct val="90000"/>
              </a:lnSpc>
              <a:spcAft>
                <a:spcPts val="551"/>
              </a:spcAft>
            </a:pPr>
            <a:r>
              <a:rPr lang="en-GB" sz="1469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SRDF</a:t>
            </a:r>
          </a:p>
        </p:txBody>
      </p:sp>
      <p:cxnSp>
        <p:nvCxnSpPr>
          <p:cNvPr id="18" name="Conector angular 17"/>
          <p:cNvCxnSpPr>
            <a:stCxn id="8" idx="3"/>
            <a:endCxn id="13" idx="0"/>
          </p:cNvCxnSpPr>
          <p:nvPr/>
        </p:nvCxnSpPr>
        <p:spPr>
          <a:xfrm>
            <a:off x="8711431" y="4452586"/>
            <a:ext cx="645731" cy="130381"/>
          </a:xfrm>
          <a:prstGeom prst="bentConnector2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r 19"/>
          <p:cNvCxnSpPr>
            <a:stCxn id="5" idx="3"/>
            <a:endCxn id="8" idx="1"/>
          </p:cNvCxnSpPr>
          <p:nvPr/>
        </p:nvCxnSpPr>
        <p:spPr>
          <a:xfrm flipV="1">
            <a:off x="5418729" y="4452586"/>
            <a:ext cx="730839" cy="912246"/>
          </a:xfrm>
          <a:prstGeom prst="bentConnector3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r 21"/>
          <p:cNvCxnSpPr>
            <a:stCxn id="4" idx="3"/>
            <a:endCxn id="8" idx="1"/>
          </p:cNvCxnSpPr>
          <p:nvPr/>
        </p:nvCxnSpPr>
        <p:spPr>
          <a:xfrm>
            <a:off x="5418729" y="3712768"/>
            <a:ext cx="730839" cy="739818"/>
          </a:xfrm>
          <a:prstGeom prst="bentConnector3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2930564" y="6351566"/>
            <a:ext cx="3582186" cy="4494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167951" tIns="134361" rIns="167951" bIns="134361" rtlCol="0">
            <a:spAutoFit/>
          </a:bodyPr>
          <a:lstStyle/>
          <a:p>
            <a:pPr>
              <a:lnSpc>
                <a:spcPct val="90000"/>
              </a:lnSpc>
              <a:spcAft>
                <a:spcPts val="551"/>
              </a:spcAft>
            </a:pPr>
            <a:r>
              <a:rPr lang="en-GB" sz="1286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Example </a:t>
            </a:r>
            <a:r>
              <a:rPr lang="en-GB" sz="1286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RDFShape</a:t>
            </a:r>
            <a:r>
              <a:rPr lang="en-GB" sz="1286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: </a:t>
            </a:r>
            <a:r>
              <a:rPr lang="en-GB" sz="1286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4"/>
              </a:rPr>
              <a:t>https://tinyurl.com/shqrban</a:t>
            </a:r>
            <a:endParaRPr lang="en-GB" sz="1286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1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Integrating shapes with other tools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TopBraid</a:t>
            </a:r>
            <a:r>
              <a:rPr lang="en-GB" dirty="0" smtClean="0"/>
              <a:t> Composer</a:t>
            </a:r>
          </a:p>
          <a:p>
            <a:pPr lvl="1"/>
            <a:r>
              <a:rPr lang="en-GB" dirty="0">
                <a:hlinkClick r:id="rId2"/>
              </a:rPr>
              <a:t>https://www.topquadrant.com/technology/shacl</a:t>
            </a:r>
            <a:r>
              <a:rPr lang="en-GB" dirty="0" smtClean="0">
                <a:hlinkClick r:id="rId2"/>
              </a:rPr>
              <a:t>/</a:t>
            </a:r>
            <a:endParaRPr lang="en-GB" dirty="0"/>
          </a:p>
          <a:p>
            <a:r>
              <a:rPr lang="en-GB" dirty="0" smtClean="0"/>
              <a:t>Ontology editors</a:t>
            </a:r>
          </a:p>
          <a:p>
            <a:pPr lvl="1"/>
            <a:r>
              <a:rPr lang="en-GB" dirty="0" smtClean="0"/>
              <a:t>SHACL plugin for protégé</a:t>
            </a:r>
            <a:r>
              <a:rPr lang="en-GB" dirty="0"/>
              <a:t>: </a:t>
            </a: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github.com/fekaputra/shacl-plugin</a:t>
            </a:r>
            <a:endParaRPr lang="en-GB" dirty="0" smtClean="0"/>
          </a:p>
          <a:p>
            <a:pPr lvl="1"/>
            <a:r>
              <a:rPr lang="en-GB" dirty="0" err="1" smtClean="0"/>
              <a:t>ShEx</a:t>
            </a:r>
            <a:r>
              <a:rPr lang="en-GB" dirty="0" smtClean="0"/>
              <a:t> plugin for protégé</a:t>
            </a:r>
            <a:r>
              <a:rPr lang="en-GB" dirty="0"/>
              <a:t>: </a:t>
            </a: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github.com/weso/protegeShEx</a:t>
            </a: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0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Continuous integration with Shapes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2846" y="1304424"/>
            <a:ext cx="10972800" cy="4525963"/>
          </a:xfrm>
        </p:spPr>
        <p:txBody>
          <a:bodyPr/>
          <a:lstStyle/>
          <a:p>
            <a:r>
              <a:rPr lang="en-GB" dirty="0"/>
              <a:t>Coexistence between ontologies/shapes</a:t>
            </a:r>
          </a:p>
          <a:p>
            <a:pPr lvl="1"/>
            <a:r>
              <a:rPr lang="en-GB" dirty="0"/>
              <a:t>Shapes can validate the behaviour of inference systems</a:t>
            </a:r>
          </a:p>
          <a:p>
            <a:pPr lvl="1"/>
            <a:r>
              <a:rPr lang="en-GB" dirty="0"/>
              <a:t>Shapes pre- and post- inference</a:t>
            </a:r>
          </a:p>
          <a:p>
            <a:pPr lvl="1"/>
            <a:r>
              <a:rPr lang="en-GB" dirty="0"/>
              <a:t>TDD and continuous integration based on shapes</a:t>
            </a:r>
          </a:p>
          <a:p>
            <a:r>
              <a:rPr lang="en-GB" dirty="0" smtClean="0"/>
              <a:t>Gene </a:t>
            </a:r>
            <a:r>
              <a:rPr lang="en-GB" dirty="0"/>
              <a:t>Ontology Shapes: </a:t>
            </a:r>
            <a:endParaRPr lang="en-GB" dirty="0" smtClean="0"/>
          </a:p>
          <a:p>
            <a:pPr lvl="1"/>
            <a:r>
              <a:rPr lang="en-GB" sz="2000" dirty="0" smtClean="0">
                <a:hlinkClick r:id="rId2"/>
              </a:rPr>
              <a:t>https</a:t>
            </a:r>
            <a:r>
              <a:rPr lang="en-GB" sz="2000" dirty="0">
                <a:hlinkClick r:id="rId2"/>
              </a:rPr>
              <a:t>://</a:t>
            </a:r>
            <a:r>
              <a:rPr lang="en-GB" sz="2000" dirty="0" smtClean="0">
                <a:hlinkClick r:id="rId2"/>
              </a:rPr>
              <a:t>github.com/geneontology/go-shapes</a:t>
            </a:r>
            <a:endParaRPr lang="en-GB" dirty="0" smtClean="0"/>
          </a:p>
        </p:txBody>
      </p:sp>
      <p:sp>
        <p:nvSpPr>
          <p:cNvPr id="4" name="Rectángulo 3"/>
          <p:cNvSpPr/>
          <p:nvPr/>
        </p:nvSpPr>
        <p:spPr>
          <a:xfrm>
            <a:off x="6754076" y="4337799"/>
            <a:ext cx="4800351" cy="215700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39785">
              <a:defRPr/>
            </a:pPr>
            <a:endParaRPr lang="en-GB" sz="1286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8348945" y="4534482"/>
            <a:ext cx="1621471" cy="186370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algn="ctr" defTabSz="839785">
              <a:defRPr/>
            </a:pPr>
            <a:r>
              <a:rPr lang="en-GB" sz="1286" kern="0" dirty="0">
                <a:solidFill>
                  <a:prstClr val="black"/>
                </a:solidFill>
                <a:latin typeface="Calibri" panose="020F0502020204030204"/>
              </a:rPr>
              <a:t>Control version system (git)</a:t>
            </a:r>
          </a:p>
          <a:p>
            <a:pPr algn="ctr" defTabSz="839785">
              <a:defRPr/>
            </a:pPr>
            <a:endParaRPr lang="en-GB" sz="1286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Picture 3" descr="C:\Users\labra\AppData\Local\Microsoft\Windows\Temporary Internet Files\Content.IE5\K5J3R2VN\MC90043484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3933" y="3466335"/>
            <a:ext cx="697149" cy="697149"/>
          </a:xfrm>
          <a:prstGeom prst="rect">
            <a:avLst/>
          </a:prstGeom>
          <a:noFill/>
        </p:spPr>
      </p:pic>
      <p:sp>
        <p:nvSpPr>
          <p:cNvPr id="7" name="CuadroTexto 6"/>
          <p:cNvSpPr txBox="1"/>
          <p:nvPr/>
        </p:nvSpPr>
        <p:spPr>
          <a:xfrm>
            <a:off x="9339315" y="2864644"/>
            <a:ext cx="968404" cy="68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86" dirty="0">
                <a:solidFill>
                  <a:prstClr val="black"/>
                </a:solidFill>
                <a:latin typeface="Calibri" panose="020F0502020204030204"/>
              </a:rPr>
              <a:t>Continuous</a:t>
            </a:r>
          </a:p>
          <a:p>
            <a:pPr algn="ctr"/>
            <a:r>
              <a:rPr lang="en-GB" sz="1286" dirty="0">
                <a:solidFill>
                  <a:prstClr val="black"/>
                </a:solidFill>
                <a:latin typeface="Calibri" panose="020F0502020204030204"/>
              </a:rPr>
              <a:t>Integration</a:t>
            </a:r>
          </a:p>
          <a:p>
            <a:pPr algn="ctr"/>
            <a:r>
              <a:rPr lang="en-GB" sz="1286" dirty="0">
                <a:solidFill>
                  <a:prstClr val="black"/>
                </a:solidFill>
                <a:latin typeface="Calibri" panose="020F0502020204030204"/>
              </a:rPr>
              <a:t>server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0198178" y="4316715"/>
            <a:ext cx="1384222" cy="488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86" dirty="0">
                <a:solidFill>
                  <a:prstClr val="black"/>
                </a:solidFill>
                <a:latin typeface="Calibri" panose="020F0502020204030204"/>
              </a:rPr>
              <a:t>Ontological infrastructure</a:t>
            </a:r>
          </a:p>
        </p:txBody>
      </p:sp>
      <p:pic>
        <p:nvPicPr>
          <p:cNvPr id="9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3177" y="3471006"/>
            <a:ext cx="651520" cy="67257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418931" y="3037459"/>
            <a:ext cx="795475" cy="488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86" dirty="0">
                <a:solidFill>
                  <a:prstClr val="black"/>
                </a:solidFill>
                <a:latin typeface="Calibri" panose="020F0502020204030204"/>
              </a:rPr>
              <a:t>Ontology</a:t>
            </a:r>
          </a:p>
          <a:p>
            <a:pPr algn="ctr"/>
            <a:r>
              <a:rPr lang="en-GB" sz="1286" dirty="0">
                <a:solidFill>
                  <a:prstClr val="black"/>
                </a:solidFill>
                <a:latin typeface="Calibri" panose="020F0502020204030204"/>
              </a:rPr>
              <a:t>engineer</a:t>
            </a:r>
          </a:p>
        </p:txBody>
      </p:sp>
      <p:sp>
        <p:nvSpPr>
          <p:cNvPr id="11" name="Disco magnético 10"/>
          <p:cNvSpPr/>
          <p:nvPr/>
        </p:nvSpPr>
        <p:spPr>
          <a:xfrm>
            <a:off x="5170065" y="5483492"/>
            <a:ext cx="1125046" cy="961477"/>
          </a:xfrm>
          <a:prstGeom prst="flowChartMagneticDisk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39785">
              <a:defRPr/>
            </a:pPr>
            <a:r>
              <a:rPr lang="en-GB" sz="1286" kern="0" dirty="0">
                <a:solidFill>
                  <a:prstClr val="black"/>
                </a:solidFill>
                <a:latin typeface="Calibri" panose="020F0502020204030204"/>
              </a:rPr>
              <a:t>Triple </a:t>
            </a:r>
          </a:p>
          <a:p>
            <a:pPr algn="ctr" defTabSz="839785">
              <a:defRPr/>
            </a:pPr>
            <a:r>
              <a:rPr lang="en-GB" sz="1286" kern="0" dirty="0">
                <a:solidFill>
                  <a:prstClr val="black"/>
                </a:solidFill>
                <a:latin typeface="Calibri" panose="020F0502020204030204"/>
              </a:rPr>
              <a:t>Store</a:t>
            </a:r>
          </a:p>
        </p:txBody>
      </p:sp>
      <p:sp>
        <p:nvSpPr>
          <p:cNvPr id="12" name="Disco magnético 11"/>
          <p:cNvSpPr/>
          <p:nvPr/>
        </p:nvSpPr>
        <p:spPr>
          <a:xfrm>
            <a:off x="5170065" y="5119015"/>
            <a:ext cx="1125046" cy="728954"/>
          </a:xfrm>
          <a:prstGeom prst="flowChartMagneticDisk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39785">
              <a:defRPr/>
            </a:pPr>
            <a:r>
              <a:rPr lang="en-GB" sz="1286" kern="0" dirty="0">
                <a:solidFill>
                  <a:prstClr val="black"/>
                </a:solidFill>
                <a:latin typeface="Calibri" panose="020F0502020204030204"/>
              </a:rPr>
              <a:t>Endpoint</a:t>
            </a:r>
          </a:p>
          <a:p>
            <a:pPr algn="ctr" defTabSz="839785">
              <a:defRPr/>
            </a:pPr>
            <a:r>
              <a:rPr lang="en-GB" sz="1286" kern="0" dirty="0">
                <a:solidFill>
                  <a:prstClr val="black"/>
                </a:solidFill>
                <a:latin typeface="Calibri" panose="020F0502020204030204"/>
              </a:rPr>
              <a:t>SPARQL</a:t>
            </a:r>
          </a:p>
        </p:txBody>
      </p:sp>
      <p:cxnSp>
        <p:nvCxnSpPr>
          <p:cNvPr id="13" name="Conector recto de flecha 12"/>
          <p:cNvCxnSpPr>
            <a:stCxn id="9" idx="2"/>
            <a:endCxn id="5" idx="0"/>
          </p:cNvCxnSpPr>
          <p:nvPr/>
        </p:nvCxnSpPr>
        <p:spPr>
          <a:xfrm>
            <a:off x="8808937" y="4143579"/>
            <a:ext cx="350744" cy="390904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" name="Rectángulo 13"/>
          <p:cNvSpPr/>
          <p:nvPr/>
        </p:nvSpPr>
        <p:spPr>
          <a:xfrm>
            <a:off x="6927520" y="5420758"/>
            <a:ext cx="1118776" cy="63295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39785">
              <a:defRPr/>
            </a:pPr>
            <a:r>
              <a:rPr lang="en-GB" sz="1286" kern="0" dirty="0">
                <a:solidFill>
                  <a:prstClr val="black"/>
                </a:solidFill>
                <a:latin typeface="Calibri" panose="020F0502020204030204"/>
              </a:rPr>
              <a:t>Ontology publication</a:t>
            </a:r>
          </a:p>
          <a:p>
            <a:pPr algn="ctr" defTabSz="839785">
              <a:defRPr/>
            </a:pPr>
            <a:r>
              <a:rPr lang="en-GB" sz="1286" kern="0" dirty="0">
                <a:solidFill>
                  <a:prstClr val="black"/>
                </a:solidFill>
                <a:latin typeface="Calibri" panose="020F0502020204030204"/>
              </a:rPr>
              <a:t>system</a:t>
            </a:r>
          </a:p>
        </p:txBody>
      </p:sp>
      <p:cxnSp>
        <p:nvCxnSpPr>
          <p:cNvPr id="15" name="Conector angular 14"/>
          <p:cNvCxnSpPr>
            <a:stCxn id="14" idx="1"/>
            <a:endCxn id="12" idx="4"/>
          </p:cNvCxnSpPr>
          <p:nvPr/>
        </p:nvCxnSpPr>
        <p:spPr>
          <a:xfrm rot="10800000">
            <a:off x="6295112" y="5483493"/>
            <a:ext cx="632409" cy="253742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Conector recto de flecha 15"/>
          <p:cNvCxnSpPr/>
          <p:nvPr/>
        </p:nvCxnSpPr>
        <p:spPr>
          <a:xfrm flipV="1">
            <a:off x="9339315" y="4151196"/>
            <a:ext cx="403171" cy="42593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Conector recto de flecha 16"/>
          <p:cNvCxnSpPr>
            <a:stCxn id="6" idx="1"/>
            <a:endCxn id="9" idx="1"/>
          </p:cNvCxnSpPr>
          <p:nvPr/>
        </p:nvCxnSpPr>
        <p:spPr>
          <a:xfrm flipH="1" flipV="1">
            <a:off x="9134697" y="3807292"/>
            <a:ext cx="409236" cy="761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Conector angular 17"/>
          <p:cNvCxnSpPr>
            <a:stCxn id="5" idx="1"/>
            <a:endCxn id="14" idx="3"/>
          </p:cNvCxnSpPr>
          <p:nvPr/>
        </p:nvCxnSpPr>
        <p:spPr>
          <a:xfrm rot="10800000" flipV="1">
            <a:off x="8046297" y="5466333"/>
            <a:ext cx="302649" cy="270901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" name="Rectángulo redondeado 18"/>
          <p:cNvSpPr/>
          <p:nvPr/>
        </p:nvSpPr>
        <p:spPr>
          <a:xfrm>
            <a:off x="8408146" y="5570317"/>
            <a:ext cx="1506583" cy="333837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39785">
              <a:defRPr/>
            </a:pPr>
            <a:r>
              <a:rPr lang="en-GB" sz="1286" kern="0" dirty="0">
                <a:solidFill>
                  <a:prstClr val="white"/>
                </a:solidFill>
                <a:latin typeface="Calibri" panose="020F0502020204030204"/>
              </a:rPr>
              <a:t>Shapes library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8408146" y="5167016"/>
            <a:ext cx="1492214" cy="333837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39785">
              <a:defRPr/>
            </a:pPr>
            <a:r>
              <a:rPr lang="en-GB" sz="1286" kern="0" dirty="0">
                <a:solidFill>
                  <a:prstClr val="white"/>
                </a:solidFill>
                <a:latin typeface="Calibri" panose="020F0502020204030204"/>
              </a:rPr>
              <a:t>Ontologies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8414653" y="5943219"/>
            <a:ext cx="1506583" cy="333837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39785">
              <a:defRPr/>
            </a:pPr>
            <a:r>
              <a:rPr lang="en-GB" sz="1286" kern="0" dirty="0">
                <a:solidFill>
                  <a:prstClr val="white"/>
                </a:solidFill>
                <a:latin typeface="Calibri" panose="020F0502020204030204"/>
              </a:rPr>
              <a:t>Test data</a:t>
            </a:r>
          </a:p>
        </p:txBody>
      </p:sp>
    </p:spTree>
    <p:extLst>
      <p:ext uri="{BB962C8B-B14F-4D97-AF65-F5344CB8AC3E}">
        <p14:creationId xmlns:p14="http://schemas.microsoft.com/office/powerpoint/2010/main" val="10744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Continuous integration with Shapes</a:t>
            </a:r>
            <a:endParaRPr lang="en-GB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4294967295"/>
          </p:nvPr>
        </p:nvSpPr>
        <p:spPr>
          <a:xfrm>
            <a:off x="323273" y="1276928"/>
            <a:ext cx="7924800" cy="4525963"/>
          </a:xfrm>
        </p:spPr>
        <p:txBody>
          <a:bodyPr/>
          <a:lstStyle/>
          <a:p>
            <a:pPr rtl="0" eaLnBrk="1" latinLnBrk="0" hangingPunct="1"/>
            <a:r>
              <a:rPr lang="en-GB" dirty="0" err="1" smtClean="0"/>
              <a:t>Ontolo</a:t>
            </a:r>
            <a:r>
              <a:rPr lang="en-GB" dirty="0" smtClean="0"/>
              <a:t>-ci: </a:t>
            </a:r>
            <a:r>
              <a:rPr lang="en-GB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https://github.com/weso/ontolo-ci</a:t>
            </a:r>
            <a:endParaRPr lang="en-GB" sz="3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s-ES" dirty="0" err="1" smtClean="0">
                <a:effectLst/>
              </a:rPr>
              <a:t>Developed</a:t>
            </a:r>
            <a:r>
              <a:rPr lang="es-ES" dirty="0" smtClean="0">
                <a:effectLst/>
              </a:rPr>
              <a:t> as </a:t>
            </a:r>
            <a:r>
              <a:rPr lang="es-ES" dirty="0" err="1" smtClean="0">
                <a:effectLst/>
              </a:rPr>
              <a:t>part</a:t>
            </a:r>
            <a:r>
              <a:rPr lang="es-ES" dirty="0" smtClean="0">
                <a:effectLst/>
              </a:rPr>
              <a:t> of HERCULES-</a:t>
            </a:r>
            <a:r>
              <a:rPr lang="es-ES" dirty="0" err="1" smtClean="0">
                <a:effectLst/>
              </a:rPr>
              <a:t>Ontology</a:t>
            </a:r>
            <a:endParaRPr lang="es-ES" dirty="0" smtClean="0">
              <a:effectLst/>
            </a:endParaRPr>
          </a:p>
          <a:p>
            <a:pPr rtl="0" eaLnBrk="1" latinLnBrk="0" hangingPunct="1"/>
            <a:r>
              <a:rPr lang="es-ES" dirty="0" smtClean="0">
                <a:effectLst/>
              </a:rPr>
              <a:t>Test-</a:t>
            </a:r>
            <a:r>
              <a:rPr lang="es-ES" dirty="0" err="1" smtClean="0">
                <a:effectLst/>
              </a:rPr>
              <a:t>Driven</a:t>
            </a:r>
            <a:r>
              <a:rPr lang="es-ES" dirty="0" smtClean="0"/>
              <a:t>-</a:t>
            </a:r>
            <a:r>
              <a:rPr lang="es-ES" dirty="0" err="1" smtClean="0"/>
              <a:t>Development</a:t>
            </a:r>
            <a:r>
              <a:rPr lang="es-ES" dirty="0" smtClean="0"/>
              <a:t> </a:t>
            </a:r>
            <a:r>
              <a:rPr lang="es-ES" dirty="0" err="1" smtClean="0"/>
              <a:t>applied</a:t>
            </a:r>
            <a:r>
              <a:rPr lang="es-ES" dirty="0" smtClean="0"/>
              <a:t> to </a:t>
            </a:r>
            <a:r>
              <a:rPr lang="es-ES" dirty="0" err="1" smtClean="0"/>
              <a:t>Ontologies</a:t>
            </a:r>
            <a:endParaRPr lang="es-ES" dirty="0" smtClean="0"/>
          </a:p>
          <a:p>
            <a:pPr rtl="0" eaLnBrk="1" latinLnBrk="0" hangingPunct="1"/>
            <a:r>
              <a:rPr lang="es-ES" dirty="0" smtClean="0">
                <a:effectLst/>
              </a:rPr>
              <a:t>Input:</a:t>
            </a:r>
          </a:p>
          <a:p>
            <a:pPr lvl="1"/>
            <a:r>
              <a:rPr lang="es-ES" dirty="0" smtClean="0"/>
              <a:t>- </a:t>
            </a:r>
            <a:r>
              <a:rPr lang="es-ES" dirty="0" err="1" smtClean="0"/>
              <a:t>Ontologies</a:t>
            </a:r>
            <a:endParaRPr lang="es-ES" dirty="0" smtClean="0"/>
          </a:p>
          <a:p>
            <a:pPr lvl="1"/>
            <a:r>
              <a:rPr lang="es-ES" dirty="0" smtClean="0">
                <a:effectLst/>
              </a:rPr>
              <a:t>- </a:t>
            </a:r>
            <a:r>
              <a:rPr lang="es-ES" dirty="0" err="1" smtClean="0">
                <a:effectLst/>
              </a:rPr>
              <a:t>Shapes</a:t>
            </a:r>
            <a:endParaRPr lang="es-ES" dirty="0" smtClean="0">
              <a:effectLst/>
            </a:endParaRPr>
          </a:p>
          <a:p>
            <a:pPr lvl="1"/>
            <a:r>
              <a:rPr lang="es-ES" dirty="0" smtClean="0"/>
              <a:t>- Test data</a:t>
            </a:r>
          </a:p>
          <a:p>
            <a:pPr lvl="1"/>
            <a:r>
              <a:rPr lang="es-ES" dirty="0" smtClean="0"/>
              <a:t>- </a:t>
            </a:r>
            <a:r>
              <a:rPr lang="es-ES" dirty="0" smtClean="0">
                <a:effectLst/>
              </a:rPr>
              <a:t>Input </a:t>
            </a:r>
            <a:r>
              <a:rPr lang="es-ES" dirty="0" err="1" smtClean="0">
                <a:effectLst/>
              </a:rPr>
              <a:t>shape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map</a:t>
            </a:r>
            <a:r>
              <a:rPr lang="es-ES" dirty="0" smtClean="0">
                <a:effectLst/>
              </a:rPr>
              <a:t> (SPARQL </a:t>
            </a:r>
            <a:r>
              <a:rPr lang="es-ES" dirty="0" err="1" smtClean="0">
                <a:effectLst/>
              </a:rPr>
              <a:t>competency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question</a:t>
            </a:r>
            <a:r>
              <a:rPr lang="es-ES" dirty="0" smtClean="0">
                <a:effectLst/>
              </a:rPr>
              <a:t>)</a:t>
            </a:r>
          </a:p>
          <a:p>
            <a:pPr lvl="1"/>
            <a:r>
              <a:rPr lang="es-ES" dirty="0" smtClean="0"/>
              <a:t>- </a:t>
            </a:r>
            <a:r>
              <a:rPr lang="es-ES" dirty="0" err="1" smtClean="0"/>
              <a:t>Expected</a:t>
            </a:r>
            <a:r>
              <a:rPr lang="es-ES" dirty="0" smtClean="0"/>
              <a:t> </a:t>
            </a:r>
            <a:r>
              <a:rPr lang="es-ES" dirty="0" err="1" smtClean="0"/>
              <a:t>result</a:t>
            </a:r>
            <a:r>
              <a:rPr lang="es-ES" dirty="0" smtClean="0"/>
              <a:t> </a:t>
            </a:r>
            <a:r>
              <a:rPr lang="es-ES" dirty="0" err="1" smtClean="0"/>
              <a:t>shape</a:t>
            </a:r>
            <a:r>
              <a:rPr lang="es-ES" dirty="0" smtClean="0"/>
              <a:t> </a:t>
            </a:r>
            <a:r>
              <a:rPr lang="es-ES" dirty="0" err="1" smtClean="0"/>
              <a:t>map</a:t>
            </a:r>
            <a:endParaRPr lang="es-ES" dirty="0" smtClean="0">
              <a:effectLst/>
            </a:endParaRPr>
          </a:p>
          <a:p>
            <a:endParaRPr lang="en-GB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853" y="2260189"/>
            <a:ext cx="4565835" cy="3267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5824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Text-based editors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YaSHE</a:t>
            </a:r>
            <a:r>
              <a:rPr lang="en-GB" dirty="0" smtClean="0"/>
              <a:t>: Forked </a:t>
            </a:r>
            <a:r>
              <a:rPr lang="en-GB" dirty="0"/>
              <a:t>from YASGUI: </a:t>
            </a:r>
            <a:r>
              <a:rPr lang="en-GB" dirty="0">
                <a:hlinkClick r:id="rId2"/>
              </a:rPr>
              <a:t>http://www.weso.es/YASHE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lvl="1"/>
            <a:r>
              <a:rPr lang="en-GB" dirty="0" smtClean="0"/>
              <a:t>Syntax highlighting</a:t>
            </a:r>
          </a:p>
          <a:p>
            <a:pPr lvl="1"/>
            <a:r>
              <a:rPr lang="en-GB" dirty="0" smtClean="0"/>
              <a:t>Auto-completion</a:t>
            </a:r>
          </a:p>
          <a:p>
            <a:pPr lvl="1"/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515" y="3596640"/>
            <a:ext cx="9451438" cy="271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03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shapes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Shapes editors</a:t>
            </a:r>
          </a:p>
          <a:p>
            <a:pPr lvl="1"/>
            <a:r>
              <a:rPr lang="en-GB" dirty="0" smtClean="0"/>
              <a:t>Text-based editors</a:t>
            </a:r>
          </a:p>
          <a:p>
            <a:pPr lvl="1"/>
            <a:r>
              <a:rPr lang="en-GB" dirty="0" smtClean="0"/>
              <a:t>Visual editors and visualizers</a:t>
            </a:r>
          </a:p>
          <a:p>
            <a:r>
              <a:rPr lang="en-GB" dirty="0" smtClean="0"/>
              <a:t>Obtaining shapes from...</a:t>
            </a:r>
          </a:p>
          <a:p>
            <a:pPr lvl="1"/>
            <a:r>
              <a:rPr lang="en-GB" dirty="0" smtClean="0"/>
              <a:t>Spreadsheets</a:t>
            </a:r>
          </a:p>
          <a:p>
            <a:pPr lvl="1"/>
            <a:r>
              <a:rPr lang="en-GB" dirty="0" smtClean="0"/>
              <a:t>RDF data</a:t>
            </a:r>
          </a:p>
          <a:p>
            <a:pPr lvl="1"/>
            <a:r>
              <a:rPr lang="en-GB" dirty="0" smtClean="0"/>
              <a:t>Ontologies</a:t>
            </a:r>
          </a:p>
          <a:p>
            <a:pPr lvl="1"/>
            <a:r>
              <a:rPr lang="en-GB" dirty="0" smtClean="0"/>
              <a:t>Other schemas (XML Schema)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grpSp>
        <p:nvGrpSpPr>
          <p:cNvPr id="4" name="Grupo 3"/>
          <p:cNvGrpSpPr/>
          <p:nvPr/>
        </p:nvGrpSpPr>
        <p:grpSpPr>
          <a:xfrm>
            <a:off x="8905603" y="3639138"/>
            <a:ext cx="1210154" cy="993800"/>
            <a:chOff x="9079202" y="3647962"/>
            <a:chExt cx="1210154" cy="993800"/>
          </a:xfrm>
        </p:grpSpPr>
        <p:sp>
          <p:nvSpPr>
            <p:cNvPr id="5" name="Rectángulo 4"/>
            <p:cNvSpPr/>
            <p:nvPr/>
          </p:nvSpPr>
          <p:spPr>
            <a:xfrm>
              <a:off x="9079202" y="3768130"/>
              <a:ext cx="1081870" cy="7484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7283"/>
              <a:r>
                <a:rPr lang="en-GB" sz="1845" dirty="0">
                  <a:solidFill>
                    <a:prstClr val="white"/>
                  </a:solidFill>
                  <a:latin typeface="Calibri"/>
                </a:rPr>
                <a:t>Shapes</a:t>
              </a:r>
            </a:p>
          </p:txBody>
        </p:sp>
        <p:sp>
          <p:nvSpPr>
            <p:cNvPr id="6" name="Elipse 5"/>
            <p:cNvSpPr/>
            <p:nvPr/>
          </p:nvSpPr>
          <p:spPr>
            <a:xfrm>
              <a:off x="9494771" y="3647962"/>
              <a:ext cx="250730" cy="2368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7283"/>
              <a:endParaRPr lang="en-GB" sz="184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Elipse 6"/>
            <p:cNvSpPr/>
            <p:nvPr/>
          </p:nvSpPr>
          <p:spPr>
            <a:xfrm>
              <a:off x="9494771" y="4405800"/>
              <a:ext cx="250730" cy="2359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7283"/>
              <a:endParaRPr lang="en-GB" sz="184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Elipse 7"/>
            <p:cNvSpPr/>
            <p:nvPr/>
          </p:nvSpPr>
          <p:spPr>
            <a:xfrm>
              <a:off x="10038626" y="4024842"/>
              <a:ext cx="250730" cy="23596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7283"/>
              <a:endParaRPr lang="en-GB" sz="1845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9" name="Picture 13" descr="C:\Users\Su\Downloads\새 폴더\MC9004339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1693" y="3480304"/>
            <a:ext cx="1083270" cy="125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7749883" y="3102764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437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author tools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Top Braid Composer</a:t>
            </a:r>
          </a:p>
          <a:p>
            <a:r>
              <a:rPr lang="en-GB" dirty="0" err="1" smtClean="0"/>
              <a:t>UnSHACLed</a:t>
            </a:r>
            <a:endParaRPr lang="en-GB" dirty="0" smtClean="0"/>
          </a:p>
          <a:p>
            <a:r>
              <a:rPr lang="en-GB" dirty="0" err="1" smtClean="0"/>
              <a:t>ShEx</a:t>
            </a:r>
            <a:r>
              <a:rPr lang="en-GB" dirty="0" smtClean="0"/>
              <a:t>-Author</a:t>
            </a:r>
          </a:p>
          <a:p>
            <a:endParaRPr lang="en-GB" dirty="0" smtClean="0"/>
          </a:p>
        </p:txBody>
      </p:sp>
      <p:grpSp>
        <p:nvGrpSpPr>
          <p:cNvPr id="4" name="Grupo 3"/>
          <p:cNvGrpSpPr/>
          <p:nvPr/>
        </p:nvGrpSpPr>
        <p:grpSpPr>
          <a:xfrm>
            <a:off x="9079202" y="3647962"/>
            <a:ext cx="1210154" cy="993800"/>
            <a:chOff x="9079202" y="3647962"/>
            <a:chExt cx="1210154" cy="993800"/>
          </a:xfrm>
        </p:grpSpPr>
        <p:sp>
          <p:nvSpPr>
            <p:cNvPr id="5" name="Rectángulo 4"/>
            <p:cNvSpPr/>
            <p:nvPr/>
          </p:nvSpPr>
          <p:spPr>
            <a:xfrm>
              <a:off x="9079202" y="3768130"/>
              <a:ext cx="1081870" cy="7484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7283"/>
              <a:r>
                <a:rPr lang="en-GB" sz="1845" dirty="0">
                  <a:solidFill>
                    <a:prstClr val="white"/>
                  </a:solidFill>
                  <a:latin typeface="Calibri"/>
                </a:rPr>
                <a:t>Shapes</a:t>
              </a:r>
            </a:p>
          </p:txBody>
        </p:sp>
        <p:sp>
          <p:nvSpPr>
            <p:cNvPr id="6" name="Elipse 5"/>
            <p:cNvSpPr/>
            <p:nvPr/>
          </p:nvSpPr>
          <p:spPr>
            <a:xfrm>
              <a:off x="9494771" y="3647962"/>
              <a:ext cx="250730" cy="2368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7283"/>
              <a:endParaRPr lang="en-GB" sz="184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Elipse 6"/>
            <p:cNvSpPr/>
            <p:nvPr/>
          </p:nvSpPr>
          <p:spPr>
            <a:xfrm>
              <a:off x="9494771" y="4405800"/>
              <a:ext cx="250730" cy="2359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7283"/>
              <a:endParaRPr lang="en-GB" sz="184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Elipse 7"/>
            <p:cNvSpPr/>
            <p:nvPr/>
          </p:nvSpPr>
          <p:spPr>
            <a:xfrm>
              <a:off x="10038626" y="4024842"/>
              <a:ext cx="250730" cy="23596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7283"/>
              <a:endParaRPr lang="en-GB" sz="1845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9" name="Picture 13" descr="C:\Users\Su\Downloads\새 폴더\MC9004339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3571" y="3285098"/>
            <a:ext cx="1477464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echa derecha 9"/>
          <p:cNvSpPr/>
          <p:nvPr/>
        </p:nvSpPr>
        <p:spPr>
          <a:xfrm>
            <a:off x="8107681" y="3894154"/>
            <a:ext cx="722812" cy="4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6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author tools: Top Braid Composer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2"/>
            <a:ext cx="4565877" cy="820782"/>
          </a:xfrm>
        </p:spPr>
        <p:txBody>
          <a:bodyPr/>
          <a:lstStyle/>
          <a:p>
            <a:r>
              <a:rPr lang="en-GB" dirty="0" smtClean="0"/>
              <a:t>Form based editor</a:t>
            </a:r>
          </a:p>
          <a:p>
            <a:r>
              <a:rPr lang="en-GB" dirty="0" smtClean="0"/>
              <a:t>Integrated with Top Braid product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477" y="1730932"/>
            <a:ext cx="6406923" cy="45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9565" y="1218975"/>
            <a:ext cx="10972800" cy="5382122"/>
          </a:xfrm>
        </p:spPr>
        <p:txBody>
          <a:bodyPr>
            <a:noAutofit/>
          </a:bodyPr>
          <a:lstStyle/>
          <a:p>
            <a:r>
              <a:rPr lang="en-US" sz="2400" dirty="0" smtClean="0"/>
              <a:t>Shapes applications and use cases</a:t>
            </a:r>
          </a:p>
          <a:p>
            <a:pPr lvl="1"/>
            <a:r>
              <a:rPr lang="en-US" sz="2000" dirty="0" smtClean="0"/>
              <a:t>Data portals</a:t>
            </a:r>
            <a:endParaRPr lang="en-US" sz="1200" dirty="0" smtClean="0"/>
          </a:p>
          <a:p>
            <a:pPr lvl="1"/>
            <a:r>
              <a:rPr lang="en-US" sz="2000" dirty="0" err="1" smtClean="0"/>
              <a:t>Wikidata</a:t>
            </a:r>
            <a:r>
              <a:rPr lang="en-US" sz="2000" dirty="0" smtClean="0"/>
              <a:t> and </a:t>
            </a:r>
            <a:r>
              <a:rPr lang="en-US" sz="2000" dirty="0" err="1" smtClean="0"/>
              <a:t>wikibase</a:t>
            </a:r>
            <a:endParaRPr lang="en-US" sz="2000" dirty="0" smtClean="0"/>
          </a:p>
          <a:p>
            <a:pPr lvl="1"/>
            <a:r>
              <a:rPr lang="en-US" sz="2000" dirty="0" smtClean="0"/>
              <a:t>Other use cases</a:t>
            </a:r>
          </a:p>
          <a:p>
            <a:r>
              <a:rPr lang="en-US" sz="2400" dirty="0" smtClean="0"/>
              <a:t>Tools: challenges and perspectives</a:t>
            </a:r>
          </a:p>
          <a:p>
            <a:pPr lvl="1"/>
            <a:r>
              <a:rPr lang="en-US" sz="2000" dirty="0" smtClean="0"/>
              <a:t>Validating with shapes</a:t>
            </a:r>
          </a:p>
          <a:p>
            <a:pPr lvl="2"/>
            <a:r>
              <a:rPr lang="en-US" sz="1600" dirty="0" smtClean="0"/>
              <a:t>Validation usability </a:t>
            </a:r>
            <a:endParaRPr lang="en-US" sz="1600" dirty="0"/>
          </a:p>
          <a:p>
            <a:pPr lvl="2"/>
            <a:r>
              <a:rPr lang="en-US" sz="1600" dirty="0" smtClean="0"/>
              <a:t>Continuous </a:t>
            </a:r>
            <a:r>
              <a:rPr lang="en-US" sz="1600" dirty="0"/>
              <a:t>integration</a:t>
            </a:r>
          </a:p>
          <a:p>
            <a:pPr lvl="1"/>
            <a:r>
              <a:rPr lang="en-US" sz="2000" dirty="0" smtClean="0"/>
              <a:t>Other applications of shapes</a:t>
            </a:r>
          </a:p>
          <a:p>
            <a:pPr lvl="2"/>
            <a:r>
              <a:rPr lang="en-US" sz="1600" dirty="0" smtClean="0"/>
              <a:t>UIs</a:t>
            </a:r>
          </a:p>
          <a:p>
            <a:pPr lvl="2"/>
            <a:r>
              <a:rPr lang="en-US" sz="1600" dirty="0" smtClean="0"/>
              <a:t>Generating code</a:t>
            </a:r>
          </a:p>
          <a:p>
            <a:pPr lvl="2"/>
            <a:r>
              <a:rPr lang="en-US" sz="1600" dirty="0" smtClean="0"/>
              <a:t>Inference and rules</a:t>
            </a:r>
          </a:p>
          <a:p>
            <a:pPr lvl="2"/>
            <a:r>
              <a:rPr lang="en-US" sz="1600" dirty="0" smtClean="0"/>
              <a:t>Transforming data</a:t>
            </a:r>
            <a:endParaRPr lang="en-US" sz="1600" dirty="0"/>
          </a:p>
          <a:p>
            <a:pPr lvl="1"/>
            <a:r>
              <a:rPr lang="en-US" sz="2000" dirty="0" smtClean="0"/>
              <a:t>Obtaining shapes</a:t>
            </a:r>
            <a:endParaRPr lang="en-US" sz="2000" dirty="0"/>
          </a:p>
          <a:p>
            <a:pPr lvl="1"/>
            <a:r>
              <a:rPr lang="en-US" sz="2000" dirty="0" smtClean="0"/>
              <a:t>Shapes ecosystems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682240" y="4856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5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author tools: </a:t>
            </a:r>
            <a:r>
              <a:rPr lang="en-GB" dirty="0" err="1" smtClean="0"/>
              <a:t>UnSHACLed</a:t>
            </a:r>
            <a:endParaRPr lang="en-GB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37" y="2342275"/>
            <a:ext cx="6213926" cy="3285309"/>
          </a:xfrm>
        </p:spPr>
      </p:pic>
      <p:sp>
        <p:nvSpPr>
          <p:cNvPr id="6" name="Marcador de texto 5"/>
          <p:cNvSpPr>
            <a:spLocks noGrp="1"/>
          </p:cNvSpPr>
          <p:nvPr>
            <p:ph type="body" idx="4294967295"/>
          </p:nvPr>
        </p:nvSpPr>
        <p:spPr>
          <a:xfrm>
            <a:off x="609600" y="1600202"/>
            <a:ext cx="10972800" cy="1272308"/>
          </a:xfrm>
        </p:spPr>
        <p:txBody>
          <a:bodyPr/>
          <a:lstStyle/>
          <a:p>
            <a:r>
              <a:rPr lang="en-GB" dirty="0" smtClean="0"/>
              <a:t>Visual SHACL Editor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Javascript</a:t>
            </a:r>
            <a:endParaRPr lang="en-GB" baseline="0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498764" y="5928072"/>
            <a:ext cx="10788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 De </a:t>
            </a:r>
            <a:r>
              <a:rPr lang="en-US" dirty="0" err="1"/>
              <a:t>Meester</a:t>
            </a:r>
            <a:r>
              <a:rPr lang="en-US" dirty="0"/>
              <a:t>, P. </a:t>
            </a:r>
            <a:r>
              <a:rPr lang="en-US" dirty="0" err="1"/>
              <a:t>Heyvaert</a:t>
            </a:r>
            <a:r>
              <a:rPr lang="en-US" dirty="0"/>
              <a:t>, A. </a:t>
            </a:r>
            <a:r>
              <a:rPr lang="en-US" dirty="0" err="1"/>
              <a:t>Dimou</a:t>
            </a:r>
            <a:r>
              <a:rPr lang="en-US" dirty="0"/>
              <a:t>, and R. </a:t>
            </a:r>
            <a:r>
              <a:rPr lang="en-US" dirty="0" err="1"/>
              <a:t>Verborgh</a:t>
            </a:r>
            <a:r>
              <a:rPr lang="en-US" dirty="0"/>
              <a:t>, “Towards a Uniform User Interface for Editing Data Shapes,” in Proceedings of the 4th International Workshop on Visualization and Interaction for Ontologies and Linked Data, 2018, vol. 2187.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383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author tools: </a:t>
            </a:r>
            <a:r>
              <a:rPr lang="en-GB" dirty="0" err="1" smtClean="0"/>
              <a:t>ShEx</a:t>
            </a:r>
            <a:r>
              <a:rPr lang="en-GB" dirty="0" smtClean="0"/>
              <a:t> Author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ShEx</a:t>
            </a:r>
            <a:r>
              <a:rPr lang="en-GB" dirty="0" smtClean="0"/>
              <a:t>-Author: Inspired by </a:t>
            </a:r>
            <a:r>
              <a:rPr lang="en-GB" dirty="0" err="1" smtClean="0"/>
              <a:t>Wikidata</a:t>
            </a:r>
            <a:r>
              <a:rPr lang="en-GB" dirty="0" smtClean="0"/>
              <a:t> Query Service</a:t>
            </a:r>
          </a:p>
          <a:p>
            <a:r>
              <a:rPr lang="en-GB" dirty="0" smtClean="0"/>
              <a:t>2 column:</a:t>
            </a:r>
            <a:r>
              <a:rPr lang="en-GB" dirty="0"/>
              <a:t> </a:t>
            </a:r>
            <a:r>
              <a:rPr lang="en-GB" dirty="0" smtClean="0"/>
              <a:t>Visual one synchronized with text based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54" y="2934788"/>
            <a:ext cx="7544652" cy="352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615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6"/>
          <p:cNvSpPr txBox="1">
            <a:spLocks noGrp="1"/>
          </p:cNvSpPr>
          <p:nvPr>
            <p:ph type="title"/>
          </p:nvPr>
        </p:nvSpPr>
        <p:spPr>
          <a:xfrm>
            <a:off x="508963" y="412981"/>
            <a:ext cx="10999940" cy="8996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9933" tIns="87467" rIns="139933" bIns="87467" rtlCol="0" anchor="t" anchorCtr="0">
            <a:noAutofit/>
          </a:bodyPr>
          <a:lstStyle/>
          <a:p>
            <a:pPr>
              <a:buSzPts val="3900"/>
            </a:pPr>
            <a:r>
              <a:rPr lang="en" sz="4800"/>
              <a:t>Shapes visualization</a:t>
            </a:r>
            <a:endParaRPr sz="4800"/>
          </a:p>
        </p:txBody>
      </p:sp>
      <p:sp>
        <p:nvSpPr>
          <p:cNvPr id="507" name="Google Shape;507;p66"/>
          <p:cNvSpPr txBox="1">
            <a:spLocks noGrp="1"/>
          </p:cNvSpPr>
          <p:nvPr>
            <p:ph type="body" idx="1"/>
          </p:nvPr>
        </p:nvSpPr>
        <p:spPr>
          <a:xfrm>
            <a:off x="508979" y="1410461"/>
            <a:ext cx="10875600" cy="137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9933" tIns="87467" rIns="139933" bIns="87467" rtlCol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" dirty="0" smtClean="0">
                <a:solidFill>
                  <a:schemeClr val="tx1"/>
                </a:solidFill>
              </a:rPr>
              <a:t>Integrated in RDFShape/Wikishape</a:t>
            </a:r>
          </a:p>
          <a:p>
            <a:pPr marL="95248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u="sng" dirty="0" smtClean="0">
                <a:solidFill>
                  <a:schemeClr val="hlink"/>
                </a:solidFill>
                <a:hlinkClick r:id="rId3"/>
              </a:rPr>
              <a:t>UMLSHaclEX</a:t>
            </a:r>
            <a:r>
              <a:rPr lang="en" dirty="0" smtClean="0"/>
              <a:t> </a:t>
            </a:r>
            <a:r>
              <a:rPr lang="en" sz="3333" dirty="0" smtClean="0"/>
              <a:t>UML diagrams for ShEx</a:t>
            </a:r>
          </a:p>
          <a:p>
            <a:pPr marL="952485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400" u="sng" dirty="0" smtClean="0">
                <a:solidFill>
                  <a:schemeClr val="hlink"/>
                </a:solidFill>
                <a:hlinkClick r:id="rId4"/>
              </a:rPr>
              <a:t>ShUMLex</a:t>
            </a:r>
            <a:r>
              <a:rPr lang="en" sz="2400" u="sng" dirty="0" smtClean="0">
                <a:solidFill>
                  <a:schemeClr val="hlink"/>
                </a:solidFill>
              </a:rPr>
              <a:t>: </a:t>
            </a:r>
            <a:r>
              <a:rPr lang="en" sz="3333" dirty="0" smtClean="0"/>
              <a:t>Conversion to UML through XMI</a:t>
            </a:r>
            <a:endParaRPr sz="3333" dirty="0"/>
          </a:p>
          <a:p>
            <a:pPr marL="0" lvl="1" indent="0"/>
            <a:endParaRPr sz="3200" dirty="0"/>
          </a:p>
          <a:p>
            <a:pPr marL="0" lvl="1" indent="0"/>
            <a:endParaRPr sz="3200" dirty="0"/>
          </a:p>
        </p:txBody>
      </p:sp>
      <p:pic>
        <p:nvPicPr>
          <p:cNvPr id="508" name="Google Shape;508;p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22513" y="3797630"/>
            <a:ext cx="1635988" cy="2018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6994" y="3204755"/>
            <a:ext cx="5089963" cy="3071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115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from spreadsheets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2719250"/>
          </a:xfrm>
        </p:spPr>
        <p:txBody>
          <a:bodyPr/>
          <a:lstStyle/>
          <a:p>
            <a:r>
              <a:rPr lang="en-GB" dirty="0" smtClean="0"/>
              <a:t>SKOS-Play was used at ELI to generate SHACL shapes from Excel</a:t>
            </a:r>
          </a:p>
          <a:p>
            <a:r>
              <a:rPr lang="en-GB" dirty="0" err="1" smtClean="0"/>
              <a:t>ShExstatements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https://shexstatements.toolforge.org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 err="1" smtClean="0"/>
              <a:t>ShExCSV</a:t>
            </a:r>
            <a:r>
              <a:rPr lang="en-GB" dirty="0" smtClean="0"/>
              <a:t>: CSV representation of Shapes</a:t>
            </a:r>
          </a:p>
          <a:p>
            <a:r>
              <a:rPr lang="en-GB" dirty="0" smtClean="0"/>
              <a:t>Hermes: </a:t>
            </a:r>
            <a:r>
              <a:rPr lang="en-GB" dirty="0" err="1" smtClean="0"/>
              <a:t>ShExCSV</a:t>
            </a:r>
            <a:r>
              <a:rPr lang="en-GB" dirty="0"/>
              <a:t> processor, </a:t>
            </a: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github.com/weso/hermes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Picture 2" descr="http://graxsoft.org/images/120px-Excel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2412" y="4663506"/>
            <a:ext cx="1618894" cy="1618895"/>
          </a:xfrm>
          <a:prstGeom prst="rect">
            <a:avLst/>
          </a:prstGeom>
          <a:noFill/>
        </p:spPr>
      </p:pic>
      <p:sp>
        <p:nvSpPr>
          <p:cNvPr id="6" name="Flecha derecha 5"/>
          <p:cNvSpPr/>
          <p:nvPr/>
        </p:nvSpPr>
        <p:spPr>
          <a:xfrm>
            <a:off x="5564778" y="5268686"/>
            <a:ext cx="722812" cy="4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upo 7"/>
          <p:cNvGrpSpPr/>
          <p:nvPr/>
        </p:nvGrpSpPr>
        <p:grpSpPr>
          <a:xfrm>
            <a:off x="6661062" y="5050461"/>
            <a:ext cx="1210154" cy="993800"/>
            <a:chOff x="9079202" y="3647962"/>
            <a:chExt cx="1210154" cy="993800"/>
          </a:xfrm>
        </p:grpSpPr>
        <p:sp>
          <p:nvSpPr>
            <p:cNvPr id="9" name="Rectángulo 8"/>
            <p:cNvSpPr/>
            <p:nvPr/>
          </p:nvSpPr>
          <p:spPr>
            <a:xfrm>
              <a:off x="9079202" y="3768130"/>
              <a:ext cx="1081870" cy="7484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7283"/>
              <a:r>
                <a:rPr lang="en-GB" sz="1845" dirty="0">
                  <a:solidFill>
                    <a:prstClr val="white"/>
                  </a:solidFill>
                  <a:latin typeface="Calibri"/>
                </a:rPr>
                <a:t>Shapes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9494771" y="3647962"/>
              <a:ext cx="250730" cy="2368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7283"/>
              <a:endParaRPr lang="en-GB" sz="184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9494771" y="4405800"/>
              <a:ext cx="250730" cy="2359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7283"/>
              <a:endParaRPr lang="en-GB" sz="1845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Elipse 11"/>
            <p:cNvSpPr/>
            <p:nvPr/>
          </p:nvSpPr>
          <p:spPr>
            <a:xfrm>
              <a:off x="10038626" y="4024842"/>
              <a:ext cx="250730" cy="23596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7283"/>
              <a:endParaRPr lang="en-GB" sz="1845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4" name="Picture 13" descr="C:\Users\Su\Downloads\새 폴더\MC90043395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40875" y="4663506"/>
            <a:ext cx="1299410" cy="150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93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Generating Shapes from RDF data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8268" y="1586601"/>
            <a:ext cx="10352356" cy="2741724"/>
          </a:xfrm>
        </p:spPr>
        <p:txBody>
          <a:bodyPr/>
          <a:lstStyle/>
          <a:p>
            <a:r>
              <a:rPr lang="en-GB" dirty="0" smtClean="0"/>
              <a:t>Useful use case in practice</a:t>
            </a:r>
          </a:p>
          <a:p>
            <a:r>
              <a:rPr lang="en-GB" dirty="0" smtClean="0"/>
              <a:t>Some prototypes</a:t>
            </a:r>
          </a:p>
          <a:p>
            <a:pPr lvl="1"/>
            <a:r>
              <a:rPr lang="en-GB" dirty="0" err="1" smtClean="0"/>
              <a:t>sheXer</a:t>
            </a:r>
            <a:r>
              <a:rPr lang="en-GB" dirty="0"/>
              <a:t>: </a:t>
            </a:r>
            <a:r>
              <a:rPr lang="es-ES" dirty="0" smtClean="0">
                <a:hlinkClick r:id="rId2"/>
              </a:rPr>
              <a:t>http</a:t>
            </a:r>
            <a:r>
              <a:rPr lang="es-ES" dirty="0">
                <a:hlinkClick r:id="rId2"/>
              </a:rPr>
              <a:t>://shexer.weso.es</a:t>
            </a:r>
            <a:r>
              <a:rPr lang="es-ES" dirty="0" smtClean="0">
                <a:hlinkClick r:id="rId2"/>
              </a:rPr>
              <a:t>/</a:t>
            </a:r>
            <a:endParaRPr lang="en-GB" dirty="0" smtClean="0"/>
          </a:p>
          <a:p>
            <a:pPr lvl="1"/>
            <a:r>
              <a:rPr lang="en-GB" dirty="0" err="1" smtClean="0"/>
              <a:t>RDFShape</a:t>
            </a:r>
            <a:r>
              <a:rPr lang="en-GB" dirty="0" smtClean="0"/>
              <a:t>: </a:t>
            </a:r>
            <a:r>
              <a:rPr lang="en-GB" dirty="0" smtClean="0">
                <a:hlinkClick r:id="rId3"/>
              </a:rPr>
              <a:t>http://rdfshape.weso.es</a:t>
            </a:r>
            <a:endParaRPr lang="en-GB" dirty="0" smtClean="0"/>
          </a:p>
          <a:p>
            <a:pPr lvl="1"/>
            <a:r>
              <a:rPr lang="en-GB" dirty="0" err="1" smtClean="0"/>
              <a:t>ShapeDesigner</a:t>
            </a:r>
            <a:r>
              <a:rPr lang="en-GB" dirty="0"/>
              <a:t>: </a:t>
            </a:r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gitlab.inria.fr/jdusart/shexjapp</a:t>
            </a:r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CuadroTexto 3"/>
          <p:cNvSpPr txBox="1"/>
          <p:nvPr/>
        </p:nvSpPr>
        <p:spPr>
          <a:xfrm>
            <a:off x="8401208" y="5604083"/>
            <a:ext cx="3133468" cy="613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0801">
              <a:defRPr/>
            </a:pPr>
            <a:r>
              <a:rPr lang="en-GB" sz="1694" dirty="0">
                <a:solidFill>
                  <a:prstClr val="black"/>
                </a:solidFill>
                <a:latin typeface="Calibri"/>
              </a:rPr>
              <a:t>Try it with </a:t>
            </a:r>
            <a:r>
              <a:rPr lang="en-GB" sz="1694" dirty="0" err="1">
                <a:solidFill>
                  <a:prstClr val="black"/>
                </a:solidFill>
                <a:latin typeface="Calibri"/>
              </a:rPr>
              <a:t>RDFShape</a:t>
            </a:r>
            <a:r>
              <a:rPr lang="en-GB" sz="1694" dirty="0">
                <a:solidFill>
                  <a:prstClr val="black"/>
                </a:solidFill>
                <a:latin typeface="Calibri"/>
              </a:rPr>
              <a:t>: </a:t>
            </a:r>
          </a:p>
          <a:p>
            <a:pPr defTabSz="860801">
              <a:defRPr/>
            </a:pPr>
            <a:r>
              <a:rPr lang="en-GB" sz="1694" dirty="0">
                <a:solidFill>
                  <a:prstClr val="black"/>
                </a:solidFill>
                <a:latin typeface="Calibri"/>
                <a:hlinkClick r:id="rId5"/>
              </a:rPr>
              <a:t>https://tinyurl.com/y8pjcbyf</a:t>
            </a:r>
            <a:endParaRPr lang="en-GB" sz="1694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921247" y="5630295"/>
            <a:ext cx="245434" cy="1350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801"/>
            <a:endParaRPr lang="en-GB" sz="84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235624" y="5869453"/>
            <a:ext cx="277951" cy="1295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801"/>
            <a:endParaRPr lang="en-GB" sz="75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310473" y="5339895"/>
            <a:ext cx="281217" cy="1456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801"/>
            <a:endParaRPr lang="en-GB" sz="75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1632192" y="5605466"/>
            <a:ext cx="279683" cy="1598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801"/>
            <a:endParaRPr lang="en-GB" sz="169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658734" y="6038536"/>
            <a:ext cx="253142" cy="1398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801"/>
            <a:endParaRPr lang="en-GB" sz="753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" name="Conector curvado 12"/>
          <p:cNvCxnSpPr>
            <a:stCxn id="8" idx="3"/>
            <a:endCxn id="10" idx="2"/>
          </p:cNvCxnSpPr>
          <p:nvPr/>
        </p:nvCxnSpPr>
        <p:spPr>
          <a:xfrm flipV="1">
            <a:off x="1166681" y="5485523"/>
            <a:ext cx="284400" cy="21229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curvado 13"/>
          <p:cNvCxnSpPr>
            <a:stCxn id="8" idx="2"/>
            <a:endCxn id="9" idx="1"/>
          </p:cNvCxnSpPr>
          <p:nvPr/>
        </p:nvCxnSpPr>
        <p:spPr>
          <a:xfrm rot="16200000" flipH="1">
            <a:off x="1055352" y="5753956"/>
            <a:ext cx="168885" cy="19166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curvado 14"/>
          <p:cNvCxnSpPr>
            <a:stCxn id="11" idx="0"/>
            <a:endCxn id="10" idx="3"/>
          </p:cNvCxnSpPr>
          <p:nvPr/>
        </p:nvCxnSpPr>
        <p:spPr>
          <a:xfrm rot="16200000" flipV="1">
            <a:off x="1585483" y="5418915"/>
            <a:ext cx="192757" cy="18034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curvado 15"/>
          <p:cNvCxnSpPr>
            <a:stCxn id="9" idx="0"/>
            <a:endCxn id="11" idx="1"/>
          </p:cNvCxnSpPr>
          <p:nvPr/>
        </p:nvCxnSpPr>
        <p:spPr>
          <a:xfrm rot="5400000" flipH="1" flipV="1">
            <a:off x="1411373" y="5648634"/>
            <a:ext cx="184047" cy="25759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curvado 16"/>
          <p:cNvCxnSpPr>
            <a:stCxn id="9" idx="2"/>
            <a:endCxn id="12" idx="1"/>
          </p:cNvCxnSpPr>
          <p:nvPr/>
        </p:nvCxnSpPr>
        <p:spPr>
          <a:xfrm rot="16200000" flipH="1">
            <a:off x="1461947" y="5911658"/>
            <a:ext cx="109441" cy="2841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1848058" y="5144693"/>
            <a:ext cx="239480" cy="1460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801"/>
            <a:endParaRPr lang="en-GB" sz="753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" name="Conector curvado 18"/>
          <p:cNvCxnSpPr>
            <a:stCxn id="10" idx="0"/>
            <a:endCxn id="18" idx="1"/>
          </p:cNvCxnSpPr>
          <p:nvPr/>
        </p:nvCxnSpPr>
        <p:spPr>
          <a:xfrm rot="5400000" flipH="1" flipV="1">
            <a:off x="1588485" y="5080323"/>
            <a:ext cx="122170" cy="39697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1260223" y="5528893"/>
            <a:ext cx="184731" cy="208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0801"/>
            <a:endParaRPr lang="en-GB" sz="75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2087537" y="5404439"/>
            <a:ext cx="265596" cy="1621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801"/>
            <a:endParaRPr lang="en-GB" sz="1694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2" name="Conector curvado 21"/>
          <p:cNvCxnSpPr>
            <a:stCxn id="11" idx="3"/>
            <a:endCxn id="21" idx="2"/>
          </p:cNvCxnSpPr>
          <p:nvPr/>
        </p:nvCxnSpPr>
        <p:spPr>
          <a:xfrm flipV="1">
            <a:off x="1911875" y="5566607"/>
            <a:ext cx="308460" cy="11879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3773278" y="5329846"/>
            <a:ext cx="993554" cy="6873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801"/>
            <a:r>
              <a:rPr lang="en-GB" sz="1694" dirty="0">
                <a:solidFill>
                  <a:prstClr val="white"/>
                </a:solidFill>
                <a:latin typeface="Calibri"/>
              </a:rPr>
              <a:t>Shapes</a:t>
            </a:r>
          </a:p>
        </p:txBody>
      </p:sp>
      <p:sp>
        <p:nvSpPr>
          <p:cNvPr id="24" name="Elipse 23"/>
          <p:cNvSpPr/>
          <p:nvPr/>
        </p:nvSpPr>
        <p:spPr>
          <a:xfrm>
            <a:off x="4075884" y="5220212"/>
            <a:ext cx="230262" cy="2174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801"/>
            <a:endParaRPr lang="en-GB" sz="169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4643879" y="5555456"/>
            <a:ext cx="230262" cy="21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801"/>
            <a:endParaRPr lang="en-GB" sz="169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4081790" y="5916204"/>
            <a:ext cx="230262" cy="21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801"/>
            <a:endParaRPr lang="en-GB" sz="169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3662375" y="5566300"/>
            <a:ext cx="230262" cy="2167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801"/>
            <a:endParaRPr lang="en-GB" sz="169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121626" y="6282356"/>
            <a:ext cx="975139" cy="35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0801"/>
            <a:r>
              <a:rPr lang="en-GB" sz="1694" dirty="0">
                <a:solidFill>
                  <a:prstClr val="black"/>
                </a:solidFill>
                <a:latin typeface="Calibri"/>
              </a:rPr>
              <a:t>RDF data</a:t>
            </a:r>
          </a:p>
        </p:txBody>
      </p:sp>
      <p:sp>
        <p:nvSpPr>
          <p:cNvPr id="29" name="Flecha derecha 28"/>
          <p:cNvSpPr/>
          <p:nvPr/>
        </p:nvSpPr>
        <p:spPr>
          <a:xfrm>
            <a:off x="2900336" y="5437696"/>
            <a:ext cx="594991" cy="412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801"/>
            <a:endParaRPr lang="en-GB" sz="1694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2844595" y="5847001"/>
            <a:ext cx="589970" cy="35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60801"/>
            <a:r>
              <a:rPr lang="en-GB" sz="1694" dirty="0">
                <a:solidFill>
                  <a:prstClr val="black"/>
                </a:solidFill>
                <a:latin typeface="Calibri"/>
              </a:rPr>
              <a:t>infer</a:t>
            </a:r>
          </a:p>
        </p:txBody>
      </p:sp>
      <p:sp>
        <p:nvSpPr>
          <p:cNvPr id="7" name="Cilindro 6"/>
          <p:cNvSpPr/>
          <p:nvPr/>
        </p:nvSpPr>
        <p:spPr>
          <a:xfrm>
            <a:off x="507760" y="4717666"/>
            <a:ext cx="2212382" cy="1582841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6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from data: </a:t>
            </a:r>
            <a:r>
              <a:rPr lang="en-GB" dirty="0" err="1" smtClean="0"/>
              <a:t>RDFShape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RDFShape</a:t>
            </a:r>
            <a:r>
              <a:rPr lang="en-GB" dirty="0" smtClean="0"/>
              <a:t>/</a:t>
            </a:r>
            <a:r>
              <a:rPr lang="en-GB" dirty="0" err="1" smtClean="0"/>
              <a:t>Wikishape</a:t>
            </a:r>
            <a:r>
              <a:rPr lang="en-GB" dirty="0" smtClean="0"/>
              <a:t> implement a basic prototype to derive Shapes from RDF data</a:t>
            </a:r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64" y="2716998"/>
            <a:ext cx="6260298" cy="351252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463283" y="2716998"/>
            <a:ext cx="1844248" cy="87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0801">
              <a:defRPr/>
            </a:pPr>
            <a:r>
              <a:rPr lang="en-GB" sz="1694" dirty="0">
                <a:solidFill>
                  <a:prstClr val="black"/>
                </a:solidFill>
                <a:latin typeface="Calibri"/>
              </a:rPr>
              <a:t>Shape Expression </a:t>
            </a:r>
          </a:p>
          <a:p>
            <a:pPr algn="ctr" defTabSz="860801">
              <a:defRPr/>
            </a:pPr>
            <a:r>
              <a:rPr lang="en-GB" sz="1694" dirty="0">
                <a:solidFill>
                  <a:prstClr val="black"/>
                </a:solidFill>
                <a:latin typeface="Calibri"/>
              </a:rPr>
              <a:t>generated for</a:t>
            </a:r>
          </a:p>
          <a:p>
            <a:pPr algn="ctr" defTabSz="860801">
              <a:defRPr/>
            </a:pPr>
            <a:r>
              <a:rPr lang="en-GB" sz="1694" dirty="0">
                <a:solidFill>
                  <a:srgbClr val="002060"/>
                </a:solidFill>
                <a:latin typeface="Consolas" panose="020B0609020204030204" pitchFamily="49" charset="0"/>
              </a:rPr>
              <a:t>wd:Q51613194</a:t>
            </a:r>
            <a:endParaRPr lang="en-GB" sz="1694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248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from data: </a:t>
            </a:r>
            <a:r>
              <a:rPr lang="en-GB" dirty="0" err="1" smtClean="0"/>
              <a:t>sheXer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sheXer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http://shexer.weso.es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 smtClean="0"/>
              <a:t>Implemented in Python</a:t>
            </a:r>
          </a:p>
          <a:p>
            <a:r>
              <a:rPr lang="en-GB" dirty="0" smtClean="0"/>
              <a:t>Configuration options</a:t>
            </a:r>
          </a:p>
          <a:p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84" y="2540000"/>
            <a:ext cx="5737381" cy="384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16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from data: </a:t>
            </a:r>
            <a:r>
              <a:rPr lang="en-GB" dirty="0" err="1" smtClean="0"/>
              <a:t>ShapeDesigner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671944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gitlab.inria.fr/jdusart/shexjapp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214" y="2454710"/>
            <a:ext cx="8826986" cy="42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2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from RDF data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RDFShape</a:t>
            </a:r>
            <a:r>
              <a:rPr lang="en-GB" dirty="0"/>
              <a:t> allows to infer basic shapes automatically</a:t>
            </a:r>
          </a:p>
          <a:p>
            <a:endParaRPr lang="en-GB" dirty="0"/>
          </a:p>
        </p:txBody>
      </p:sp>
      <p:sp>
        <p:nvSpPr>
          <p:cNvPr id="4" name="Marcador de texto 2"/>
          <p:cNvSpPr txBox="1">
            <a:spLocks/>
          </p:cNvSpPr>
          <p:nvPr/>
        </p:nvSpPr>
        <p:spPr>
          <a:xfrm>
            <a:off x="418781" y="1312645"/>
            <a:ext cx="10280210" cy="1373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21" y="3335382"/>
            <a:ext cx="6304389" cy="3219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297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from ontologies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5802494" cy="2250439"/>
          </a:xfrm>
        </p:spPr>
        <p:txBody>
          <a:bodyPr/>
          <a:lstStyle/>
          <a:p>
            <a:r>
              <a:rPr lang="en-GB" dirty="0" err="1" smtClean="0"/>
              <a:t>Astrea</a:t>
            </a:r>
            <a:r>
              <a:rPr lang="en-GB" dirty="0" smtClean="0"/>
              <a:t>*: </a:t>
            </a:r>
            <a:r>
              <a:rPr lang="en-GB" sz="2800" dirty="0">
                <a:hlinkClick r:id="rId2"/>
              </a:rPr>
              <a:t>https://astrea.linkeddata.es</a:t>
            </a:r>
            <a:r>
              <a:rPr lang="en-GB" sz="2800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 smtClean="0"/>
              <a:t>Generates SHACL shapes from OWL ontologies</a:t>
            </a:r>
          </a:p>
          <a:p>
            <a:r>
              <a:rPr lang="en-GB" dirty="0" smtClean="0"/>
              <a:t>Mappings between ontology construct patterns to SHACL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CuadroTexto 3"/>
          <p:cNvSpPr txBox="1"/>
          <p:nvPr/>
        </p:nvSpPr>
        <p:spPr>
          <a:xfrm>
            <a:off x="254000" y="5821364"/>
            <a:ext cx="584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*</a:t>
            </a:r>
            <a:r>
              <a:rPr lang="es-ES" sz="1400" dirty="0" err="1" smtClean="0"/>
              <a:t>Cimmino</a:t>
            </a:r>
            <a:r>
              <a:rPr lang="es-ES" sz="1400" dirty="0"/>
              <a:t>, A., Fernández-Izquierdo, A., &amp; García-Castro, R. (2020). </a:t>
            </a:r>
            <a:r>
              <a:rPr lang="es-ES" sz="1400" dirty="0" err="1"/>
              <a:t>Astrea</a:t>
            </a:r>
            <a:r>
              <a:rPr lang="es-ES" sz="1400" dirty="0"/>
              <a:t>: </a:t>
            </a:r>
            <a:r>
              <a:rPr lang="es-ES" sz="1400" dirty="0" err="1"/>
              <a:t>automatic</a:t>
            </a:r>
            <a:r>
              <a:rPr lang="es-ES" sz="1400" dirty="0"/>
              <a:t> </a:t>
            </a:r>
            <a:r>
              <a:rPr lang="es-ES" sz="1400" dirty="0" err="1"/>
              <a:t>generation</a:t>
            </a:r>
            <a:r>
              <a:rPr lang="es-ES" sz="1400" dirty="0"/>
              <a:t> of SHACL </a:t>
            </a:r>
            <a:r>
              <a:rPr lang="es-ES" sz="1400" dirty="0" err="1"/>
              <a:t>shapes</a:t>
            </a:r>
            <a:r>
              <a:rPr lang="es-ES" sz="1400" dirty="0"/>
              <a:t> </a:t>
            </a:r>
            <a:r>
              <a:rPr lang="es-ES" sz="1400" dirty="0" err="1"/>
              <a:t>from</a:t>
            </a:r>
            <a:r>
              <a:rPr lang="es-ES" sz="1400" dirty="0"/>
              <a:t> </a:t>
            </a:r>
            <a:r>
              <a:rPr lang="es-ES" sz="1400" dirty="0" err="1"/>
              <a:t>ontologies</a:t>
            </a:r>
            <a:r>
              <a:rPr lang="es-ES" sz="1400" dirty="0"/>
              <a:t>. In </a:t>
            </a:r>
            <a:r>
              <a:rPr lang="es-ES" sz="1400" dirty="0" err="1"/>
              <a:t>European</a:t>
            </a:r>
            <a:r>
              <a:rPr lang="es-ES" sz="1400" dirty="0"/>
              <a:t> </a:t>
            </a:r>
            <a:r>
              <a:rPr lang="es-ES" sz="1400" dirty="0" err="1"/>
              <a:t>Semantic</a:t>
            </a:r>
            <a:r>
              <a:rPr lang="es-ES" sz="1400" dirty="0"/>
              <a:t> Web </a:t>
            </a:r>
            <a:r>
              <a:rPr lang="es-ES" sz="1400" dirty="0" err="1"/>
              <a:t>Conference</a:t>
            </a:r>
            <a:endParaRPr lang="en-GB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094" y="1838960"/>
            <a:ext cx="5264603" cy="3838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202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portals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634" y="1485427"/>
            <a:ext cx="6627224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2013, at WESO, we were hired to develop some data portals</a:t>
            </a:r>
          </a:p>
          <a:p>
            <a:r>
              <a:rPr lang="en-US" sz="2800" dirty="0" smtClean="0"/>
              <a:t>Examples: </a:t>
            </a:r>
            <a:r>
              <a:rPr lang="en-US" sz="2800" dirty="0" err="1" smtClean="0"/>
              <a:t>WebIndex</a:t>
            </a:r>
            <a:r>
              <a:rPr lang="en-US" sz="2800" dirty="0" smtClean="0"/>
              <a:t> (Web Foundation)</a:t>
            </a:r>
          </a:p>
          <a:p>
            <a:r>
              <a:rPr lang="en-US" sz="2800" dirty="0" smtClean="0"/>
              <a:t>One of the first applications of </a:t>
            </a:r>
            <a:r>
              <a:rPr lang="en-US" sz="2800" dirty="0" err="1" smtClean="0"/>
              <a:t>ShEx</a:t>
            </a:r>
            <a:endParaRPr lang="en-US" sz="2800" dirty="0" smtClean="0"/>
          </a:p>
          <a:p>
            <a:pPr lvl="1"/>
            <a:r>
              <a:rPr lang="en-US" sz="2400" dirty="0" smtClean="0"/>
              <a:t>Measure </a:t>
            </a:r>
            <a:r>
              <a:rPr lang="en-US" sz="2400" dirty="0"/>
              <a:t>WWW's contribution to development and human rights by country</a:t>
            </a:r>
          </a:p>
          <a:p>
            <a:pPr lvl="1"/>
            <a:r>
              <a:rPr lang="en-US" sz="2400" dirty="0"/>
              <a:t>Developed by the Web </a:t>
            </a:r>
            <a:r>
              <a:rPr lang="en-US" sz="2400" dirty="0" smtClean="0"/>
              <a:t>Foundation</a:t>
            </a:r>
          </a:p>
          <a:p>
            <a:pPr lvl="1"/>
            <a:r>
              <a:rPr lang="en-US" sz="2400" dirty="0" smtClean="0"/>
              <a:t>Content of data portal = statistical observations</a:t>
            </a:r>
          </a:p>
          <a:p>
            <a:pPr lvl="1"/>
            <a:r>
              <a:rPr lang="en-US" sz="2400" dirty="0" smtClean="0"/>
              <a:t>We employed RDF Data Cube vocabulary (</a:t>
            </a:r>
            <a:r>
              <a:rPr lang="en-US" sz="2400" dirty="0" err="1" smtClean="0"/>
              <a:t>qb:Observation</a:t>
            </a:r>
            <a:r>
              <a:rPr lang="en-US" sz="2400" dirty="0" smtClean="0"/>
              <a:t>)</a:t>
            </a:r>
          </a:p>
          <a:p>
            <a:pPr lvl="1"/>
            <a:endParaRPr lang="en-U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63" y="2233118"/>
            <a:ext cx="5083973" cy="2708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52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uses of Shapes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UIs </a:t>
            </a:r>
            <a:r>
              <a:rPr lang="en-GB" dirty="0" smtClean="0"/>
              <a:t>and shapes</a:t>
            </a:r>
          </a:p>
          <a:p>
            <a:r>
              <a:rPr lang="en-GB" dirty="0" smtClean="0"/>
              <a:t>Generating code from Shapes</a:t>
            </a:r>
            <a:endParaRPr lang="en-GB" dirty="0" smtClean="0"/>
          </a:p>
          <a:p>
            <a:r>
              <a:rPr lang="en-GB" dirty="0" smtClean="0"/>
              <a:t>Shapes and </a:t>
            </a:r>
            <a:r>
              <a:rPr lang="en-GB" dirty="0" smtClean="0"/>
              <a:t>rules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62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UIs and shapes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1216640" cy="4525963"/>
          </a:xfrm>
        </p:spPr>
        <p:txBody>
          <a:bodyPr/>
          <a:lstStyle/>
          <a:p>
            <a:r>
              <a:rPr lang="en-GB" dirty="0" smtClean="0"/>
              <a:t>Shapes can provide hints to generate user </a:t>
            </a:r>
            <a:r>
              <a:rPr lang="en-GB" dirty="0" smtClean="0"/>
              <a:t>interfaces/forms</a:t>
            </a:r>
            <a:endParaRPr lang="en-GB" dirty="0" smtClean="0"/>
          </a:p>
          <a:p>
            <a:r>
              <a:rPr lang="en-GB" dirty="0" smtClean="0"/>
              <a:t>SHACL </a:t>
            </a:r>
            <a:r>
              <a:rPr lang="en-GB" dirty="0" smtClean="0"/>
              <a:t>core defines a </a:t>
            </a:r>
            <a:r>
              <a:rPr lang="en-GB" dirty="0" smtClean="0"/>
              <a:t>basic </a:t>
            </a:r>
            <a:r>
              <a:rPr lang="en-GB" dirty="0" smtClean="0"/>
              <a:t>vocabulary: </a:t>
            </a:r>
            <a:r>
              <a:rPr lang="en-GB" dirty="0" err="1" smtClean="0"/>
              <a:t>sh:g</a:t>
            </a:r>
            <a:r>
              <a:rPr lang="en-GB" dirty="0" err="1" smtClean="0"/>
              <a:t>roup</a:t>
            </a:r>
            <a:r>
              <a:rPr lang="en-GB" dirty="0" smtClean="0"/>
              <a:t>, </a:t>
            </a:r>
            <a:r>
              <a:rPr lang="en-GB" dirty="0" err="1" smtClean="0"/>
              <a:t>sh:order</a:t>
            </a:r>
            <a:r>
              <a:rPr lang="en-GB" dirty="0" smtClean="0"/>
              <a:t>, ...</a:t>
            </a:r>
            <a:endParaRPr lang="en-GB" dirty="0" smtClean="0"/>
          </a:p>
          <a:p>
            <a:r>
              <a:rPr lang="en-GB" dirty="0" err="1" smtClean="0"/>
              <a:t>ShEx</a:t>
            </a:r>
            <a:r>
              <a:rPr lang="en-GB" dirty="0" smtClean="0"/>
              <a:t> annotations can also be used to define UI declarations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UIs and Shapes: </a:t>
            </a:r>
            <a:r>
              <a:rPr lang="en-GB" dirty="0" err="1" smtClean="0"/>
              <a:t>ShExPath</a:t>
            </a:r>
            <a:r>
              <a:rPr lang="en-GB" dirty="0" smtClean="0"/>
              <a:t> and </a:t>
            </a:r>
            <a:r>
              <a:rPr lang="en-GB" dirty="0" err="1" smtClean="0"/>
              <a:t>ShEx</a:t>
            </a:r>
            <a:r>
              <a:rPr lang="en-GB" dirty="0" smtClean="0"/>
              <a:t>-Forms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1582400" cy="4525963"/>
          </a:xfrm>
        </p:spPr>
        <p:txBody>
          <a:bodyPr/>
          <a:lstStyle/>
          <a:p>
            <a:r>
              <a:rPr lang="en-GB" dirty="0" err="1"/>
              <a:t>ShEx</a:t>
            </a:r>
            <a:r>
              <a:rPr lang="en-GB" dirty="0"/>
              <a:t> Path can be used to point to parts of a </a:t>
            </a:r>
            <a:r>
              <a:rPr lang="en-GB" dirty="0" err="1"/>
              <a:t>ShEx</a:t>
            </a:r>
            <a:r>
              <a:rPr lang="en-GB" dirty="0"/>
              <a:t> </a:t>
            </a:r>
            <a:r>
              <a:rPr lang="en-GB" dirty="0" smtClean="0"/>
              <a:t>schema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shexspec.github.io/spec/ShExPath</a:t>
            </a:r>
            <a:endParaRPr lang="en-GB" dirty="0" smtClean="0"/>
          </a:p>
          <a:p>
            <a:r>
              <a:rPr lang="en-GB" dirty="0" err="1" smtClean="0"/>
              <a:t>ShEx</a:t>
            </a:r>
            <a:r>
              <a:rPr lang="en-GB" dirty="0" smtClean="0"/>
              <a:t> generated forms demo: </a:t>
            </a:r>
            <a:endParaRPr lang="en-GB" dirty="0"/>
          </a:p>
          <a:p>
            <a:r>
              <a:rPr lang="en-GB" sz="2800" dirty="0">
                <a:hlinkClick r:id="rId3"/>
              </a:rPr>
              <a:t>https://ericprud.github.io/shex-form/?manifestURL=examples/manifest.json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427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UIs and shapes: </a:t>
            </a:r>
            <a:r>
              <a:rPr lang="en-GB" dirty="0" err="1" smtClean="0"/>
              <a:t>TopQuadrant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5699760" cy="4525963"/>
          </a:xfrm>
        </p:spPr>
        <p:txBody>
          <a:bodyPr/>
          <a:lstStyle/>
          <a:p>
            <a:r>
              <a:rPr lang="en-GB" dirty="0" smtClean="0"/>
              <a:t>Form generation from SHACL</a:t>
            </a:r>
          </a:p>
          <a:p>
            <a:r>
              <a:rPr lang="en-GB" dirty="0" smtClean="0"/>
              <a:t>DASH vocabulary: </a:t>
            </a:r>
            <a:r>
              <a:rPr lang="en-GB" sz="2800" dirty="0">
                <a:hlinkClick r:id="rId2"/>
              </a:rPr>
              <a:t>http://</a:t>
            </a:r>
            <a:r>
              <a:rPr lang="en-GB" sz="2800" dirty="0" smtClean="0">
                <a:hlinkClick r:id="rId2"/>
              </a:rPr>
              <a:t>datashapes.org/forms.html</a:t>
            </a:r>
            <a:endParaRPr lang="en-GB" dirty="0" smtClean="0"/>
          </a:p>
        </p:txBody>
      </p:sp>
      <p:pic>
        <p:nvPicPr>
          <p:cNvPr id="1026" name="Picture 2" descr="http://datashapes.org/images/PostalAddress-Exam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79" y="1925320"/>
            <a:ext cx="5354445" cy="478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587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UIs and shapes: </a:t>
            </a:r>
            <a:r>
              <a:rPr lang="en-GB" dirty="0" err="1" smtClean="0"/>
              <a:t>Schímatos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5976" y="2077721"/>
            <a:ext cx="5416984" cy="1203959"/>
          </a:xfrm>
        </p:spPr>
        <p:txBody>
          <a:bodyPr/>
          <a:lstStyle/>
          <a:p>
            <a:r>
              <a:rPr lang="en-GB" dirty="0">
                <a:hlinkClick r:id="rId2"/>
              </a:rPr>
              <a:t>http://schimatos.org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 smtClean="0"/>
              <a:t>It will be presented at ISWC20</a:t>
            </a:r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60" y="2365985"/>
            <a:ext cx="6238240" cy="3505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311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7"/>
          <p:cNvSpPr txBox="1">
            <a:spLocks noGrp="1"/>
          </p:cNvSpPr>
          <p:nvPr>
            <p:ph type="title"/>
          </p:nvPr>
        </p:nvSpPr>
        <p:spPr>
          <a:xfrm>
            <a:off x="446029" y="272647"/>
            <a:ext cx="11000000" cy="899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9933" tIns="87467" rIns="139933" bIns="87467" rtlCol="0" anchor="t" anchorCtr="0">
            <a:noAutofit/>
          </a:bodyPr>
          <a:lstStyle/>
          <a:p>
            <a:pPr>
              <a:buSzPts val="3900"/>
            </a:pPr>
            <a:r>
              <a:rPr lang="en" sz="4800" dirty="0" smtClean="0"/>
              <a:t>Generating code from shapes</a:t>
            </a:r>
            <a:endParaRPr sz="4800" dirty="0"/>
          </a:p>
        </p:txBody>
      </p:sp>
      <p:sp>
        <p:nvSpPr>
          <p:cNvPr id="515" name="Google Shape;515;p67"/>
          <p:cNvSpPr txBox="1">
            <a:spLocks noGrp="1"/>
          </p:cNvSpPr>
          <p:nvPr>
            <p:ph type="body" idx="1"/>
          </p:nvPr>
        </p:nvSpPr>
        <p:spPr>
          <a:xfrm>
            <a:off x="367056" y="1078777"/>
            <a:ext cx="11489664" cy="174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9933" tIns="87467" rIns="139933" bIns="87467" rtlCol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" dirty="0"/>
              <a:t>Generate domain model from shapes</a:t>
            </a:r>
            <a:endParaRPr dirty="0"/>
          </a:p>
          <a:p>
            <a:pPr marL="0" lvl="1" indent="0"/>
            <a:r>
              <a:rPr lang="en" sz="3200" dirty="0"/>
              <a:t>Entities (pseudo-shapes) defined with Excel (Google spreadsheets)</a:t>
            </a:r>
            <a:endParaRPr sz="3200" dirty="0"/>
          </a:p>
          <a:p>
            <a:pPr marL="0" lvl="1" indent="0"/>
            <a:r>
              <a:rPr lang="en" sz="3200" dirty="0"/>
              <a:t>Shapes generation from those templates</a:t>
            </a:r>
            <a:endParaRPr sz="3200" dirty="0"/>
          </a:p>
          <a:p>
            <a:pPr marL="0" lvl="1" indent="0"/>
            <a:r>
              <a:rPr lang="en" sz="3200" dirty="0"/>
              <a:t>Java code generation (POJOs) from those shapes</a:t>
            </a:r>
            <a:endParaRPr sz="3200" dirty="0"/>
          </a:p>
        </p:txBody>
      </p:sp>
      <p:sp>
        <p:nvSpPr>
          <p:cNvPr id="516" name="Google Shape;516;p67"/>
          <p:cNvSpPr txBox="1"/>
          <p:nvPr/>
        </p:nvSpPr>
        <p:spPr>
          <a:xfrm>
            <a:off x="8148786" y="3983498"/>
            <a:ext cx="2667741" cy="1508183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9933" tIns="87467" rIns="139933" bIns="87467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2"/>
              </a:buClr>
              <a:buSzPts val="2300"/>
            </a:pPr>
            <a:r>
              <a:rPr lang="en" sz="3467" u="sng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ShExLite</a:t>
            </a:r>
            <a:endParaRPr sz="1333"/>
          </a:p>
          <a:p>
            <a:pPr marL="0" lvl="1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300"/>
            </a:pPr>
            <a:r>
              <a:rPr lang="en" sz="1867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Code generation from Shapes</a:t>
            </a:r>
            <a:endParaRPr sz="1333"/>
          </a:p>
          <a:p>
            <a:pPr marL="0" lvl="1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300"/>
            </a:pPr>
            <a:r>
              <a:rPr lang="en" sz="1867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ShEx → POJO (Java)</a:t>
            </a:r>
            <a:endParaRPr sz="1867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17" name="Google Shape;517;p67"/>
          <p:cNvSpPr txBox="1"/>
          <p:nvPr/>
        </p:nvSpPr>
        <p:spPr>
          <a:xfrm>
            <a:off x="1872696" y="3955086"/>
            <a:ext cx="3822157" cy="1565009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9933" tIns="87467" rIns="139933" bIns="87467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2"/>
              </a:buClr>
              <a:buSzPts val="2300"/>
            </a:pPr>
            <a:r>
              <a:rPr lang="en" sz="3467" u="sng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4"/>
              </a:rPr>
              <a:t>hermes</a:t>
            </a:r>
            <a:endParaRPr sz="3467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1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300"/>
            </a:pPr>
            <a:r>
              <a:rPr lang="en" sz="1867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Simplified Shapes version</a:t>
            </a:r>
            <a:endParaRPr sz="1333"/>
          </a:p>
          <a:p>
            <a:pPr marL="0" lvl="1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300"/>
            </a:pPr>
            <a:r>
              <a:rPr lang="en" sz="1867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Compatible with ShEx/SHACL</a:t>
            </a:r>
            <a:endParaRPr sz="1333"/>
          </a:p>
          <a:p>
            <a:pPr marL="0" lvl="1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ts val="1300"/>
            </a:pPr>
            <a:r>
              <a:rPr lang="en" sz="1867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CSV (Excel) → ShEx</a:t>
            </a:r>
            <a:endParaRPr sz="1867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18" name="Google Shape;518;p67"/>
          <p:cNvSpPr/>
          <p:nvPr/>
        </p:nvSpPr>
        <p:spPr>
          <a:xfrm>
            <a:off x="6549821" y="3779107"/>
            <a:ext cx="772304" cy="5029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7467" tIns="43700" rIns="87467" bIns="43700" anchor="ctr" anchorCtr="0">
            <a:noAutofit/>
          </a:bodyPr>
          <a:lstStyle/>
          <a:p>
            <a:pPr algn="ctr"/>
            <a:r>
              <a:rPr lang="en" sz="13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Shape</a:t>
            </a:r>
            <a:endParaRPr sz="1333"/>
          </a:p>
          <a:p>
            <a:pPr algn="ctr"/>
            <a:r>
              <a:rPr lang="en" sz="13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333"/>
          </a:p>
        </p:txBody>
      </p:sp>
      <p:sp>
        <p:nvSpPr>
          <p:cNvPr id="519" name="Google Shape;519;p67"/>
          <p:cNvSpPr/>
          <p:nvPr/>
        </p:nvSpPr>
        <p:spPr>
          <a:xfrm>
            <a:off x="6844269" y="4184960"/>
            <a:ext cx="178987" cy="1591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7467" tIns="43700" rIns="87467" bIns="43700" anchor="ctr" anchorCtr="0">
            <a:noAutofit/>
          </a:bodyPr>
          <a:lstStyle/>
          <a:p>
            <a:pPr algn="ctr"/>
            <a:endParaRPr sz="133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67"/>
          <p:cNvSpPr/>
          <p:nvPr/>
        </p:nvSpPr>
        <p:spPr>
          <a:xfrm>
            <a:off x="6844269" y="3699174"/>
            <a:ext cx="178987" cy="15856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7467" tIns="43700" rIns="87467" bIns="43700" anchor="ctr" anchorCtr="0">
            <a:noAutofit/>
          </a:bodyPr>
          <a:lstStyle/>
          <a:p>
            <a:pPr algn="ctr"/>
            <a:endParaRPr sz="133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67"/>
          <p:cNvSpPr/>
          <p:nvPr/>
        </p:nvSpPr>
        <p:spPr>
          <a:xfrm>
            <a:off x="6463615" y="3952124"/>
            <a:ext cx="178987" cy="1585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7467" tIns="43700" rIns="87467" bIns="43700" anchor="ctr" anchorCtr="0">
            <a:noAutofit/>
          </a:bodyPr>
          <a:lstStyle/>
          <a:p>
            <a:pPr algn="ctr"/>
            <a:endParaRPr sz="133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67"/>
          <p:cNvSpPr/>
          <p:nvPr/>
        </p:nvSpPr>
        <p:spPr>
          <a:xfrm>
            <a:off x="6721832" y="5126229"/>
            <a:ext cx="772304" cy="5029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7467" tIns="43700" rIns="87467" bIns="43700" anchor="ctr" anchorCtr="0">
            <a:noAutofit/>
          </a:bodyPr>
          <a:lstStyle/>
          <a:p>
            <a:pPr algn="ctr"/>
            <a:r>
              <a:rPr lang="en" sz="13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Shape</a:t>
            </a:r>
            <a:endParaRPr sz="1333"/>
          </a:p>
          <a:p>
            <a:pPr algn="ctr"/>
            <a:r>
              <a:rPr lang="en" sz="13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333"/>
          </a:p>
        </p:txBody>
      </p:sp>
      <p:sp>
        <p:nvSpPr>
          <p:cNvPr id="523" name="Google Shape;523;p67"/>
          <p:cNvSpPr/>
          <p:nvPr/>
        </p:nvSpPr>
        <p:spPr>
          <a:xfrm>
            <a:off x="7018491" y="5045476"/>
            <a:ext cx="178987" cy="1591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7467" tIns="43700" rIns="87467" bIns="43700" anchor="ctr" anchorCtr="0">
            <a:noAutofit/>
          </a:bodyPr>
          <a:lstStyle/>
          <a:p>
            <a:pPr algn="ctr"/>
            <a:endParaRPr sz="133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67"/>
          <p:cNvSpPr/>
          <p:nvPr/>
        </p:nvSpPr>
        <p:spPr>
          <a:xfrm>
            <a:off x="7018491" y="5554728"/>
            <a:ext cx="178987" cy="15856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7467" tIns="43700" rIns="87467" bIns="43700" anchor="ctr" anchorCtr="0">
            <a:noAutofit/>
          </a:bodyPr>
          <a:lstStyle/>
          <a:p>
            <a:pPr algn="ctr"/>
            <a:endParaRPr sz="133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67"/>
          <p:cNvSpPr/>
          <p:nvPr/>
        </p:nvSpPr>
        <p:spPr>
          <a:xfrm>
            <a:off x="7406725" y="5298732"/>
            <a:ext cx="178987" cy="1585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7467" tIns="43700" rIns="87467" bIns="43700" anchor="ctr" anchorCtr="0">
            <a:noAutofit/>
          </a:bodyPr>
          <a:lstStyle/>
          <a:p>
            <a:pPr algn="ctr"/>
            <a:endParaRPr sz="133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67"/>
          <p:cNvSpPr/>
          <p:nvPr/>
        </p:nvSpPr>
        <p:spPr>
          <a:xfrm>
            <a:off x="6198424" y="4435733"/>
            <a:ext cx="772304" cy="5029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7467" tIns="43700" rIns="87467" bIns="43700" anchor="ctr" anchorCtr="0">
            <a:noAutofit/>
          </a:bodyPr>
          <a:lstStyle/>
          <a:p>
            <a:pPr algn="ctr"/>
            <a:r>
              <a:rPr lang="en" sz="13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Shape</a:t>
            </a:r>
            <a:endParaRPr sz="1333"/>
          </a:p>
          <a:p>
            <a:pPr algn="ctr"/>
            <a:r>
              <a:rPr lang="en" sz="13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333"/>
          </a:p>
        </p:txBody>
      </p:sp>
      <p:sp>
        <p:nvSpPr>
          <p:cNvPr id="527" name="Google Shape;527;p67"/>
          <p:cNvSpPr/>
          <p:nvPr/>
        </p:nvSpPr>
        <p:spPr>
          <a:xfrm>
            <a:off x="6453689" y="4856904"/>
            <a:ext cx="178987" cy="1591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7467" tIns="43700" rIns="87467" bIns="43700" anchor="ctr" anchorCtr="0">
            <a:noAutofit/>
          </a:bodyPr>
          <a:lstStyle/>
          <a:p>
            <a:pPr algn="ctr"/>
            <a:endParaRPr sz="133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67"/>
          <p:cNvSpPr/>
          <p:nvPr/>
        </p:nvSpPr>
        <p:spPr>
          <a:xfrm>
            <a:off x="6461109" y="4351922"/>
            <a:ext cx="178987" cy="15856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7467" tIns="43700" rIns="87467" bIns="43700" anchor="ctr" anchorCtr="0">
            <a:noAutofit/>
          </a:bodyPr>
          <a:lstStyle/>
          <a:p>
            <a:pPr algn="ctr"/>
            <a:endParaRPr sz="133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67"/>
          <p:cNvSpPr/>
          <p:nvPr/>
        </p:nvSpPr>
        <p:spPr>
          <a:xfrm>
            <a:off x="6112216" y="4608749"/>
            <a:ext cx="178987" cy="1585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87467" tIns="43700" rIns="87467" bIns="43700" anchor="ctr" anchorCtr="0">
            <a:noAutofit/>
          </a:bodyPr>
          <a:lstStyle/>
          <a:p>
            <a:pPr algn="ctr"/>
            <a:endParaRPr sz="1333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67"/>
          <p:cNvSpPr/>
          <p:nvPr/>
        </p:nvSpPr>
        <p:spPr>
          <a:xfrm>
            <a:off x="5944085" y="3550567"/>
            <a:ext cx="1890859" cy="2382487"/>
          </a:xfrm>
          <a:prstGeom prst="rect">
            <a:avLst/>
          </a:prstGeom>
          <a:noFill/>
          <a:ln w="107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4933" tIns="139933" rIns="174933" bIns="139933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sz="2267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31" name="Google Shape;531;p67"/>
          <p:cNvSpPr txBox="1"/>
          <p:nvPr/>
        </p:nvSpPr>
        <p:spPr>
          <a:xfrm>
            <a:off x="5774387" y="5873289"/>
            <a:ext cx="2230253" cy="576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933" tIns="139933" rIns="174933" bIns="139933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" sz="2267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Shapes library</a:t>
            </a:r>
            <a:endParaRPr sz="1333"/>
          </a:p>
        </p:txBody>
      </p:sp>
      <p:pic>
        <p:nvPicPr>
          <p:cNvPr id="532" name="Google Shape;532;p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320" y="4084938"/>
            <a:ext cx="1119673" cy="1119673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67"/>
          <p:cNvSpPr/>
          <p:nvPr/>
        </p:nvSpPr>
        <p:spPr>
          <a:xfrm>
            <a:off x="11141523" y="4184960"/>
            <a:ext cx="868511" cy="1113771"/>
          </a:xfrm>
          <a:prstGeom prst="foldedCorner">
            <a:avLst>
              <a:gd name="adj" fmla="val 16667"/>
            </a:avLst>
          </a:prstGeom>
          <a:solidFill>
            <a:srgbClr val="A3C1E8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4933" tIns="139933" rIns="174933" bIns="139933" anchor="t" anchorCtr="0">
            <a:noAutofit/>
          </a:bodyPr>
          <a:lstStyle/>
          <a:p>
            <a:pPr algn="ctr">
              <a:lnSpc>
                <a:spcPct val="90000"/>
              </a:lnSpc>
            </a:pPr>
            <a:endParaRPr sz="1867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algn="ctr">
              <a:lnSpc>
                <a:spcPct val="90000"/>
              </a:lnSpc>
            </a:pPr>
            <a:r>
              <a:rPr lang="en" sz="1867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Java</a:t>
            </a:r>
            <a:endParaRPr sz="2267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534" name="Google Shape;534;p67"/>
          <p:cNvCxnSpPr>
            <a:stCxn id="517" idx="3"/>
            <a:endCxn id="530" idx="1"/>
          </p:cNvCxnSpPr>
          <p:nvPr/>
        </p:nvCxnSpPr>
        <p:spPr>
          <a:xfrm>
            <a:off x="5694853" y="4737589"/>
            <a:ext cx="249200" cy="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35" name="Google Shape;535;p67"/>
          <p:cNvCxnSpPr>
            <a:stCxn id="530" idx="3"/>
            <a:endCxn id="516" idx="1"/>
          </p:cNvCxnSpPr>
          <p:nvPr/>
        </p:nvCxnSpPr>
        <p:spPr>
          <a:xfrm rot="10800000" flipH="1">
            <a:off x="7834944" y="4737409"/>
            <a:ext cx="314000" cy="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36" name="Google Shape;536;p67"/>
          <p:cNvCxnSpPr>
            <a:stCxn id="516" idx="3"/>
            <a:endCxn id="533" idx="1"/>
          </p:cNvCxnSpPr>
          <p:nvPr/>
        </p:nvCxnSpPr>
        <p:spPr>
          <a:xfrm>
            <a:off x="10816527" y="4737589"/>
            <a:ext cx="324800" cy="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37" name="Google Shape;537;p67"/>
          <p:cNvCxnSpPr>
            <a:endCxn id="517" idx="1"/>
          </p:cNvCxnSpPr>
          <p:nvPr/>
        </p:nvCxnSpPr>
        <p:spPr>
          <a:xfrm>
            <a:off x="1530696" y="4737589"/>
            <a:ext cx="34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825142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8901" y="533330"/>
            <a:ext cx="9752884" cy="899665"/>
          </a:xfrm>
        </p:spPr>
        <p:txBody>
          <a:bodyPr/>
          <a:lstStyle/>
          <a:p>
            <a:r>
              <a:rPr lang="en-GB" sz="4408" dirty="0" smtClean="0"/>
              <a:t>Generating code from shapes</a:t>
            </a:r>
            <a:endParaRPr lang="en-GB" sz="4408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5946" y="1328312"/>
            <a:ext cx="10352356" cy="2928274"/>
          </a:xfrm>
        </p:spPr>
        <p:txBody>
          <a:bodyPr/>
          <a:lstStyle/>
          <a:p>
            <a:r>
              <a:rPr lang="en-GB" dirty="0" smtClean="0"/>
              <a:t>Domain model based on Shapes</a:t>
            </a:r>
            <a:endParaRPr lang="en-GB" dirty="0"/>
          </a:p>
          <a:p>
            <a:r>
              <a:rPr lang="en-GB" i="1" dirty="0" smtClean="0"/>
              <a:t>Clean architecture </a:t>
            </a:r>
            <a:r>
              <a:rPr lang="en-GB" dirty="0" smtClean="0"/>
              <a:t>pattern</a:t>
            </a:r>
            <a:endParaRPr lang="en-GB" i="1" dirty="0" smtClean="0"/>
          </a:p>
          <a:p>
            <a:pPr lvl="1"/>
            <a:r>
              <a:rPr lang="en-GB" dirty="0" smtClean="0"/>
              <a:t>Domain model as central element</a:t>
            </a:r>
          </a:p>
          <a:p>
            <a:pPr lvl="1"/>
            <a:r>
              <a:rPr lang="en-GB" dirty="0" smtClean="0"/>
              <a:t>Simple classes (POJO): Plain Old Java Objects</a:t>
            </a:r>
          </a:p>
          <a:p>
            <a:pPr lvl="1"/>
            <a:r>
              <a:rPr lang="en-GB" dirty="0" smtClean="0"/>
              <a:t>Shapes synchronization</a:t>
            </a:r>
          </a:p>
          <a:p>
            <a:pPr lvl="1"/>
            <a:r>
              <a:rPr lang="en-GB" dirty="0" smtClean="0"/>
              <a:t>Application logic and services based on domain model</a:t>
            </a:r>
            <a:endParaRPr lang="en-GB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1817247" y="4701617"/>
            <a:ext cx="3818097" cy="1876465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b" anchorCtr="1"/>
          <a:lstStyle/>
          <a:p>
            <a:pPr defTabSz="839785">
              <a:defRPr/>
            </a:pPr>
            <a:r>
              <a:rPr lang="en-GB" sz="1653" kern="0" dirty="0">
                <a:solidFill>
                  <a:prstClr val="black"/>
                </a:solidFill>
                <a:latin typeface="Calibri" panose="020F0502020204030204"/>
              </a:rPr>
              <a:t>Semantic architecture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7682204" y="4701617"/>
            <a:ext cx="3638939" cy="1876465"/>
          </a:xfrm>
          <a:prstGeom prst="round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b" anchorCtr="1"/>
          <a:lstStyle/>
          <a:p>
            <a:pPr defTabSz="839785">
              <a:defRPr/>
            </a:pPr>
            <a:r>
              <a:rPr lang="en-GB" sz="1653" kern="0" dirty="0">
                <a:solidFill>
                  <a:prstClr val="black"/>
                </a:solidFill>
                <a:latin typeface="Calibri" panose="020F0502020204030204"/>
              </a:rPr>
              <a:t>Ontological infrastructure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5978181" y="4551673"/>
            <a:ext cx="1361185" cy="799767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39785">
              <a:defRPr/>
            </a:pPr>
            <a:r>
              <a:rPr lang="en-GB" sz="1653" kern="0" dirty="0">
                <a:solidFill>
                  <a:prstClr val="white"/>
                </a:solidFill>
                <a:latin typeface="Calibri" panose="020F0502020204030204"/>
              </a:rPr>
              <a:t>UML</a:t>
            </a:r>
          </a:p>
          <a:p>
            <a:pPr algn="ctr" defTabSz="839785">
              <a:defRPr/>
            </a:pPr>
            <a:r>
              <a:rPr lang="en-GB" sz="1653" kern="0" dirty="0">
                <a:solidFill>
                  <a:prstClr val="white"/>
                </a:solidFill>
                <a:latin typeface="Calibri" panose="020F0502020204030204"/>
              </a:rPr>
              <a:t>Diagrams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7884423" y="5291791"/>
            <a:ext cx="1361185" cy="799767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39785">
              <a:defRPr/>
            </a:pPr>
            <a:r>
              <a:rPr lang="en-GB" sz="1653" kern="0" dirty="0">
                <a:solidFill>
                  <a:prstClr val="white"/>
                </a:solidFill>
                <a:latin typeface="Calibri" panose="020F0502020204030204"/>
              </a:rPr>
              <a:t>Shapes</a:t>
            </a:r>
          </a:p>
          <a:p>
            <a:pPr algn="ctr" defTabSz="839785">
              <a:defRPr/>
            </a:pPr>
            <a:r>
              <a:rPr lang="en-GB" sz="1653" kern="0" dirty="0">
                <a:solidFill>
                  <a:prstClr val="white"/>
                </a:solidFill>
                <a:latin typeface="Calibri" panose="020F0502020204030204"/>
              </a:rPr>
              <a:t>library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3798948" y="5291791"/>
            <a:ext cx="1361185" cy="799767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39785">
              <a:defRPr/>
            </a:pPr>
            <a:r>
              <a:rPr lang="en-GB" sz="1653" kern="0" dirty="0">
                <a:solidFill>
                  <a:prstClr val="white"/>
                </a:solidFill>
                <a:latin typeface="Calibri" panose="020F0502020204030204"/>
              </a:rPr>
              <a:t>Domain </a:t>
            </a:r>
          </a:p>
          <a:p>
            <a:pPr algn="ctr" defTabSz="839785">
              <a:defRPr/>
            </a:pPr>
            <a:r>
              <a:rPr lang="en-GB" sz="1653" kern="0" dirty="0">
                <a:solidFill>
                  <a:prstClr val="white"/>
                </a:solidFill>
                <a:latin typeface="Calibri" panose="020F0502020204030204"/>
              </a:rPr>
              <a:t>model</a:t>
            </a:r>
          </a:p>
        </p:txBody>
      </p:sp>
      <p:cxnSp>
        <p:nvCxnSpPr>
          <p:cNvPr id="18" name="Conector recto de flecha 22"/>
          <p:cNvCxnSpPr>
            <a:stCxn id="15" idx="1"/>
            <a:endCxn id="17" idx="0"/>
          </p:cNvCxnSpPr>
          <p:nvPr/>
        </p:nvCxnSpPr>
        <p:spPr>
          <a:xfrm rot="10800000" flipV="1">
            <a:off x="4479541" y="4951556"/>
            <a:ext cx="1498641" cy="340234"/>
          </a:xfrm>
          <a:prstGeom prst="bentConnector2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Conector recto de flecha 22"/>
          <p:cNvCxnSpPr>
            <a:stCxn id="15" idx="3"/>
            <a:endCxn id="16" idx="0"/>
          </p:cNvCxnSpPr>
          <p:nvPr/>
        </p:nvCxnSpPr>
        <p:spPr>
          <a:xfrm>
            <a:off x="7339366" y="4951557"/>
            <a:ext cx="1225649" cy="340234"/>
          </a:xfrm>
          <a:prstGeom prst="bentConnector2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Conector recto de flecha 22"/>
          <p:cNvCxnSpPr>
            <a:stCxn id="17" idx="3"/>
            <a:endCxn id="16" idx="1"/>
          </p:cNvCxnSpPr>
          <p:nvPr/>
        </p:nvCxnSpPr>
        <p:spPr>
          <a:xfrm>
            <a:off x="5160133" y="5691674"/>
            <a:ext cx="2724290" cy="0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21" name="CuadroTexto 20"/>
          <p:cNvSpPr txBox="1"/>
          <p:nvPr/>
        </p:nvSpPr>
        <p:spPr>
          <a:xfrm>
            <a:off x="5635343" y="5718335"/>
            <a:ext cx="2046861" cy="346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3" dirty="0" err="1">
                <a:solidFill>
                  <a:prstClr val="black"/>
                </a:solidFill>
                <a:latin typeface="Calibri" panose="020F0502020204030204"/>
              </a:rPr>
              <a:t>Syncrhonization</a:t>
            </a:r>
            <a:endParaRPr lang="en-GB" sz="1653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14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and rules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695959"/>
          </a:xfrm>
        </p:spPr>
        <p:txBody>
          <a:bodyPr/>
          <a:lstStyle/>
          <a:p>
            <a:r>
              <a:rPr lang="en-GB" dirty="0" smtClean="0"/>
              <a:t>SHACL Advanced Features describes SHACL rules</a:t>
            </a:r>
          </a:p>
          <a:p>
            <a:endParaRPr lang="en-GB" dirty="0"/>
          </a:p>
        </p:txBody>
      </p:sp>
      <p:sp>
        <p:nvSpPr>
          <p:cNvPr id="4" name="CuadroTexto 3"/>
          <p:cNvSpPr txBox="1"/>
          <p:nvPr/>
        </p:nvSpPr>
        <p:spPr>
          <a:xfrm>
            <a:off x="1811752" y="2296160"/>
            <a:ext cx="4060727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s-E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Rectangle</a:t>
            </a:r>
            <a:r>
              <a:rPr lang="es-E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s-E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rdfs:</a:t>
            </a:r>
            <a:r>
              <a:rPr lang="es-E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Class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s-E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sh:</a:t>
            </a:r>
            <a:r>
              <a:rPr lang="es-E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NodeShape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;</a:t>
            </a:r>
          </a:p>
          <a:p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s-E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rdfs:</a:t>
            </a:r>
            <a:r>
              <a:rPr lang="es-E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label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s-ES" sz="1400" dirty="0" err="1">
                <a:solidFill>
                  <a:srgbClr val="A31515"/>
                </a:solidFill>
                <a:latin typeface="Consolas" panose="020B0609020204030204" pitchFamily="49" charset="0"/>
              </a:rPr>
              <a:t>Rectangle</a:t>
            </a:r>
            <a:r>
              <a:rPr lang="es-ES" sz="14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;</a:t>
            </a:r>
          </a:p>
          <a:p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s-E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sh:</a:t>
            </a:r>
            <a:r>
              <a:rPr lang="es-E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property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 </a:t>
            </a:r>
            <a:r>
              <a:rPr lang="es-E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sh:</a:t>
            </a:r>
            <a:r>
              <a:rPr lang="es-E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path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s-E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height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;</a:t>
            </a:r>
          </a:p>
          <a:p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</a:t>
            </a:r>
            <a:r>
              <a:rPr lang="es-E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sh:</a:t>
            </a:r>
            <a:r>
              <a:rPr lang="es-E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datatype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xsd:</a:t>
            </a:r>
            <a:r>
              <a:rPr lang="es-E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integer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;</a:t>
            </a:r>
          </a:p>
          <a:p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</a:t>
            </a:r>
            <a:r>
              <a:rPr lang="es-E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sh:</a:t>
            </a:r>
            <a:r>
              <a:rPr lang="es-E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maxCount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s-E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sh:</a:t>
            </a:r>
            <a:r>
              <a:rPr lang="es-E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minCount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;</a:t>
            </a:r>
          </a:p>
          <a:p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</a:t>
            </a:r>
            <a:r>
              <a:rPr lang="es-E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sh:</a:t>
            </a:r>
            <a:r>
              <a:rPr lang="es-E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name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s-ES" sz="1400" dirty="0" err="1">
                <a:solidFill>
                  <a:srgbClr val="A31515"/>
                </a:solidFill>
                <a:latin typeface="Consolas" panose="020B0609020204030204" pitchFamily="49" charset="0"/>
              </a:rPr>
              <a:t>height</a:t>
            </a:r>
            <a:r>
              <a:rPr lang="es-ES" sz="14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;</a:t>
            </a:r>
          </a:p>
          <a:p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s-E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sh:</a:t>
            </a:r>
            <a:r>
              <a:rPr lang="es-E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property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s-E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sh:</a:t>
            </a:r>
            <a:r>
              <a:rPr lang="es-E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path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s-E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width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;</a:t>
            </a:r>
          </a:p>
          <a:p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</a:t>
            </a:r>
            <a:r>
              <a:rPr lang="es-E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sh:</a:t>
            </a:r>
            <a:r>
              <a:rPr lang="es-E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datatype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xsd:</a:t>
            </a:r>
            <a:r>
              <a:rPr lang="es-E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integer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;</a:t>
            </a:r>
          </a:p>
          <a:p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</a:t>
            </a:r>
            <a:r>
              <a:rPr lang="es-E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sh:</a:t>
            </a:r>
            <a:r>
              <a:rPr lang="es-E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maxCount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s-E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sh:</a:t>
            </a:r>
            <a:r>
              <a:rPr lang="es-E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minCount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;</a:t>
            </a:r>
          </a:p>
          <a:p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</a:t>
            </a:r>
            <a:r>
              <a:rPr lang="es-E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sh:</a:t>
            </a:r>
            <a:r>
              <a:rPr lang="es-E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name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s-ES" sz="1400" dirty="0" err="1">
                <a:solidFill>
                  <a:srgbClr val="A31515"/>
                </a:solidFill>
                <a:latin typeface="Consolas" panose="020B0609020204030204" pitchFamily="49" charset="0"/>
              </a:rPr>
              <a:t>width</a:t>
            </a:r>
            <a:r>
              <a:rPr lang="es-ES" sz="14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]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;</a:t>
            </a:r>
          </a:p>
          <a:p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s-E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sh:</a:t>
            </a:r>
            <a:r>
              <a:rPr lang="es-E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rule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 </a:t>
            </a:r>
            <a:r>
              <a:rPr lang="es-E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sh:</a:t>
            </a:r>
            <a:r>
              <a:rPr lang="es-E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TripleRule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;</a:t>
            </a:r>
          </a:p>
          <a:p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</a:t>
            </a:r>
            <a:r>
              <a:rPr lang="es-E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sh:</a:t>
            </a:r>
            <a:r>
              <a:rPr lang="es-E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subject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sh:</a:t>
            </a:r>
            <a:r>
              <a:rPr lang="es-E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this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</a:p>
          <a:p>
            <a:r>
              <a:rPr lang="es-E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s-E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sh:</a:t>
            </a:r>
            <a:r>
              <a:rPr lang="es-E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predicate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rdf:</a:t>
            </a:r>
            <a:r>
              <a:rPr lang="es-E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type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</a:p>
          <a:p>
            <a:r>
              <a:rPr lang="es-E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s-E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sh:</a:t>
            </a:r>
            <a:r>
              <a:rPr lang="es-E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object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s-E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s-E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Square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;</a:t>
            </a:r>
          </a:p>
          <a:p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</a:t>
            </a:r>
            <a:r>
              <a:rPr lang="es-E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sh:</a:t>
            </a:r>
            <a:r>
              <a:rPr lang="es-E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condition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s-E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Rectangle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;</a:t>
            </a:r>
          </a:p>
          <a:p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</a:t>
            </a:r>
            <a:r>
              <a:rPr lang="es-E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sh:</a:t>
            </a:r>
            <a:r>
              <a:rPr lang="es-E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condition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 </a:t>
            </a:r>
            <a:endParaRPr lang="es-E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s-E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sh:</a:t>
            </a:r>
            <a:r>
              <a:rPr lang="es-E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property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[</a:t>
            </a:r>
          </a:p>
          <a:p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 </a:t>
            </a:r>
            <a:r>
              <a:rPr lang="es-E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sh:</a:t>
            </a:r>
            <a:r>
              <a:rPr lang="es-E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path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s-E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s-E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width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;</a:t>
            </a:r>
          </a:p>
          <a:p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 </a:t>
            </a:r>
            <a:r>
              <a:rPr lang="es-E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sh:</a:t>
            </a:r>
            <a:r>
              <a:rPr lang="es-E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equals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s-E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height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endParaRPr lang="es-ES" sz="1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s-E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]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]</a:t>
            </a:r>
            <a:r>
              <a:rPr lang="es-E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endParaRPr lang="en-GB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509315" y="2573158"/>
            <a:ext cx="2337499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Rectangle .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N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Rectangle 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height 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width 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.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S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Rectangle 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height 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width  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endParaRPr lang="en-GB" dirty="0"/>
          </a:p>
        </p:txBody>
      </p:sp>
      <p:sp>
        <p:nvSpPr>
          <p:cNvPr id="6" name="Flecha derecha 5"/>
          <p:cNvSpPr/>
          <p:nvPr/>
        </p:nvSpPr>
        <p:spPr>
          <a:xfrm>
            <a:off x="6096000" y="5770880"/>
            <a:ext cx="3444240" cy="467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echa doblada hacia arriba 6"/>
          <p:cNvSpPr/>
          <p:nvPr/>
        </p:nvSpPr>
        <p:spPr>
          <a:xfrm rot="5400000">
            <a:off x="8103370" y="4237722"/>
            <a:ext cx="831579" cy="189991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uadroTexto 7"/>
          <p:cNvSpPr txBox="1"/>
          <p:nvPr/>
        </p:nvSpPr>
        <p:spPr>
          <a:xfrm>
            <a:off x="9692640" y="5309215"/>
            <a:ext cx="221488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s-E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s-ES" dirty="0">
                <a:solidFill>
                  <a:srgbClr val="000000"/>
                </a:solidFill>
                <a:latin typeface="Consolas" panose="020B0609020204030204" pitchFamily="49" charset="0"/>
              </a:rPr>
              <a:t>S </a:t>
            </a:r>
            <a:r>
              <a:rPr lang="es-ES" dirty="0">
                <a:solidFill>
                  <a:srgbClr val="0000FF"/>
                </a:solidFill>
                <a:latin typeface="Consolas" panose="020B0609020204030204" pitchFamily="49" charset="0"/>
              </a:rPr>
              <a:t>a</a:t>
            </a:r>
            <a:r>
              <a:rPr lang="es-E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s-ES" dirty="0" err="1">
                <a:solidFill>
                  <a:srgbClr val="000000"/>
                </a:solidFill>
                <a:latin typeface="Consolas" panose="020B0609020204030204" pitchFamily="49" charset="0"/>
              </a:rPr>
              <a:t>Square</a:t>
            </a:r>
            <a:r>
              <a:rPr lang="es-E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s-E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</a:p>
          <a:p>
            <a:r>
              <a:rPr lang="es-E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628518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8"/>
          <p:cNvSpPr txBox="1">
            <a:spLocks noGrp="1"/>
          </p:cNvSpPr>
          <p:nvPr>
            <p:ph type="title"/>
          </p:nvPr>
        </p:nvSpPr>
        <p:spPr>
          <a:xfrm>
            <a:off x="508963" y="412981"/>
            <a:ext cx="10999940" cy="8996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9933" tIns="87467" rIns="139933" bIns="87467" rtlCol="0" anchor="t" anchorCtr="0">
            <a:noAutofit/>
          </a:bodyPr>
          <a:lstStyle/>
          <a:p>
            <a:pPr>
              <a:buSzPts val="3900"/>
            </a:pPr>
            <a:r>
              <a:rPr lang="en" sz="4800" dirty="0" smtClean="0"/>
              <a:t>Shapes for data integration</a:t>
            </a:r>
            <a:endParaRPr sz="4800" dirty="0"/>
          </a:p>
        </p:txBody>
      </p:sp>
      <p:sp>
        <p:nvSpPr>
          <p:cNvPr id="543" name="Google Shape;543;p68"/>
          <p:cNvSpPr txBox="1">
            <a:spLocks noGrp="1"/>
          </p:cNvSpPr>
          <p:nvPr>
            <p:ph type="body" idx="1"/>
          </p:nvPr>
        </p:nvSpPr>
        <p:spPr>
          <a:xfrm>
            <a:off x="386400" y="1304867"/>
            <a:ext cx="11348000" cy="148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9933" tIns="87467" rIns="139933" bIns="87467" rtlCol="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3"/>
              </a:rPr>
              <a:t>XMLSchema2ShEx</a:t>
            </a:r>
            <a:r>
              <a:rPr lang="en"/>
              <a:t>: Convert XML Schemas to shapes</a:t>
            </a:r>
            <a:endParaRPr/>
          </a:p>
          <a:p>
            <a:pPr marL="0" indent="0"/>
            <a:r>
              <a:rPr lang="en" u="sng">
                <a:solidFill>
                  <a:schemeClr val="hlink"/>
                </a:solidFill>
                <a:hlinkClick r:id="rId4"/>
              </a:rPr>
              <a:t>ShExML</a:t>
            </a:r>
            <a:r>
              <a:rPr lang="en"/>
              <a:t>: Domain specific language to convert data to RDF </a:t>
            </a:r>
            <a:endParaRPr/>
          </a:p>
          <a:p>
            <a:pPr marL="609585" lvl="1" indent="0"/>
            <a:r>
              <a:rPr lang="en" sz="3200"/>
              <a:t>Input formats: CSV, XML, JSON, SQL</a:t>
            </a:r>
            <a:endParaRPr sz="3200"/>
          </a:p>
        </p:txBody>
      </p:sp>
      <p:sp>
        <p:nvSpPr>
          <p:cNvPr id="544" name="Google Shape;544;p68"/>
          <p:cNvSpPr/>
          <p:nvPr/>
        </p:nvSpPr>
        <p:spPr>
          <a:xfrm>
            <a:off x="5393617" y="2949134"/>
            <a:ext cx="2374400" cy="667217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dirty="0"/>
              <a:t>XMLSchema2ShEx</a:t>
            </a:r>
            <a:endParaRPr sz="2000" dirty="0"/>
          </a:p>
        </p:txBody>
      </p:sp>
      <p:sp>
        <p:nvSpPr>
          <p:cNvPr id="545" name="Google Shape;545;p68"/>
          <p:cNvSpPr/>
          <p:nvPr/>
        </p:nvSpPr>
        <p:spPr>
          <a:xfrm>
            <a:off x="3543017" y="3065151"/>
            <a:ext cx="1224800" cy="5512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XSD</a:t>
            </a:r>
            <a:endParaRPr sz="2400"/>
          </a:p>
        </p:txBody>
      </p:sp>
      <p:sp>
        <p:nvSpPr>
          <p:cNvPr id="546" name="Google Shape;546;p68"/>
          <p:cNvSpPr/>
          <p:nvPr/>
        </p:nvSpPr>
        <p:spPr>
          <a:xfrm>
            <a:off x="5693033" y="4817667"/>
            <a:ext cx="1639200" cy="5512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ShExML</a:t>
            </a:r>
            <a:endParaRPr sz="2400"/>
          </a:p>
        </p:txBody>
      </p:sp>
      <p:sp>
        <p:nvSpPr>
          <p:cNvPr id="547" name="Google Shape;547;p68"/>
          <p:cNvSpPr/>
          <p:nvPr/>
        </p:nvSpPr>
        <p:spPr>
          <a:xfrm>
            <a:off x="3543033" y="4115000"/>
            <a:ext cx="1224800" cy="5512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XML</a:t>
            </a:r>
            <a:endParaRPr sz="2400"/>
          </a:p>
        </p:txBody>
      </p:sp>
      <p:sp>
        <p:nvSpPr>
          <p:cNvPr id="548" name="Google Shape;548;p68"/>
          <p:cNvSpPr/>
          <p:nvPr/>
        </p:nvSpPr>
        <p:spPr>
          <a:xfrm>
            <a:off x="3543033" y="4741933"/>
            <a:ext cx="1224800" cy="5512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CSV</a:t>
            </a:r>
            <a:endParaRPr sz="2400"/>
          </a:p>
        </p:txBody>
      </p:sp>
      <p:sp>
        <p:nvSpPr>
          <p:cNvPr id="549" name="Google Shape;549;p68"/>
          <p:cNvSpPr/>
          <p:nvPr/>
        </p:nvSpPr>
        <p:spPr>
          <a:xfrm>
            <a:off x="3543033" y="5368867"/>
            <a:ext cx="1224800" cy="5512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JSON</a:t>
            </a:r>
            <a:endParaRPr sz="2400"/>
          </a:p>
        </p:txBody>
      </p:sp>
      <p:sp>
        <p:nvSpPr>
          <p:cNvPr id="550" name="Google Shape;550;p68"/>
          <p:cNvSpPr/>
          <p:nvPr/>
        </p:nvSpPr>
        <p:spPr>
          <a:xfrm>
            <a:off x="3543033" y="5995800"/>
            <a:ext cx="1224800" cy="5512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SQL</a:t>
            </a:r>
            <a:endParaRPr sz="2400"/>
          </a:p>
        </p:txBody>
      </p:sp>
      <p:sp>
        <p:nvSpPr>
          <p:cNvPr id="551" name="Google Shape;551;p68"/>
          <p:cNvSpPr/>
          <p:nvPr/>
        </p:nvSpPr>
        <p:spPr>
          <a:xfrm>
            <a:off x="8448851" y="4817667"/>
            <a:ext cx="1224800" cy="5512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RDF</a:t>
            </a:r>
            <a:endParaRPr sz="2400"/>
          </a:p>
        </p:txBody>
      </p:sp>
      <p:cxnSp>
        <p:nvCxnSpPr>
          <p:cNvPr id="552" name="Google Shape;552;p68"/>
          <p:cNvCxnSpPr>
            <a:stCxn id="545" idx="3"/>
            <a:endCxn id="544" idx="1"/>
          </p:cNvCxnSpPr>
          <p:nvPr/>
        </p:nvCxnSpPr>
        <p:spPr>
          <a:xfrm>
            <a:off x="4767817" y="3340751"/>
            <a:ext cx="626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3" name="Google Shape;553;p68"/>
          <p:cNvCxnSpPr>
            <a:stCxn id="544" idx="3"/>
            <a:endCxn id="554" idx="1"/>
          </p:cNvCxnSpPr>
          <p:nvPr/>
        </p:nvCxnSpPr>
        <p:spPr>
          <a:xfrm>
            <a:off x="7768017" y="3340751"/>
            <a:ext cx="680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5" name="Google Shape;555;p68"/>
          <p:cNvCxnSpPr>
            <a:stCxn id="551" idx="0"/>
            <a:endCxn id="556" idx="4"/>
          </p:cNvCxnSpPr>
          <p:nvPr/>
        </p:nvCxnSpPr>
        <p:spPr>
          <a:xfrm rot="10800000" flipH="1">
            <a:off x="9061251" y="3802467"/>
            <a:ext cx="8000" cy="101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57" name="Google Shape;557;p68"/>
          <p:cNvSpPr txBox="1"/>
          <p:nvPr/>
        </p:nvSpPr>
        <p:spPr>
          <a:xfrm>
            <a:off x="9061267" y="3985417"/>
            <a:ext cx="70412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Quattrocento Sans"/>
                <a:ea typeface="Quattrocento Sans"/>
                <a:cs typeface="Quattrocento Sans"/>
                <a:sym typeface="Quattrocento Sans"/>
              </a:rPr>
              <a:t>conforms</a:t>
            </a:r>
            <a:endParaRPr sz="24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558" name="Google Shape;558;p68"/>
          <p:cNvCxnSpPr>
            <a:stCxn id="547" idx="3"/>
            <a:endCxn id="546" idx="1"/>
          </p:cNvCxnSpPr>
          <p:nvPr/>
        </p:nvCxnSpPr>
        <p:spPr>
          <a:xfrm>
            <a:off x="4767833" y="4390600"/>
            <a:ext cx="925200" cy="70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59" name="Google Shape;559;p68"/>
          <p:cNvCxnSpPr>
            <a:stCxn id="548" idx="3"/>
            <a:endCxn id="546" idx="1"/>
          </p:cNvCxnSpPr>
          <p:nvPr/>
        </p:nvCxnSpPr>
        <p:spPr>
          <a:xfrm>
            <a:off x="4767833" y="5017533"/>
            <a:ext cx="925200" cy="7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60" name="Google Shape;560;p68"/>
          <p:cNvCxnSpPr>
            <a:stCxn id="549" idx="3"/>
            <a:endCxn id="546" idx="1"/>
          </p:cNvCxnSpPr>
          <p:nvPr/>
        </p:nvCxnSpPr>
        <p:spPr>
          <a:xfrm rot="10800000" flipH="1">
            <a:off x="4767833" y="5093267"/>
            <a:ext cx="925200" cy="55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61" name="Google Shape;561;p68"/>
          <p:cNvCxnSpPr>
            <a:stCxn id="550" idx="3"/>
            <a:endCxn id="546" idx="1"/>
          </p:cNvCxnSpPr>
          <p:nvPr/>
        </p:nvCxnSpPr>
        <p:spPr>
          <a:xfrm rot="10800000" flipH="1">
            <a:off x="4767833" y="5093400"/>
            <a:ext cx="925200" cy="117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62" name="Google Shape;562;p68"/>
          <p:cNvCxnSpPr>
            <a:stCxn id="546" idx="3"/>
            <a:endCxn id="551" idx="1"/>
          </p:cNvCxnSpPr>
          <p:nvPr/>
        </p:nvCxnSpPr>
        <p:spPr>
          <a:xfrm>
            <a:off x="7332233" y="5093267"/>
            <a:ext cx="111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63" name="Google Shape;563;p68"/>
          <p:cNvCxnSpPr>
            <a:stCxn id="547" idx="0"/>
            <a:endCxn id="545" idx="2"/>
          </p:cNvCxnSpPr>
          <p:nvPr/>
        </p:nvCxnSpPr>
        <p:spPr>
          <a:xfrm rot="10800000">
            <a:off x="4155433" y="3616200"/>
            <a:ext cx="0" cy="49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4" name="Google Shape;564;p68"/>
          <p:cNvSpPr txBox="1"/>
          <p:nvPr/>
        </p:nvSpPr>
        <p:spPr>
          <a:xfrm>
            <a:off x="4155432" y="3576067"/>
            <a:ext cx="1868849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conforms</a:t>
            </a:r>
            <a:endParaRPr sz="24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565" name="Google Shape;565;p68"/>
          <p:cNvGrpSpPr/>
          <p:nvPr/>
        </p:nvGrpSpPr>
        <p:grpSpPr>
          <a:xfrm>
            <a:off x="8465314" y="2879061"/>
            <a:ext cx="1191916" cy="923409"/>
            <a:chOff x="6393610" y="2182782"/>
            <a:chExt cx="893937" cy="692557"/>
          </a:xfrm>
        </p:grpSpPr>
        <p:sp>
          <p:nvSpPr>
            <p:cNvPr id="566" name="Google Shape;566;p68"/>
            <p:cNvSpPr/>
            <p:nvPr/>
          </p:nvSpPr>
          <p:spPr>
            <a:xfrm>
              <a:off x="6495847" y="2267151"/>
              <a:ext cx="791700" cy="515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87467" tIns="43700" rIns="87467" bIns="43700" anchor="ctr" anchorCtr="0">
              <a:noAutofit/>
            </a:bodyPr>
            <a:lstStyle/>
            <a:p>
              <a:pPr algn="ctr"/>
              <a:r>
                <a:rPr lang="en" sz="1733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ShEx</a:t>
              </a:r>
              <a:endParaRPr sz="1333"/>
            </a:p>
          </p:txBody>
        </p:sp>
        <p:sp>
          <p:nvSpPr>
            <p:cNvPr id="556" name="Google Shape;556;p68"/>
            <p:cNvSpPr/>
            <p:nvPr/>
          </p:nvSpPr>
          <p:spPr>
            <a:xfrm>
              <a:off x="6754682" y="2712139"/>
              <a:ext cx="183600" cy="163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87467" tIns="43700" rIns="87467" bIns="43700" anchor="ctr" anchorCtr="0">
              <a:noAutofit/>
            </a:bodyPr>
            <a:lstStyle/>
            <a:p>
              <a:pPr algn="ctr"/>
              <a:endParaRPr sz="17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68"/>
            <p:cNvSpPr/>
            <p:nvPr/>
          </p:nvSpPr>
          <p:spPr>
            <a:xfrm>
              <a:off x="6737082" y="2182782"/>
              <a:ext cx="183600" cy="162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87467" tIns="43700" rIns="87467" bIns="43700" anchor="ctr" anchorCtr="0">
              <a:noAutofit/>
            </a:bodyPr>
            <a:lstStyle/>
            <a:p>
              <a:pPr algn="ctr"/>
              <a:endParaRPr sz="17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8"/>
            <p:cNvSpPr/>
            <p:nvPr/>
          </p:nvSpPr>
          <p:spPr>
            <a:xfrm>
              <a:off x="6393610" y="2424280"/>
              <a:ext cx="183600" cy="16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87467" tIns="43700" rIns="87467" bIns="43700" anchor="ctr" anchorCtr="0">
              <a:noAutofit/>
            </a:bodyPr>
            <a:lstStyle/>
            <a:p>
              <a:pPr algn="ctr"/>
              <a:endParaRPr sz="17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291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Shapes ecosystems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Wikidata</a:t>
            </a:r>
            <a:r>
              <a:rPr lang="en-GB" dirty="0" smtClean="0"/>
              <a:t> provides a whole </a:t>
            </a:r>
            <a:r>
              <a:rPr lang="en-GB" dirty="0" err="1" smtClean="0"/>
              <a:t>ShEx</a:t>
            </a:r>
            <a:r>
              <a:rPr lang="en-GB" dirty="0" smtClean="0"/>
              <a:t> ecosystem</a:t>
            </a:r>
          </a:p>
          <a:p>
            <a:r>
              <a:rPr lang="en-GB" dirty="0" smtClean="0"/>
              <a:t>Entity schemas can evolve and relate between each other</a:t>
            </a:r>
          </a:p>
          <a:p>
            <a:pPr marL="440256" lvl="1" indent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ts val="1800"/>
            </a:pPr>
            <a:r>
              <a:rPr lang="es-ES" dirty="0" err="1"/>
              <a:t>Directory</a:t>
            </a:r>
            <a:r>
              <a:rPr lang="es-ES" dirty="0"/>
              <a:t>: </a:t>
            </a:r>
            <a:r>
              <a:rPr lang="es-ES" sz="2000" u="sng" dirty="0" smtClean="0">
                <a:solidFill>
                  <a:schemeClr val="hlink"/>
                </a:solidFill>
                <a:hlinkClick r:id="rId2"/>
              </a:rPr>
              <a:t>https</a:t>
            </a:r>
            <a:r>
              <a:rPr lang="es-ES" sz="2000" u="sng" dirty="0">
                <a:solidFill>
                  <a:schemeClr val="hlink"/>
                </a:solidFill>
                <a:hlinkClick r:id="rId2"/>
              </a:rPr>
              <a:t>://www.wikidata.org/wiki/Wikidata:Database_reports/EntitySchema_directory</a:t>
            </a:r>
            <a:endParaRPr lang="es-ES" u="sng" dirty="0">
              <a:solidFill>
                <a:schemeClr val="hlink"/>
              </a:solidFill>
            </a:endParaRPr>
          </a:p>
          <a:p>
            <a:pPr lvl="1"/>
            <a:r>
              <a:rPr lang="en-GB" dirty="0" smtClean="0"/>
              <a:t>Different schemas for the same entities?</a:t>
            </a:r>
          </a:p>
          <a:p>
            <a:pPr lvl="2"/>
            <a:r>
              <a:rPr lang="en-GB" dirty="0" smtClean="0"/>
              <a:t>Some schemas stress some aspects while others stress others</a:t>
            </a:r>
          </a:p>
          <a:p>
            <a:pPr lvl="1"/>
            <a:r>
              <a:rPr lang="en-GB" dirty="0" smtClean="0"/>
              <a:t>Evolution of schemas</a:t>
            </a:r>
          </a:p>
          <a:p>
            <a:pPr lvl="1"/>
            <a:r>
              <a:rPr lang="en-GB" dirty="0" smtClean="0"/>
              <a:t>Searching entity schemas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89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5120" y="198120"/>
            <a:ext cx="10972800" cy="1143000"/>
          </a:xfrm>
        </p:spPr>
        <p:txBody>
          <a:bodyPr/>
          <a:lstStyle/>
          <a:p>
            <a:r>
              <a:rPr lang="en-US" dirty="0" smtClean="0"/>
              <a:t>Simplified </a:t>
            </a:r>
            <a:r>
              <a:rPr lang="en-US" dirty="0" err="1"/>
              <a:t>W</a:t>
            </a:r>
            <a:r>
              <a:rPr lang="en-US" dirty="0" err="1" smtClean="0"/>
              <a:t>ebIndex</a:t>
            </a:r>
            <a:r>
              <a:rPr lang="en-US" dirty="0" smtClean="0"/>
              <a:t> data model</a:t>
            </a:r>
            <a:endParaRPr lang="en-US" dirty="0"/>
          </a:p>
        </p:txBody>
      </p:sp>
      <p:pic>
        <p:nvPicPr>
          <p:cNvPr id="30" name="Google Shape;24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64640" y="1341120"/>
            <a:ext cx="8310880" cy="5415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67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485605"/>
          </a:xfrm>
        </p:spPr>
        <p:txBody>
          <a:bodyPr/>
          <a:lstStyle/>
          <a:p>
            <a:r>
              <a:rPr lang="en-US" dirty="0" err="1" smtClean="0"/>
              <a:t>ShEx</a:t>
            </a:r>
            <a:r>
              <a:rPr lang="en-US" dirty="0" smtClean="0"/>
              <a:t> and SHACL have had a great level of adoption</a:t>
            </a:r>
          </a:p>
          <a:p>
            <a:r>
              <a:rPr lang="en-US" dirty="0" smtClean="0"/>
              <a:t>Tools and requirements have appeared from this adoption</a:t>
            </a:r>
          </a:p>
          <a:p>
            <a:r>
              <a:rPr lang="en-US" dirty="0" smtClean="0"/>
              <a:t>Towards shapes ecosystems</a:t>
            </a:r>
            <a:endParaRPr lang="en-US" dirty="0"/>
          </a:p>
          <a:p>
            <a:pPr lvl="1"/>
            <a:r>
              <a:rPr lang="en-US" dirty="0" smtClean="0"/>
              <a:t>New tools and challenges</a:t>
            </a:r>
          </a:p>
          <a:p>
            <a:r>
              <a:rPr lang="en-US" dirty="0" smtClean="0"/>
              <a:t>Theoretical results about recursion and negation </a:t>
            </a:r>
          </a:p>
          <a:p>
            <a:pPr lvl="1"/>
            <a:r>
              <a:rPr lang="en-US" dirty="0" smtClean="0"/>
              <a:t>Could help </a:t>
            </a:r>
            <a:r>
              <a:rPr lang="en-US" dirty="0" err="1" smtClean="0"/>
              <a:t>ShEx</a:t>
            </a:r>
            <a:r>
              <a:rPr lang="en-US" dirty="0"/>
              <a:t>/</a:t>
            </a:r>
            <a:r>
              <a:rPr lang="en-US" dirty="0" smtClean="0"/>
              <a:t>SHACL conciliation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772" y="4720046"/>
            <a:ext cx="1885742" cy="213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Acknowldgments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People have contributed to this list of </a:t>
            </a:r>
            <a:r>
              <a:rPr lang="en-GB" dirty="0" err="1" smtClean="0"/>
              <a:t>ShEX</a:t>
            </a:r>
            <a:r>
              <a:rPr lang="en-GB" dirty="0" smtClean="0"/>
              <a:t>/SHACL implementations: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github.com/validatingrdf/validatingrdf.github.io/wiki/Updated-list-of-implementations</a:t>
            </a:r>
            <a:endParaRPr lang="en-GB" dirty="0" smtClean="0"/>
          </a:p>
          <a:p>
            <a:r>
              <a:rPr lang="en-GB" dirty="0" smtClean="0"/>
              <a:t>Special thanks to Vladimir </a:t>
            </a:r>
            <a:r>
              <a:rPr lang="en-GB" dirty="0" err="1" smtClean="0"/>
              <a:t>Alexiev</a:t>
            </a:r>
            <a:r>
              <a:rPr lang="en-GB" dirty="0" smtClean="0"/>
              <a:t> for starting it</a:t>
            </a:r>
          </a:p>
          <a:p>
            <a:r>
              <a:rPr lang="en-GB" dirty="0" smtClean="0"/>
              <a:t>People from </a:t>
            </a:r>
            <a:r>
              <a:rPr lang="en-GB" dirty="0" err="1" smtClean="0"/>
              <a:t>ShEx</a:t>
            </a:r>
            <a:r>
              <a:rPr lang="en-GB" dirty="0" smtClean="0"/>
              <a:t> community group: Tom Baker, Kat Thornton, </a:t>
            </a:r>
            <a:r>
              <a:rPr lang="en-GB" dirty="0" err="1" smtClean="0"/>
              <a:t>Andra</a:t>
            </a:r>
            <a:r>
              <a:rPr lang="en-GB" dirty="0" smtClean="0"/>
              <a:t> </a:t>
            </a:r>
            <a:r>
              <a:rPr lang="en-GB" dirty="0" err="1" smtClean="0"/>
              <a:t>Waagmeester</a:t>
            </a:r>
            <a:r>
              <a:rPr lang="en-GB" dirty="0" smtClean="0"/>
              <a:t>,...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29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learnt from </a:t>
            </a:r>
            <a:r>
              <a:rPr lang="en-US" dirty="0" err="1" smtClean="0"/>
              <a:t>ShEx</a:t>
            </a:r>
            <a:r>
              <a:rPr lang="en-US" dirty="0" smtClean="0"/>
              <a:t> usage at </a:t>
            </a:r>
            <a:r>
              <a:rPr lang="en-US" dirty="0" err="1" smtClean="0"/>
              <a:t>WebIndex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1491" y="1417638"/>
            <a:ext cx="11549017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Documentation of linked data portal</a:t>
            </a:r>
          </a:p>
          <a:p>
            <a:pPr marL="400050" lvl="1" indent="0"/>
            <a:r>
              <a:rPr lang="en-US" sz="2400" dirty="0" smtClean="0"/>
              <a:t>Human-readable, machine </a:t>
            </a:r>
            <a:r>
              <a:rPr lang="en-US" sz="2400" dirty="0" err="1" smtClean="0"/>
              <a:t>processable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Team communication</a:t>
            </a:r>
          </a:p>
          <a:p>
            <a:pPr marL="400050" lvl="1" indent="0"/>
            <a:r>
              <a:rPr lang="en-US" sz="2400" dirty="0" smtClean="0"/>
              <a:t>Communicate the developers which shapes they had to generate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Validation</a:t>
            </a:r>
          </a:p>
          <a:p>
            <a:pPr marL="400050" lvl="1" indent="0"/>
            <a:r>
              <a:rPr lang="en-US" sz="2400" dirty="0"/>
              <a:t>For example: check if a value of type </a:t>
            </a:r>
            <a:r>
              <a:rPr lang="en-US" sz="24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qb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:Observation</a:t>
            </a:r>
            <a:r>
              <a:rPr lang="en-US" sz="2400" dirty="0"/>
              <a:t> had shape </a:t>
            </a:r>
            <a:r>
              <a:rPr lang="en-US" sz="2400" dirty="0">
                <a:solidFill>
                  <a:schemeClr val="tx2"/>
                </a:solidFill>
              </a:rPr>
              <a:t>&lt;Observation&gt;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Reuse</a:t>
            </a:r>
          </a:p>
          <a:p>
            <a:pPr marL="400050" lvl="1" indent="0"/>
            <a:r>
              <a:rPr lang="en-US" sz="2400" dirty="0" smtClean="0"/>
              <a:t>Another data portal was later developed for </a:t>
            </a:r>
            <a:r>
              <a:rPr lang="en-US" sz="2400" dirty="0" smtClean="0">
                <a:hlinkClick r:id="rId2"/>
              </a:rPr>
              <a:t>http://landportal.org</a:t>
            </a:r>
            <a:r>
              <a:rPr lang="en-US" sz="2400" dirty="0" smtClean="0"/>
              <a:t> base on observations</a:t>
            </a:r>
          </a:p>
          <a:p>
            <a:pPr marL="400050" lvl="1" indent="0"/>
            <a:r>
              <a:rPr lang="en-US" sz="2400" dirty="0" smtClean="0"/>
              <a:t>Easy to reuse and adapt the data model</a:t>
            </a:r>
          </a:p>
          <a:p>
            <a:pPr marL="400050" lvl="1" indent="0"/>
            <a:r>
              <a:rPr lang="en-US" sz="2400" dirty="0" smtClean="0"/>
              <a:t>Same types (</a:t>
            </a:r>
            <a:r>
              <a:rPr lang="en-US" sz="240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qb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:Observation</a:t>
            </a:r>
            <a:r>
              <a:rPr lang="en-US" sz="2400" dirty="0" smtClean="0"/>
              <a:t>) but different structure</a:t>
            </a:r>
          </a:p>
          <a:p>
            <a:pPr marL="400050" lvl="1" indent="0"/>
            <a:endParaRPr lang="en-US" sz="2400" dirty="0" smtClean="0"/>
          </a:p>
          <a:p>
            <a:pPr marL="400050" lvl="1" indent="0"/>
            <a:endParaRPr lang="en-US" sz="2400" dirty="0" smtClean="0">
              <a:solidFill>
                <a:schemeClr val="tx2"/>
              </a:solidFill>
            </a:endParaRPr>
          </a:p>
          <a:p>
            <a:pPr marL="400050" lvl="1" indent="0"/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015942" y="1744208"/>
            <a:ext cx="287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tx2"/>
                </a:solidFill>
                <a:hlinkClick r:id="rId3"/>
              </a:rPr>
              <a:t>weso.github.io/wiDoc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932023" y="6156960"/>
            <a:ext cx="422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dirty="0">
                <a:hlinkClick r:id="rId4"/>
              </a:rPr>
              <a:t>http://weso.github.io/landportalDoc/data</a:t>
            </a:r>
            <a:r>
              <a:rPr lang="en-US" dirty="0" smtClean="0">
                <a:hlinkClick r:id="rId4"/>
              </a:rPr>
              <a:t>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4035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8"/>
          <p:cNvSpPr txBox="1">
            <a:spLocks noGrp="1"/>
          </p:cNvSpPr>
          <p:nvPr>
            <p:ph type="title"/>
          </p:nvPr>
        </p:nvSpPr>
        <p:spPr>
          <a:xfrm>
            <a:off x="378173" y="412981"/>
            <a:ext cx="10418968" cy="8996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9933" tIns="87467" rIns="139933" bIns="87467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990033"/>
              </a:buClr>
              <a:buSzPts val="3900"/>
            </a:pPr>
            <a:r>
              <a:rPr lang="en" sz="4800" dirty="0" smtClean="0"/>
              <a:t>Wikidata and wikibase</a:t>
            </a:r>
            <a:endParaRPr sz="4800" dirty="0"/>
          </a:p>
        </p:txBody>
      </p:sp>
      <p:sp>
        <p:nvSpPr>
          <p:cNvPr id="380" name="Google Shape;380;p58"/>
          <p:cNvSpPr txBox="1">
            <a:spLocks noGrp="1"/>
          </p:cNvSpPr>
          <p:nvPr>
            <p:ph type="body" idx="1"/>
          </p:nvPr>
        </p:nvSpPr>
        <p:spPr>
          <a:xfrm>
            <a:off x="267967" y="1410567"/>
            <a:ext cx="11682400" cy="261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9933" tIns="87467" rIns="139933" bIns="87467" rtlCol="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300"/>
            </a:pPr>
            <a:r>
              <a:rPr lang="en" dirty="0"/>
              <a:t>In May, 2019, Wikidata announced ShEx adoption</a:t>
            </a:r>
            <a:endParaRPr dirty="0"/>
          </a:p>
          <a:p>
            <a:pPr marL="0" indent="0">
              <a:lnSpc>
                <a:spcPct val="90000"/>
              </a:lnSpc>
              <a:spcBef>
                <a:spcPts val="667"/>
              </a:spcBef>
              <a:buClr>
                <a:schemeClr val="dk1"/>
              </a:buClr>
              <a:buSzPts val="2300"/>
            </a:pPr>
            <a:r>
              <a:rPr lang="en" dirty="0"/>
              <a:t>New namespace for schemas</a:t>
            </a:r>
            <a:endParaRPr dirty="0"/>
          </a:p>
          <a:p>
            <a:pPr marL="440256" lvl="1" indent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ts val="1800"/>
            </a:pPr>
            <a:r>
              <a:rPr lang="en" sz="2133" dirty="0"/>
              <a:t>Example: </a:t>
            </a:r>
            <a:endParaRPr sz="2133" dirty="0"/>
          </a:p>
          <a:p>
            <a:pPr marL="440256" lvl="1" indent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ts val="1800"/>
            </a:pPr>
            <a:r>
              <a:rPr lang="en" sz="2133" dirty="0"/>
              <a:t>  </a:t>
            </a:r>
            <a:r>
              <a:rPr lang="en" sz="2133" u="sng" dirty="0">
                <a:solidFill>
                  <a:schemeClr val="hlink"/>
                </a:solidFill>
                <a:hlinkClick r:id="rId3"/>
              </a:rPr>
              <a:t>https://www.wikidata.org/wiki/EntitySchema:E2</a:t>
            </a:r>
            <a:endParaRPr sz="2133" dirty="0"/>
          </a:p>
          <a:p>
            <a:pPr marL="40206" indent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ts val="1800"/>
            </a:pPr>
            <a:r>
              <a:rPr lang="en" sz="2800" dirty="0" smtClean="0"/>
              <a:t>Wikibase also contains entity schemas</a:t>
            </a:r>
          </a:p>
          <a:p>
            <a:pPr marL="40206" indent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ts val="1800"/>
            </a:pPr>
            <a:r>
              <a:rPr lang="en" sz="2800" dirty="0" smtClean="0"/>
              <a:t>Online demo: </a:t>
            </a:r>
            <a:r>
              <a:rPr lang="en" sz="2800" dirty="0" smtClean="0">
                <a:hlinkClick r:id="rId4"/>
              </a:rPr>
              <a:t>wikishape</a:t>
            </a:r>
            <a:endParaRPr lang="en" sz="2533" u="sng" dirty="0" smtClean="0">
              <a:solidFill>
                <a:schemeClr val="hlink"/>
              </a:solidFill>
            </a:endParaRPr>
          </a:p>
          <a:p>
            <a:pPr marL="40206" indent="0">
              <a:lnSpc>
                <a:spcPct val="90000"/>
              </a:lnSpc>
              <a:spcBef>
                <a:spcPts val="533"/>
              </a:spcBef>
              <a:buClr>
                <a:schemeClr val="dk1"/>
              </a:buClr>
              <a:buSzPts val="1800"/>
            </a:pPr>
            <a:endParaRPr sz="2533" dirty="0"/>
          </a:p>
        </p:txBody>
      </p:sp>
      <p:pic>
        <p:nvPicPr>
          <p:cNvPr id="381" name="Google Shape;381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50398" y="544894"/>
            <a:ext cx="1942764" cy="1373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9840" y="4284617"/>
            <a:ext cx="5720963" cy="2482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7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4829" y="412980"/>
            <a:ext cx="9866479" cy="899665"/>
          </a:xfrm>
        </p:spPr>
        <p:txBody>
          <a:bodyPr/>
          <a:lstStyle/>
          <a:p>
            <a:r>
              <a:rPr lang="en-GB" dirty="0" smtClean="0"/>
              <a:t>Solid project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0317" y="1668593"/>
            <a:ext cx="10911367" cy="2753030"/>
          </a:xfrm>
        </p:spPr>
        <p:txBody>
          <a:bodyPr/>
          <a:lstStyle/>
          <a:p>
            <a:r>
              <a:rPr lang="en-GB" sz="2939" dirty="0"/>
              <a:t>SOLID (</a:t>
            </a:r>
            <a:r>
              <a:rPr lang="en-GB" sz="2939" dirty="0" err="1"/>
              <a:t>SOcial</a:t>
            </a:r>
            <a:r>
              <a:rPr lang="en-GB" sz="2939" dirty="0"/>
              <a:t> Linked Data): Promoted by Tim Berners-Lee</a:t>
            </a:r>
          </a:p>
          <a:p>
            <a:r>
              <a:rPr lang="en-GB" sz="2939" dirty="0"/>
              <a:t>Goal: Re-decentralize the Web</a:t>
            </a:r>
          </a:p>
          <a:p>
            <a:pPr marL="430400" lvl="1"/>
            <a:r>
              <a:rPr lang="en-GB" sz="2204" dirty="0"/>
              <a:t>Separate data from apps</a:t>
            </a:r>
          </a:p>
          <a:p>
            <a:pPr marL="430400" lvl="1"/>
            <a:r>
              <a:rPr lang="en-GB" sz="2204" dirty="0"/>
              <a:t>Give users more control about their data</a:t>
            </a:r>
          </a:p>
          <a:p>
            <a:pPr marL="430400" lvl="1"/>
            <a:r>
              <a:rPr lang="en-GB" sz="2204" dirty="0"/>
              <a:t>Internally using linked data &amp; RDF</a:t>
            </a:r>
          </a:p>
          <a:p>
            <a:r>
              <a:rPr lang="en-GB" sz="2939" dirty="0"/>
              <a:t>Shapes needed for interoperability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97" y="457474"/>
            <a:ext cx="1398718" cy="1398718"/>
          </a:xfrm>
          <a:prstGeom prst="rect">
            <a:avLst/>
          </a:prstGeom>
        </p:spPr>
      </p:pic>
      <p:sp>
        <p:nvSpPr>
          <p:cNvPr id="8" name="Cubo 7"/>
          <p:cNvSpPr/>
          <p:nvPr/>
        </p:nvSpPr>
        <p:spPr>
          <a:xfrm>
            <a:off x="6096001" y="4378576"/>
            <a:ext cx="1174990" cy="93674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801"/>
            <a:r>
              <a:rPr lang="en-GB" sz="1694" dirty="0">
                <a:solidFill>
                  <a:prstClr val="white"/>
                </a:solidFill>
                <a:latin typeface="Calibri" panose="020F0502020204030204"/>
              </a:rPr>
              <a:t>Data </a:t>
            </a:r>
          </a:p>
          <a:p>
            <a:pPr algn="ctr" defTabSz="860801"/>
            <a:r>
              <a:rPr lang="en-GB" sz="1694" dirty="0">
                <a:solidFill>
                  <a:prstClr val="white"/>
                </a:solidFill>
                <a:latin typeface="Calibri" panose="020F0502020204030204"/>
              </a:rPr>
              <a:t>pod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434597" y="3507252"/>
            <a:ext cx="993554" cy="6873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801"/>
            <a:r>
              <a:rPr lang="en-GB" sz="1694" dirty="0">
                <a:solidFill>
                  <a:prstClr val="white"/>
                </a:solidFill>
                <a:latin typeface="Calibri" panose="020F0502020204030204"/>
              </a:rPr>
              <a:t>Shape</a:t>
            </a:r>
          </a:p>
          <a:p>
            <a:pPr algn="ctr" defTabSz="860801"/>
            <a:r>
              <a:rPr lang="en-GB" sz="1694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0" name="Elipse 9"/>
          <p:cNvSpPr/>
          <p:nvPr/>
        </p:nvSpPr>
        <p:spPr>
          <a:xfrm>
            <a:off x="8813399" y="4061919"/>
            <a:ext cx="230262" cy="2174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801"/>
            <a:endParaRPr lang="en-GB" sz="169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8813399" y="3398010"/>
            <a:ext cx="230262" cy="21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801"/>
            <a:endParaRPr lang="en-GB" sz="169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8323694" y="3743706"/>
            <a:ext cx="230262" cy="2167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801"/>
            <a:endParaRPr lang="en-GB" sz="169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655884" y="5348318"/>
            <a:ext cx="993554" cy="6873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801"/>
            <a:r>
              <a:rPr lang="en-GB" sz="1694" dirty="0">
                <a:solidFill>
                  <a:prstClr val="white"/>
                </a:solidFill>
                <a:latin typeface="Calibri" panose="020F0502020204030204"/>
              </a:rPr>
              <a:t>Shape</a:t>
            </a:r>
          </a:p>
          <a:p>
            <a:pPr algn="ctr" defTabSz="860801"/>
            <a:r>
              <a:rPr lang="en-GB" sz="1694" dirty="0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5" name="Elipse 14"/>
          <p:cNvSpPr/>
          <p:nvPr/>
        </p:nvSpPr>
        <p:spPr>
          <a:xfrm>
            <a:off x="9037530" y="5237957"/>
            <a:ext cx="230262" cy="2174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801"/>
            <a:endParaRPr lang="en-GB" sz="169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9037530" y="5933932"/>
            <a:ext cx="230262" cy="21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801"/>
            <a:endParaRPr lang="en-GB" sz="169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9536988" y="5584071"/>
            <a:ext cx="230262" cy="2167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801"/>
            <a:endParaRPr lang="en-GB" sz="169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7982530" y="4404640"/>
            <a:ext cx="993554" cy="6873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801"/>
            <a:r>
              <a:rPr lang="en-GB" sz="1694" dirty="0">
                <a:solidFill>
                  <a:prstClr val="white"/>
                </a:solidFill>
                <a:latin typeface="Calibri" panose="020F0502020204030204"/>
              </a:rPr>
              <a:t>Shape</a:t>
            </a:r>
          </a:p>
          <a:p>
            <a:pPr algn="ctr" defTabSz="860801"/>
            <a:r>
              <a:rPr lang="en-GB" sz="1694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9" name="Elipse 18"/>
          <p:cNvSpPr/>
          <p:nvPr/>
        </p:nvSpPr>
        <p:spPr>
          <a:xfrm>
            <a:off x="8310926" y="4980241"/>
            <a:ext cx="230262" cy="2174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801"/>
            <a:endParaRPr lang="en-GB" sz="169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8320470" y="4290099"/>
            <a:ext cx="230262" cy="21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801"/>
            <a:endParaRPr lang="en-GB" sz="169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7871628" y="4641094"/>
            <a:ext cx="230262" cy="2167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801"/>
            <a:endParaRPr lang="en-GB" sz="169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10188542" y="3506358"/>
            <a:ext cx="960414" cy="688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801"/>
            <a:r>
              <a:rPr lang="en-GB" sz="1694" dirty="0">
                <a:solidFill>
                  <a:prstClr val="white"/>
                </a:solidFill>
                <a:latin typeface="Calibri" panose="020F0502020204030204"/>
              </a:rPr>
              <a:t>App</a:t>
            </a:r>
          </a:p>
          <a:p>
            <a:pPr algn="ctr" defTabSz="860801"/>
            <a:r>
              <a:rPr lang="en-GB" sz="1694" dirty="0">
                <a:solidFill>
                  <a:prstClr val="white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9624242" y="4400751"/>
            <a:ext cx="960414" cy="688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801"/>
            <a:r>
              <a:rPr lang="en-GB" sz="1694" dirty="0">
                <a:solidFill>
                  <a:prstClr val="white"/>
                </a:solidFill>
                <a:latin typeface="Calibri" panose="020F0502020204030204"/>
              </a:rPr>
              <a:t>App</a:t>
            </a:r>
          </a:p>
          <a:p>
            <a:pPr algn="ctr" defTabSz="860801"/>
            <a:r>
              <a:rPr lang="en-GB" sz="1694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10348006" y="5354048"/>
            <a:ext cx="960414" cy="688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0801"/>
            <a:r>
              <a:rPr lang="en-GB" sz="1694" dirty="0">
                <a:solidFill>
                  <a:prstClr val="white"/>
                </a:solidFill>
                <a:latin typeface="Calibri" panose="020F0502020204030204"/>
              </a:rPr>
              <a:t>App</a:t>
            </a:r>
          </a:p>
          <a:p>
            <a:pPr algn="ctr" defTabSz="860801"/>
            <a:r>
              <a:rPr lang="en-GB" sz="1694" dirty="0">
                <a:solidFill>
                  <a:prstClr val="white"/>
                </a:solidFill>
                <a:latin typeface="Calibri" panose="020F0502020204030204"/>
              </a:rPr>
              <a:t>3</a:t>
            </a:r>
          </a:p>
        </p:txBody>
      </p:sp>
      <p:cxnSp>
        <p:nvCxnSpPr>
          <p:cNvPr id="29" name="Conector curvado 28"/>
          <p:cNvCxnSpPr>
            <a:stCxn id="13" idx="2"/>
            <a:endCxn id="8" idx="0"/>
          </p:cNvCxnSpPr>
          <p:nvPr/>
        </p:nvCxnSpPr>
        <p:spPr>
          <a:xfrm rot="10800000" flipV="1">
            <a:off x="6800592" y="3852055"/>
            <a:ext cx="1523105" cy="526520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ector curvado 29"/>
          <p:cNvCxnSpPr>
            <a:stCxn id="14" idx="1"/>
            <a:endCxn id="8" idx="3"/>
          </p:cNvCxnSpPr>
          <p:nvPr/>
        </p:nvCxnSpPr>
        <p:spPr>
          <a:xfrm rot="10800000">
            <a:off x="6566403" y="5315323"/>
            <a:ext cx="2089481" cy="376665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ector curvado 32"/>
          <p:cNvCxnSpPr>
            <a:stCxn id="22" idx="2"/>
            <a:endCxn id="8" idx="5"/>
          </p:cNvCxnSpPr>
          <p:nvPr/>
        </p:nvCxnSpPr>
        <p:spPr>
          <a:xfrm flipH="1" flipV="1">
            <a:off x="7270992" y="4729856"/>
            <a:ext cx="600637" cy="195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Conector curvado 32"/>
          <p:cNvCxnSpPr>
            <a:stCxn id="23" idx="1"/>
          </p:cNvCxnSpPr>
          <p:nvPr/>
        </p:nvCxnSpPr>
        <p:spPr>
          <a:xfrm flipH="1" flipV="1">
            <a:off x="9420328" y="3841210"/>
            <a:ext cx="768215" cy="92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Conector curvado 32"/>
          <p:cNvCxnSpPr>
            <a:stCxn id="24" idx="1"/>
          </p:cNvCxnSpPr>
          <p:nvPr/>
        </p:nvCxnSpPr>
        <p:spPr>
          <a:xfrm flipH="1" flipV="1">
            <a:off x="8968262" y="4738599"/>
            <a:ext cx="655982" cy="62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Conector curvado 32"/>
          <p:cNvCxnSpPr>
            <a:stCxn id="25" idx="1"/>
            <a:endCxn id="17" idx="6"/>
          </p:cNvCxnSpPr>
          <p:nvPr/>
        </p:nvCxnSpPr>
        <p:spPr>
          <a:xfrm flipH="1" flipV="1">
            <a:off x="9767250" y="5692423"/>
            <a:ext cx="580757" cy="57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879416" y="5646247"/>
            <a:ext cx="5865388" cy="5557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506" dirty="0"/>
              <a:t>"...I just can’t stop thinking about shapes.", Ruben </a:t>
            </a:r>
            <a:r>
              <a:rPr lang="en-US" sz="1506" dirty="0" err="1"/>
              <a:t>Verborgh</a:t>
            </a:r>
            <a:endParaRPr lang="en-US" sz="1506" dirty="0"/>
          </a:p>
          <a:p>
            <a:pPr algn="ctr"/>
            <a:r>
              <a:rPr lang="es-ES" sz="1506" dirty="0">
                <a:solidFill>
                  <a:prstClr val="black"/>
                </a:solidFill>
                <a:hlinkClick r:id="rId3"/>
              </a:rPr>
              <a:t>https://ruben.verborgh.org/blog/2019/06/17/shaping-linked-data-apps/</a:t>
            </a:r>
            <a:endParaRPr lang="en-GB" sz="1506" dirty="0"/>
          </a:p>
        </p:txBody>
      </p:sp>
    </p:spTree>
    <p:extLst>
      <p:ext uri="{BB962C8B-B14F-4D97-AF65-F5344CB8AC3E}">
        <p14:creationId xmlns:p14="http://schemas.microsoft.com/office/powerpoint/2010/main" val="427392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use cases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HL7 FHIR. </a:t>
            </a:r>
            <a:endParaRPr lang="en-GB" dirty="0" smtClean="0"/>
          </a:p>
          <a:p>
            <a:pPr lvl="1"/>
            <a:r>
              <a:rPr lang="en-GB" dirty="0" smtClean="0"/>
              <a:t>Example: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www.hl7.org/fhir/observation.html</a:t>
            </a:r>
            <a:endParaRPr lang="en-GB" dirty="0" smtClean="0"/>
          </a:p>
          <a:p>
            <a:r>
              <a:rPr lang="en-GB" dirty="0" smtClean="0"/>
              <a:t>ELI validator</a:t>
            </a:r>
          </a:p>
          <a:p>
            <a:pPr lvl="1"/>
            <a:r>
              <a:rPr lang="en-GB" dirty="0" smtClean="0"/>
              <a:t>SHACL shapes obtained from Excel sheets: </a:t>
            </a: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webgate.ec.europa.eu/eli-validator/home</a:t>
            </a:r>
            <a:endParaRPr lang="en-GB" dirty="0" smtClean="0"/>
          </a:p>
          <a:p>
            <a:r>
              <a:rPr lang="en-GB" dirty="0" smtClean="0"/>
              <a:t>SHACL adoption supported by Top Quadrant</a:t>
            </a:r>
          </a:p>
          <a:p>
            <a:pPr lvl="1"/>
            <a:r>
              <a:rPr lang="en-GB" dirty="0" smtClean="0"/>
              <a:t>See</a:t>
            </a:r>
            <a:r>
              <a:rPr lang="en-GB" dirty="0"/>
              <a:t>: </a:t>
            </a:r>
            <a:r>
              <a:rPr lang="en-GB" dirty="0">
                <a:hlinkClick r:id="rId4"/>
              </a:rPr>
              <a:t>https://www.topquadrant.com/technology/shacl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CuadroTexto 3"/>
          <p:cNvSpPr txBox="1"/>
          <p:nvPr/>
        </p:nvSpPr>
        <p:spPr>
          <a:xfrm>
            <a:off x="4069806" y="6014720"/>
            <a:ext cx="7970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More info: </a:t>
            </a:r>
          </a:p>
          <a:p>
            <a:r>
              <a:rPr lang="en-GB" dirty="0" smtClean="0"/>
              <a:t>Chapter 6 </a:t>
            </a:r>
            <a:r>
              <a:rPr lang="en-GB" dirty="0"/>
              <a:t>of Validating RDF data: </a:t>
            </a:r>
            <a:r>
              <a:rPr lang="en-GB" dirty="0">
                <a:hlinkClick r:id="rId5"/>
              </a:rPr>
              <a:t>http://</a:t>
            </a:r>
            <a:r>
              <a:rPr lang="en-GB" dirty="0" smtClean="0">
                <a:hlinkClick r:id="rId5"/>
              </a:rPr>
              <a:t>book.validatingrdf.com/bookHtml012.html</a:t>
            </a:r>
            <a:endParaRPr lang="en-GB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748" y="4040777"/>
            <a:ext cx="1676652" cy="2085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450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Tools: challenges and perspectives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Validating with shapes</a:t>
            </a:r>
          </a:p>
          <a:p>
            <a:r>
              <a:rPr lang="en-GB" dirty="0"/>
              <a:t>Obtaining shapes</a:t>
            </a:r>
          </a:p>
          <a:p>
            <a:r>
              <a:rPr lang="en-GB" dirty="0" smtClean="0"/>
              <a:t>Other applications of shapes</a:t>
            </a:r>
          </a:p>
          <a:p>
            <a:r>
              <a:rPr lang="en-GB" dirty="0" smtClean="0"/>
              <a:t>Shapes ecosystems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mantics-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TM02900722[[fn=Sala de juntas (ion)]]</Template>
  <TotalTime>7515</TotalTime>
  <Words>1371</Words>
  <Application>Microsoft Office PowerPoint</Application>
  <PresentationFormat>Panorámica</PresentationFormat>
  <Paragraphs>358</Paragraphs>
  <Slides>41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41</vt:i4>
      </vt:variant>
    </vt:vector>
  </HeadingPairs>
  <TitlesOfParts>
    <vt:vector size="50" baseType="lpstr">
      <vt:lpstr>Arial</vt:lpstr>
      <vt:lpstr>Calibri</vt:lpstr>
      <vt:lpstr>Consolas</vt:lpstr>
      <vt:lpstr>Quattrocento Sans</vt:lpstr>
      <vt:lpstr>Segoe UI</vt:lpstr>
      <vt:lpstr>Symbol</vt:lpstr>
      <vt:lpstr>Wingdings 2</vt:lpstr>
      <vt:lpstr>HDOfficeLightV0</vt:lpstr>
      <vt:lpstr>Semantics-2014</vt:lpstr>
      <vt:lpstr>Shapes applications  and tools ISWC 2020 Tutorial</vt:lpstr>
      <vt:lpstr>Contents</vt:lpstr>
      <vt:lpstr>Data portals</vt:lpstr>
      <vt:lpstr>Simplified WebIndex data model</vt:lpstr>
      <vt:lpstr>Lessons learnt from ShEx usage at WebIndex</vt:lpstr>
      <vt:lpstr>Wikidata and wikibase</vt:lpstr>
      <vt:lpstr>Solid project</vt:lpstr>
      <vt:lpstr>Other use cases</vt:lpstr>
      <vt:lpstr>Tools: challenges and perspectives</vt:lpstr>
      <vt:lpstr>Validating with shapes</vt:lpstr>
      <vt:lpstr>Libraries and command line validators</vt:lpstr>
      <vt:lpstr>Online demos</vt:lpstr>
      <vt:lpstr>Integrating shapes with other tools</vt:lpstr>
      <vt:lpstr>Continuous integration with Shapes</vt:lpstr>
      <vt:lpstr>Continuous integration with Shapes</vt:lpstr>
      <vt:lpstr>Text-based editors</vt:lpstr>
      <vt:lpstr>Creating shapes</vt:lpstr>
      <vt:lpstr>Shapes author tools</vt:lpstr>
      <vt:lpstr>Shapes author tools: Top Braid Composer</vt:lpstr>
      <vt:lpstr>Shapes author tools: UnSHACLed</vt:lpstr>
      <vt:lpstr>Shapes author tools: ShEx Author</vt:lpstr>
      <vt:lpstr>Shapes visualization</vt:lpstr>
      <vt:lpstr>Shapes from spreadsheets</vt:lpstr>
      <vt:lpstr>Generating Shapes from RDF data</vt:lpstr>
      <vt:lpstr>Shapes from data: RDFShape</vt:lpstr>
      <vt:lpstr>Shapes from data: sheXer</vt:lpstr>
      <vt:lpstr>Shapes from data: ShapeDesigner</vt:lpstr>
      <vt:lpstr>Shapes from RDF data</vt:lpstr>
      <vt:lpstr>Shapes from ontologies</vt:lpstr>
      <vt:lpstr>Other uses of Shapes</vt:lpstr>
      <vt:lpstr>UIs and shapes</vt:lpstr>
      <vt:lpstr>UIs and Shapes: ShExPath and ShEx-Forms</vt:lpstr>
      <vt:lpstr>UIs and shapes: TopQuadrant</vt:lpstr>
      <vt:lpstr>UIs and shapes: Schímatos</vt:lpstr>
      <vt:lpstr>Generating code from shapes</vt:lpstr>
      <vt:lpstr>Generating code from shapes</vt:lpstr>
      <vt:lpstr>Shapes and rules</vt:lpstr>
      <vt:lpstr>Shapes for data integration</vt:lpstr>
      <vt:lpstr>Shapes ecosystems</vt:lpstr>
      <vt:lpstr>Conclusions</vt:lpstr>
      <vt:lpstr>Acknowldgments</vt:lpstr>
    </vt:vector>
  </TitlesOfParts>
  <Company>Uniovi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RDF Validation tutorial</dc:title>
  <dc:creator>Jose Labra</dc:creator>
  <cp:lastModifiedBy>Jose Labra</cp:lastModifiedBy>
  <cp:revision>140</cp:revision>
  <dcterms:created xsi:type="dcterms:W3CDTF">2016-05-01T12:11:51Z</dcterms:created>
  <dcterms:modified xsi:type="dcterms:W3CDTF">2020-11-01T16:52:29Z</dcterms:modified>
</cp:coreProperties>
</file>