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3"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557"/>
    <a:srgbClr val="9E9E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6"/>
  </p:normalViewPr>
  <p:slideViewPr>
    <p:cSldViewPr snapToGrid="0" snapToObjects="1">
      <p:cViewPr varScale="1">
        <p:scale>
          <a:sx n="107" d="100"/>
          <a:sy n="107" d="100"/>
        </p:scale>
        <p:origin x="2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EC454-A40C-CC4A-B327-D98EFBF63FF3}" type="datetimeFigureOut">
              <a:rPr lang="en-US" smtClean="0"/>
              <a:t>9/16/20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68F05D-22A2-D74B-82D3-D4B88439C9E5}" type="slidenum">
              <a:rPr lang="en-US" smtClean="0"/>
              <a:t>‹#›</a:t>
            </a:fld>
            <a:endParaRPr lang="en-US"/>
          </a:p>
        </p:txBody>
      </p:sp>
    </p:spTree>
    <p:extLst>
      <p:ext uri="{BB962C8B-B14F-4D97-AF65-F5344CB8AC3E}">
        <p14:creationId xmlns:p14="http://schemas.microsoft.com/office/powerpoint/2010/main" val="1201333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5F9CF-04E7-8543-B4E6-DF4F1588797D}" type="slidenum">
              <a:rPr lang="en-US" smtClean="0"/>
              <a:pPr/>
              <a:t>1</a:t>
            </a:fld>
            <a:endParaRPr lang="en-US" dirty="0"/>
          </a:p>
        </p:txBody>
      </p:sp>
    </p:spTree>
    <p:extLst>
      <p:ext uri="{BB962C8B-B14F-4D97-AF65-F5344CB8AC3E}">
        <p14:creationId xmlns:p14="http://schemas.microsoft.com/office/powerpoint/2010/main" val="424188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92F1-F5FF-2442-AE40-840164F62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8D2B0-C05B-2044-AF77-FE3E7DEC64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487309-3194-DF43-8F71-3773698B7E71}"/>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5" name="Footer Placeholder 4">
            <a:extLst>
              <a:ext uri="{FF2B5EF4-FFF2-40B4-BE49-F238E27FC236}">
                <a16:creationId xmlns:a16="http://schemas.microsoft.com/office/drawing/2014/main" id="{DF30BE04-9D52-2943-AFC4-88E9B419A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4DAA1-270B-2F48-AC04-65BFE67DA041}"/>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188440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8396-EE53-794B-A7A3-3F37D3143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8E628E-EB82-484C-9506-E302242796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45DD-32C1-9842-8AF5-35E2ACB5354B}"/>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5" name="Footer Placeholder 4">
            <a:extLst>
              <a:ext uri="{FF2B5EF4-FFF2-40B4-BE49-F238E27FC236}">
                <a16:creationId xmlns:a16="http://schemas.microsoft.com/office/drawing/2014/main" id="{DE9F595C-3FE9-374A-85F5-F55B69208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8E4C8-CA70-0244-A12E-70FF23558539}"/>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228716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CFF0F-CF29-7F43-8A8E-3163E19CF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DDFE69-95B8-9A4A-BDF6-DB310BD92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3A930-6A65-2746-9996-5F4A62E78F89}"/>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5" name="Footer Placeholder 4">
            <a:extLst>
              <a:ext uri="{FF2B5EF4-FFF2-40B4-BE49-F238E27FC236}">
                <a16:creationId xmlns:a16="http://schemas.microsoft.com/office/drawing/2014/main" id="{F2BC9334-44B6-1A4F-AEEF-FCE798DAF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2F51D-6C47-7948-B011-854BA100597C}"/>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131083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219A-FA4C-B442-9FAB-3D2AFE2D7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E0B50-030B-B64C-A1F8-1BAD94A0C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D7674-0DDC-6145-B636-1641AC08782C}"/>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5" name="Footer Placeholder 4">
            <a:extLst>
              <a:ext uri="{FF2B5EF4-FFF2-40B4-BE49-F238E27FC236}">
                <a16:creationId xmlns:a16="http://schemas.microsoft.com/office/drawing/2014/main" id="{CBBE179B-88BB-DF4F-A20C-473F3C484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F88EF-5D6A-1C45-BC14-8F7D8E1D1E5D}"/>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3459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8BAE4-8AA5-D344-8B08-6A07807AC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038BD8-2A2C-9D42-819E-56BC0786C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FE7E6F-D9C0-B148-859E-2AF046B917C6}"/>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5" name="Footer Placeholder 4">
            <a:extLst>
              <a:ext uri="{FF2B5EF4-FFF2-40B4-BE49-F238E27FC236}">
                <a16:creationId xmlns:a16="http://schemas.microsoft.com/office/drawing/2014/main" id="{C0707EF9-8B03-214E-9FED-18401953A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0D3FF-9897-C840-9954-40195A809F87}"/>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33485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18C7-5C50-BE46-8267-1FB7F256F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AF025-6C12-DA47-8478-0967737E35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1503F-B1F9-6C4D-8F6B-99306A429E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B5EB95-F06D-4D44-9D7B-ACEA2D194000}"/>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6" name="Footer Placeholder 5">
            <a:extLst>
              <a:ext uri="{FF2B5EF4-FFF2-40B4-BE49-F238E27FC236}">
                <a16:creationId xmlns:a16="http://schemas.microsoft.com/office/drawing/2014/main" id="{8DC7644E-443E-7249-A451-B71E6D6CD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4A760-0E89-8443-85F9-ABA0AD723289}"/>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244009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DCD6-184C-9047-A807-51FB100A1D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4CBBF4-707E-F44C-B729-C101B3BB3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6C5439-A84D-BB45-8ABD-6577D86E50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DDB50-AB8E-8347-895D-0550C1465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300EE4-74C8-E34E-86AD-AA6B92C58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0CB8B8-115A-5C49-B1E4-8C49FFDD1069}"/>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8" name="Footer Placeholder 7">
            <a:extLst>
              <a:ext uri="{FF2B5EF4-FFF2-40B4-BE49-F238E27FC236}">
                <a16:creationId xmlns:a16="http://schemas.microsoft.com/office/drawing/2014/main" id="{FD51FD1A-8181-8D40-8F99-65158EA94A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D67DAA-403B-704F-BDEC-B9CBC1983B37}"/>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248895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66CB0-C3BA-4449-A093-68E246DCF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D019C1-7EC4-2D41-9CF8-44EC75C1E6BA}"/>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4" name="Footer Placeholder 3">
            <a:extLst>
              <a:ext uri="{FF2B5EF4-FFF2-40B4-BE49-F238E27FC236}">
                <a16:creationId xmlns:a16="http://schemas.microsoft.com/office/drawing/2014/main" id="{4545D365-07DC-9348-B3B2-DC4C8C8A9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2429ED-B454-7A4A-9D12-D7E0F319238C}"/>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63711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C63499-FA5C-8948-9241-23025C316FD0}"/>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3" name="Footer Placeholder 2">
            <a:extLst>
              <a:ext uri="{FF2B5EF4-FFF2-40B4-BE49-F238E27FC236}">
                <a16:creationId xmlns:a16="http://schemas.microsoft.com/office/drawing/2014/main" id="{D2AE6157-155F-F54C-A08D-8F7CA9733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D559FD-1472-DA41-81D4-311AFB70376C}"/>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225860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226D-445C-BD4E-87D0-3A4D5600D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CF3C1-7E81-8C46-952F-7D45CE35A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C3B6B4-4C98-8B42-9616-884F39BB7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173D9-D436-7C45-9D0F-494AE2288DCB}"/>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6" name="Footer Placeholder 5">
            <a:extLst>
              <a:ext uri="{FF2B5EF4-FFF2-40B4-BE49-F238E27FC236}">
                <a16:creationId xmlns:a16="http://schemas.microsoft.com/office/drawing/2014/main" id="{049984BF-A6C5-CE44-BD79-655C4D63A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A5D585-B73D-E34E-94BD-B322026F4425}"/>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123849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C9E58-9E2A-E84B-B228-A7534EFFF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13AC21-8410-4143-858A-3C680C414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79362D-9B39-C043-82F3-F3AAA6422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69F85-AE3A-9547-9D5A-E979269776A0}"/>
              </a:ext>
            </a:extLst>
          </p:cNvPr>
          <p:cNvSpPr>
            <a:spLocks noGrp="1"/>
          </p:cNvSpPr>
          <p:nvPr>
            <p:ph type="dt" sz="half" idx="10"/>
          </p:nvPr>
        </p:nvSpPr>
        <p:spPr/>
        <p:txBody>
          <a:bodyPr/>
          <a:lstStyle/>
          <a:p>
            <a:fld id="{A780E5D8-7BF9-A346-B536-FE886B0DBC1D}" type="datetimeFigureOut">
              <a:rPr lang="en-US" smtClean="0"/>
              <a:t>9/16/20</a:t>
            </a:fld>
            <a:endParaRPr lang="en-US"/>
          </a:p>
        </p:txBody>
      </p:sp>
      <p:sp>
        <p:nvSpPr>
          <p:cNvPr id="6" name="Footer Placeholder 5">
            <a:extLst>
              <a:ext uri="{FF2B5EF4-FFF2-40B4-BE49-F238E27FC236}">
                <a16:creationId xmlns:a16="http://schemas.microsoft.com/office/drawing/2014/main" id="{FA09F346-F54E-554C-BF01-97E9EE93F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C8607-FC8F-C041-997E-771740CBC815}"/>
              </a:ext>
            </a:extLst>
          </p:cNvPr>
          <p:cNvSpPr>
            <a:spLocks noGrp="1"/>
          </p:cNvSpPr>
          <p:nvPr>
            <p:ph type="sldNum" sz="quarter" idx="12"/>
          </p:nvPr>
        </p:nvSpPr>
        <p:spPr/>
        <p:txBody>
          <a:bodyPr/>
          <a:lstStyle/>
          <a:p>
            <a:fld id="{A87CC413-4F40-0148-8EB2-9AC0C5BAF128}" type="slidenum">
              <a:rPr lang="en-US" smtClean="0"/>
              <a:t>‹#›</a:t>
            </a:fld>
            <a:endParaRPr lang="en-US"/>
          </a:p>
        </p:txBody>
      </p:sp>
    </p:spTree>
    <p:extLst>
      <p:ext uri="{BB962C8B-B14F-4D97-AF65-F5344CB8AC3E}">
        <p14:creationId xmlns:p14="http://schemas.microsoft.com/office/powerpoint/2010/main" val="127247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16C70-0420-0743-8F14-12A2D5E84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B2524C-29A4-BB4F-B527-384726385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B581E-BE29-1345-8934-1E00108F89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0E5D8-7BF9-A346-B536-FE886B0DBC1D}" type="datetimeFigureOut">
              <a:rPr lang="en-US" smtClean="0"/>
              <a:t>9/16/20</a:t>
            </a:fld>
            <a:endParaRPr lang="en-US"/>
          </a:p>
        </p:txBody>
      </p:sp>
      <p:sp>
        <p:nvSpPr>
          <p:cNvPr id="5" name="Footer Placeholder 4">
            <a:extLst>
              <a:ext uri="{FF2B5EF4-FFF2-40B4-BE49-F238E27FC236}">
                <a16:creationId xmlns:a16="http://schemas.microsoft.com/office/drawing/2014/main" id="{04EAEC74-5908-3342-B6BC-FDD912D238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59B786-2343-F942-8CD7-E69F85CC4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CC413-4F40-0148-8EB2-9AC0C5BAF128}" type="slidenum">
              <a:rPr lang="en-US" smtClean="0"/>
              <a:t>‹#›</a:t>
            </a:fld>
            <a:endParaRPr lang="en-US"/>
          </a:p>
        </p:txBody>
      </p:sp>
    </p:spTree>
    <p:extLst>
      <p:ext uri="{BB962C8B-B14F-4D97-AF65-F5344CB8AC3E}">
        <p14:creationId xmlns:p14="http://schemas.microsoft.com/office/powerpoint/2010/main" val="9058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686E-DF7A-7E45-83BC-4A0D64CE0C71}"/>
              </a:ext>
            </a:extLst>
          </p:cNvPr>
          <p:cNvSpPr>
            <a:spLocks noGrp="1"/>
          </p:cNvSpPr>
          <p:nvPr>
            <p:ph type="ctrTitle"/>
          </p:nvPr>
        </p:nvSpPr>
        <p:spPr>
          <a:xfrm>
            <a:off x="1523999" y="0"/>
            <a:ext cx="9144000" cy="1048117"/>
          </a:xfrm>
        </p:spPr>
        <p:txBody>
          <a:bodyPr>
            <a:normAutofit/>
          </a:bodyPr>
          <a:lstStyle/>
          <a:p>
            <a:r>
              <a:rPr lang="en-US" dirty="0">
                <a:latin typeface="Arial" panose="020B0604020202020204" pitchFamily="34" charset="0"/>
                <a:cs typeface="Arial" panose="020B0604020202020204" pitchFamily="34" charset="0"/>
              </a:rPr>
              <a:t>Coop, Chapter 6</a:t>
            </a:r>
          </a:p>
        </p:txBody>
      </p:sp>
      <p:sp>
        <p:nvSpPr>
          <p:cNvPr id="4" name="TextBox 3">
            <a:extLst>
              <a:ext uri="{FF2B5EF4-FFF2-40B4-BE49-F238E27FC236}">
                <a16:creationId xmlns:a16="http://schemas.microsoft.com/office/drawing/2014/main" id="{C8B22B90-2850-5848-8E9B-FA015F88DD54}"/>
              </a:ext>
            </a:extLst>
          </p:cNvPr>
          <p:cNvSpPr txBox="1"/>
          <p:nvPr/>
        </p:nvSpPr>
        <p:spPr>
          <a:xfrm>
            <a:off x="2590182" y="986646"/>
            <a:ext cx="7011631" cy="523220"/>
          </a:xfrm>
          <a:prstGeom prst="rect">
            <a:avLst/>
          </a:prstGeom>
          <a:noFill/>
        </p:spPr>
        <p:txBody>
          <a:bodyPr wrap="square" rtlCol="0">
            <a:spAutoFit/>
          </a:bodyPr>
          <a:lstStyle/>
          <a:p>
            <a:pPr algn="ctr"/>
            <a:r>
              <a:rPr lang="en-US" sz="2800" dirty="0"/>
              <a:t>Neutral Diversity and Population Structure</a:t>
            </a:r>
          </a:p>
        </p:txBody>
      </p:sp>
      <p:pic>
        <p:nvPicPr>
          <p:cNvPr id="6" name="Picture 5">
            <a:extLst>
              <a:ext uri="{FF2B5EF4-FFF2-40B4-BE49-F238E27FC236}">
                <a16:creationId xmlns:a16="http://schemas.microsoft.com/office/drawing/2014/main" id="{89EFB4DF-2412-634A-97A8-7BDA7C67FD8C}"/>
              </a:ext>
            </a:extLst>
          </p:cNvPr>
          <p:cNvPicPr>
            <a:picLocks noChangeAspect="1"/>
          </p:cNvPicPr>
          <p:nvPr/>
        </p:nvPicPr>
        <p:blipFill>
          <a:blip r:embed="rId3"/>
          <a:stretch>
            <a:fillRect/>
          </a:stretch>
        </p:blipFill>
        <p:spPr>
          <a:xfrm>
            <a:off x="6096000" y="1737931"/>
            <a:ext cx="5504786" cy="2606610"/>
          </a:xfrm>
          <a:prstGeom prst="rect">
            <a:avLst/>
          </a:prstGeom>
        </p:spPr>
      </p:pic>
      <p:pic>
        <p:nvPicPr>
          <p:cNvPr id="9" name="Picture 8">
            <a:extLst>
              <a:ext uri="{FF2B5EF4-FFF2-40B4-BE49-F238E27FC236}">
                <a16:creationId xmlns:a16="http://schemas.microsoft.com/office/drawing/2014/main" id="{182EA55D-05E7-8743-8A55-BAA54D2F9779}"/>
              </a:ext>
            </a:extLst>
          </p:cNvPr>
          <p:cNvPicPr>
            <a:picLocks noChangeAspect="1"/>
          </p:cNvPicPr>
          <p:nvPr/>
        </p:nvPicPr>
        <p:blipFill>
          <a:blip r:embed="rId4"/>
          <a:stretch>
            <a:fillRect/>
          </a:stretch>
        </p:blipFill>
        <p:spPr>
          <a:xfrm>
            <a:off x="3016924" y="4675093"/>
            <a:ext cx="6158149" cy="1766146"/>
          </a:xfrm>
          <a:prstGeom prst="rect">
            <a:avLst/>
          </a:prstGeom>
        </p:spPr>
      </p:pic>
      <p:pic>
        <p:nvPicPr>
          <p:cNvPr id="12" name="Picture 11">
            <a:extLst>
              <a:ext uri="{FF2B5EF4-FFF2-40B4-BE49-F238E27FC236}">
                <a16:creationId xmlns:a16="http://schemas.microsoft.com/office/drawing/2014/main" id="{BAC8A5CE-6BED-F041-93C7-84F2DC085238}"/>
              </a:ext>
            </a:extLst>
          </p:cNvPr>
          <p:cNvPicPr>
            <a:picLocks noChangeAspect="1"/>
          </p:cNvPicPr>
          <p:nvPr/>
        </p:nvPicPr>
        <p:blipFill>
          <a:blip r:embed="rId5"/>
          <a:stretch>
            <a:fillRect/>
          </a:stretch>
        </p:blipFill>
        <p:spPr>
          <a:xfrm>
            <a:off x="421909" y="1737931"/>
            <a:ext cx="5473882" cy="2606610"/>
          </a:xfrm>
          <a:prstGeom prst="rect">
            <a:avLst/>
          </a:prstGeom>
        </p:spPr>
      </p:pic>
    </p:spTree>
    <p:extLst>
      <p:ext uri="{BB962C8B-B14F-4D97-AF65-F5344CB8AC3E}">
        <p14:creationId xmlns:p14="http://schemas.microsoft.com/office/powerpoint/2010/main" val="318968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6.2 A simple model of migration between an island and the mainland</a:t>
            </a:r>
          </a:p>
        </p:txBody>
      </p:sp>
      <p:sp>
        <p:nvSpPr>
          <p:cNvPr id="8" name="TextBox 7">
            <a:extLst>
              <a:ext uri="{FF2B5EF4-FFF2-40B4-BE49-F238E27FC236}">
                <a16:creationId xmlns:a16="http://schemas.microsoft.com/office/drawing/2014/main" id="{F6850AAF-0D0D-7546-B48B-7868EF92BD8E}"/>
              </a:ext>
            </a:extLst>
          </p:cNvPr>
          <p:cNvSpPr txBox="1"/>
          <p:nvPr/>
        </p:nvSpPr>
        <p:spPr>
          <a:xfrm>
            <a:off x="700256" y="1291934"/>
            <a:ext cx="6098334"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t>We can also adjust our probability of coalescence on the island before either allele has migrated from the mainland to be irrespective of time:</a:t>
            </a:r>
          </a:p>
        </p:txBody>
      </p:sp>
      <p:sp>
        <p:nvSpPr>
          <p:cNvPr id="16" name="Freeform 15">
            <a:extLst>
              <a:ext uri="{FF2B5EF4-FFF2-40B4-BE49-F238E27FC236}">
                <a16:creationId xmlns:a16="http://schemas.microsoft.com/office/drawing/2014/main" id="{8EE8BCF1-8083-144C-ADC9-211E7EB3792D}"/>
              </a:ext>
            </a:extLst>
          </p:cNvPr>
          <p:cNvSpPr/>
          <p:nvPr/>
        </p:nvSpPr>
        <p:spPr>
          <a:xfrm>
            <a:off x="9324820" y="1194551"/>
            <a:ext cx="2540000" cy="4741333"/>
          </a:xfrm>
          <a:custGeom>
            <a:avLst/>
            <a:gdLst>
              <a:gd name="connsiteX0" fmla="*/ 2099734 w 2540000"/>
              <a:gd name="connsiteY0" fmla="*/ 0 h 4741333"/>
              <a:gd name="connsiteX1" fmla="*/ 1507067 w 2540000"/>
              <a:gd name="connsiteY1" fmla="*/ 152400 h 4741333"/>
              <a:gd name="connsiteX2" fmla="*/ 1032934 w 2540000"/>
              <a:gd name="connsiteY2" fmla="*/ 541866 h 4741333"/>
              <a:gd name="connsiteX3" fmla="*/ 643467 w 2540000"/>
              <a:gd name="connsiteY3" fmla="*/ 1202266 h 4741333"/>
              <a:gd name="connsiteX4" fmla="*/ 829734 w 2540000"/>
              <a:gd name="connsiteY4" fmla="*/ 1540933 h 4741333"/>
              <a:gd name="connsiteX5" fmla="*/ 1303867 w 2540000"/>
              <a:gd name="connsiteY5" fmla="*/ 1862666 h 4741333"/>
              <a:gd name="connsiteX6" fmla="*/ 1422400 w 2540000"/>
              <a:gd name="connsiteY6" fmla="*/ 2269066 h 4741333"/>
              <a:gd name="connsiteX7" fmla="*/ 1253067 w 2540000"/>
              <a:gd name="connsiteY7" fmla="*/ 2455333 h 4741333"/>
              <a:gd name="connsiteX8" fmla="*/ 982134 w 2540000"/>
              <a:gd name="connsiteY8" fmla="*/ 2624666 h 4741333"/>
              <a:gd name="connsiteX9" fmla="*/ 524934 w 2540000"/>
              <a:gd name="connsiteY9" fmla="*/ 2929466 h 4741333"/>
              <a:gd name="connsiteX10" fmla="*/ 321734 w 2540000"/>
              <a:gd name="connsiteY10" fmla="*/ 3200400 h 4741333"/>
              <a:gd name="connsiteX11" fmla="*/ 338667 w 2540000"/>
              <a:gd name="connsiteY11" fmla="*/ 3708400 h 4741333"/>
              <a:gd name="connsiteX12" fmla="*/ 0 w 2540000"/>
              <a:gd name="connsiteY12" fmla="*/ 3962400 h 4741333"/>
              <a:gd name="connsiteX13" fmla="*/ 0 w 2540000"/>
              <a:gd name="connsiteY13" fmla="*/ 4385733 h 4741333"/>
              <a:gd name="connsiteX14" fmla="*/ 440267 w 2540000"/>
              <a:gd name="connsiteY14" fmla="*/ 4555066 h 4741333"/>
              <a:gd name="connsiteX15" fmla="*/ 846667 w 2540000"/>
              <a:gd name="connsiteY15" fmla="*/ 4724400 h 4741333"/>
              <a:gd name="connsiteX16" fmla="*/ 1388534 w 2540000"/>
              <a:gd name="connsiteY16" fmla="*/ 4724400 h 4741333"/>
              <a:gd name="connsiteX17" fmla="*/ 1930400 w 2540000"/>
              <a:gd name="connsiteY17" fmla="*/ 4741333 h 4741333"/>
              <a:gd name="connsiteX18" fmla="*/ 2353734 w 2540000"/>
              <a:gd name="connsiteY18" fmla="*/ 4690533 h 4741333"/>
              <a:gd name="connsiteX19" fmla="*/ 2540000 w 2540000"/>
              <a:gd name="connsiteY19" fmla="*/ 4301066 h 4741333"/>
              <a:gd name="connsiteX20" fmla="*/ 2489200 w 2540000"/>
              <a:gd name="connsiteY20" fmla="*/ 1981200 h 4741333"/>
              <a:gd name="connsiteX21" fmla="*/ 2438400 w 2540000"/>
              <a:gd name="connsiteY21" fmla="*/ 745066 h 4741333"/>
              <a:gd name="connsiteX22" fmla="*/ 2099734 w 2540000"/>
              <a:gd name="connsiteY22" fmla="*/ 0 h 474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0000" h="4741333">
                <a:moveTo>
                  <a:pt x="2099734" y="0"/>
                </a:moveTo>
                <a:lnTo>
                  <a:pt x="1507067" y="152400"/>
                </a:lnTo>
                <a:lnTo>
                  <a:pt x="1032934" y="541866"/>
                </a:lnTo>
                <a:lnTo>
                  <a:pt x="643467" y="1202266"/>
                </a:lnTo>
                <a:lnTo>
                  <a:pt x="829734" y="1540933"/>
                </a:lnTo>
                <a:lnTo>
                  <a:pt x="1303867" y="1862666"/>
                </a:lnTo>
                <a:lnTo>
                  <a:pt x="1422400" y="2269066"/>
                </a:lnTo>
                <a:lnTo>
                  <a:pt x="1253067" y="2455333"/>
                </a:lnTo>
                <a:lnTo>
                  <a:pt x="982134" y="2624666"/>
                </a:lnTo>
                <a:lnTo>
                  <a:pt x="524934" y="2929466"/>
                </a:lnTo>
                <a:lnTo>
                  <a:pt x="321734" y="3200400"/>
                </a:lnTo>
                <a:lnTo>
                  <a:pt x="338667" y="3708400"/>
                </a:lnTo>
                <a:lnTo>
                  <a:pt x="0" y="3962400"/>
                </a:lnTo>
                <a:lnTo>
                  <a:pt x="0" y="4385733"/>
                </a:lnTo>
                <a:lnTo>
                  <a:pt x="440267" y="4555066"/>
                </a:lnTo>
                <a:lnTo>
                  <a:pt x="846667" y="4724400"/>
                </a:lnTo>
                <a:lnTo>
                  <a:pt x="1388534" y="4724400"/>
                </a:lnTo>
                <a:lnTo>
                  <a:pt x="1930400" y="4741333"/>
                </a:lnTo>
                <a:lnTo>
                  <a:pt x="2353734" y="4690533"/>
                </a:lnTo>
                <a:lnTo>
                  <a:pt x="2540000" y="4301066"/>
                </a:lnTo>
                <a:lnTo>
                  <a:pt x="2489200" y="1981200"/>
                </a:lnTo>
                <a:lnTo>
                  <a:pt x="2438400" y="745066"/>
                </a:lnTo>
                <a:lnTo>
                  <a:pt x="209973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48A8618-C71F-E548-8962-9D349A2DE93C}"/>
              </a:ext>
            </a:extLst>
          </p:cNvPr>
          <p:cNvSpPr/>
          <p:nvPr/>
        </p:nvSpPr>
        <p:spPr>
          <a:xfrm>
            <a:off x="8028175" y="2678031"/>
            <a:ext cx="948267" cy="931334"/>
          </a:xfrm>
          <a:custGeom>
            <a:avLst/>
            <a:gdLst>
              <a:gd name="connsiteX0" fmla="*/ 457200 w 948267"/>
              <a:gd name="connsiteY0" fmla="*/ 0 h 931334"/>
              <a:gd name="connsiteX1" fmla="*/ 0 w 948267"/>
              <a:gd name="connsiteY1" fmla="*/ 270934 h 931334"/>
              <a:gd name="connsiteX2" fmla="*/ 237067 w 948267"/>
              <a:gd name="connsiteY2" fmla="*/ 677334 h 931334"/>
              <a:gd name="connsiteX3" fmla="*/ 626533 w 948267"/>
              <a:gd name="connsiteY3" fmla="*/ 931334 h 931334"/>
              <a:gd name="connsiteX4" fmla="*/ 948267 w 948267"/>
              <a:gd name="connsiteY4" fmla="*/ 474134 h 931334"/>
              <a:gd name="connsiteX5" fmla="*/ 745067 w 948267"/>
              <a:gd name="connsiteY5" fmla="*/ 321734 h 931334"/>
              <a:gd name="connsiteX6" fmla="*/ 728133 w 948267"/>
              <a:gd name="connsiteY6" fmla="*/ 67734 h 931334"/>
              <a:gd name="connsiteX7" fmla="*/ 457200 w 948267"/>
              <a:gd name="connsiteY7" fmla="*/ 50800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267" h="931334">
                <a:moveTo>
                  <a:pt x="457200" y="0"/>
                </a:moveTo>
                <a:lnTo>
                  <a:pt x="0" y="270934"/>
                </a:lnTo>
                <a:lnTo>
                  <a:pt x="237067" y="677334"/>
                </a:lnTo>
                <a:lnTo>
                  <a:pt x="626533" y="931334"/>
                </a:lnTo>
                <a:lnTo>
                  <a:pt x="948267" y="474134"/>
                </a:lnTo>
                <a:lnTo>
                  <a:pt x="745067" y="321734"/>
                </a:lnTo>
                <a:lnTo>
                  <a:pt x="728133" y="67734"/>
                </a:lnTo>
                <a:lnTo>
                  <a:pt x="457200" y="50800"/>
                </a:ln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urved Connector 36">
            <a:extLst>
              <a:ext uri="{FF2B5EF4-FFF2-40B4-BE49-F238E27FC236}">
                <a16:creationId xmlns:a16="http://schemas.microsoft.com/office/drawing/2014/main" id="{6082FB85-988F-D244-A5D1-6DAE22726A35}"/>
              </a:ext>
            </a:extLst>
          </p:cNvPr>
          <p:cNvCxnSpPr>
            <a:cxnSpLocks/>
            <a:endCxn id="17" idx="5"/>
          </p:cNvCxnSpPr>
          <p:nvPr/>
        </p:nvCxnSpPr>
        <p:spPr>
          <a:xfrm rot="10800000" flipV="1">
            <a:off x="8773242" y="2130323"/>
            <a:ext cx="1374090" cy="869442"/>
          </a:xfrm>
          <a:prstGeom prst="curvedConnector3">
            <a:avLst>
              <a:gd name="adj1" fmla="val 50000"/>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A152EEA-FD11-5445-9A63-1A858FE3C3F2}"/>
                  </a:ext>
                </a:extLst>
              </p:cNvPr>
              <p:cNvSpPr txBox="1"/>
              <p:nvPr/>
            </p:nvSpPr>
            <p:spPr>
              <a:xfrm>
                <a:off x="9101458" y="2130324"/>
                <a:ext cx="4467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44" name="TextBox 43">
                <a:extLst>
                  <a:ext uri="{FF2B5EF4-FFF2-40B4-BE49-F238E27FC236}">
                    <a16:creationId xmlns:a16="http://schemas.microsoft.com/office/drawing/2014/main" id="{CA152EEA-FD11-5445-9A63-1A858FE3C3F2}"/>
                  </a:ext>
                </a:extLst>
              </p:cNvPr>
              <p:cNvSpPr txBox="1">
                <a:spLocks noRot="1" noChangeAspect="1" noMove="1" noResize="1" noEditPoints="1" noAdjustHandles="1" noChangeArrowheads="1" noChangeShapeType="1" noTextEdit="1"/>
              </p:cNvSpPr>
              <p:nvPr/>
            </p:nvSpPr>
            <p:spPr>
              <a:xfrm>
                <a:off x="9101458" y="2130324"/>
                <a:ext cx="446724" cy="369332"/>
              </a:xfrm>
              <a:prstGeom prst="rect">
                <a:avLst/>
              </a:prstGeom>
              <a:blipFill>
                <a:blip r:embed="rId2"/>
                <a:stretch>
                  <a:fillRect/>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47F238F-EB56-194F-9CA1-EFE15E1EB7D8}"/>
              </a:ext>
            </a:extLst>
          </p:cNvPr>
          <p:cNvPicPr>
            <a:picLocks noChangeAspect="1"/>
          </p:cNvPicPr>
          <p:nvPr/>
        </p:nvPicPr>
        <p:blipFill>
          <a:blip r:embed="rId3"/>
          <a:stretch>
            <a:fillRect/>
          </a:stretch>
        </p:blipFill>
        <p:spPr>
          <a:xfrm>
            <a:off x="601999" y="2847365"/>
            <a:ext cx="6019800" cy="762000"/>
          </a:xfrm>
          <a:prstGeom prst="rect">
            <a:avLst/>
          </a:prstGeom>
        </p:spPr>
      </p:pic>
      <p:sp>
        <p:nvSpPr>
          <p:cNvPr id="15" name="TextBox 14">
            <a:extLst>
              <a:ext uri="{FF2B5EF4-FFF2-40B4-BE49-F238E27FC236}">
                <a16:creationId xmlns:a16="http://schemas.microsoft.com/office/drawing/2014/main" id="{2125ED5A-ECC5-9D4F-B88A-230CDD5DF786}"/>
              </a:ext>
            </a:extLst>
          </p:cNvPr>
          <p:cNvSpPr txBox="1"/>
          <p:nvPr/>
        </p:nvSpPr>
        <p:spPr>
          <a:xfrm>
            <a:off x="700256" y="3718246"/>
            <a:ext cx="6098334"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t>If we assume the probability of mutation is very low, the only way two alleles can be different is if migration from the mainland has occurred.  Therefore:</a:t>
            </a:r>
          </a:p>
        </p:txBody>
      </p:sp>
      <p:pic>
        <p:nvPicPr>
          <p:cNvPr id="10" name="Picture 9">
            <a:extLst>
              <a:ext uri="{FF2B5EF4-FFF2-40B4-BE49-F238E27FC236}">
                <a16:creationId xmlns:a16="http://schemas.microsoft.com/office/drawing/2014/main" id="{83A83708-99E8-C546-A53A-A48DB4852929}"/>
              </a:ext>
            </a:extLst>
          </p:cNvPr>
          <p:cNvPicPr>
            <a:picLocks noChangeAspect="1"/>
          </p:cNvPicPr>
          <p:nvPr/>
        </p:nvPicPr>
        <p:blipFill>
          <a:blip r:embed="rId4"/>
          <a:stretch>
            <a:fillRect/>
          </a:stretch>
        </p:blipFill>
        <p:spPr>
          <a:xfrm>
            <a:off x="1866900" y="5275484"/>
            <a:ext cx="4229100" cy="660400"/>
          </a:xfrm>
          <a:prstGeom prst="rect">
            <a:avLst/>
          </a:prstGeom>
        </p:spPr>
      </p:pic>
    </p:spTree>
    <p:extLst>
      <p:ext uri="{BB962C8B-B14F-4D97-AF65-F5344CB8AC3E}">
        <p14:creationId xmlns:p14="http://schemas.microsoft.com/office/powerpoint/2010/main" val="42808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6.2 A simple model of migration between an island and the mainland</a:t>
            </a:r>
          </a:p>
        </p:txBody>
      </p:sp>
      <p:sp>
        <p:nvSpPr>
          <p:cNvPr id="8" name="TextBox 7">
            <a:extLst>
              <a:ext uri="{FF2B5EF4-FFF2-40B4-BE49-F238E27FC236}">
                <a16:creationId xmlns:a16="http://schemas.microsoft.com/office/drawing/2014/main" id="{F6850AAF-0D0D-7546-B48B-7868EF92BD8E}"/>
              </a:ext>
            </a:extLst>
          </p:cNvPr>
          <p:cNvSpPr txBox="1"/>
          <p:nvPr/>
        </p:nvSpPr>
        <p:spPr>
          <a:xfrm>
            <a:off x="700256" y="1291934"/>
            <a:ext cx="6098334"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t>To have heterozygosity on our island, then, we first have to see that an allele has migrated from the mainland and that these represent different draws from the mainland: </a:t>
            </a:r>
          </a:p>
        </p:txBody>
      </p:sp>
      <p:sp>
        <p:nvSpPr>
          <p:cNvPr id="16" name="Freeform 15">
            <a:extLst>
              <a:ext uri="{FF2B5EF4-FFF2-40B4-BE49-F238E27FC236}">
                <a16:creationId xmlns:a16="http://schemas.microsoft.com/office/drawing/2014/main" id="{8EE8BCF1-8083-144C-ADC9-211E7EB3792D}"/>
              </a:ext>
            </a:extLst>
          </p:cNvPr>
          <p:cNvSpPr/>
          <p:nvPr/>
        </p:nvSpPr>
        <p:spPr>
          <a:xfrm>
            <a:off x="9324820" y="1194551"/>
            <a:ext cx="2540000" cy="4741333"/>
          </a:xfrm>
          <a:custGeom>
            <a:avLst/>
            <a:gdLst>
              <a:gd name="connsiteX0" fmla="*/ 2099734 w 2540000"/>
              <a:gd name="connsiteY0" fmla="*/ 0 h 4741333"/>
              <a:gd name="connsiteX1" fmla="*/ 1507067 w 2540000"/>
              <a:gd name="connsiteY1" fmla="*/ 152400 h 4741333"/>
              <a:gd name="connsiteX2" fmla="*/ 1032934 w 2540000"/>
              <a:gd name="connsiteY2" fmla="*/ 541866 h 4741333"/>
              <a:gd name="connsiteX3" fmla="*/ 643467 w 2540000"/>
              <a:gd name="connsiteY3" fmla="*/ 1202266 h 4741333"/>
              <a:gd name="connsiteX4" fmla="*/ 829734 w 2540000"/>
              <a:gd name="connsiteY4" fmla="*/ 1540933 h 4741333"/>
              <a:gd name="connsiteX5" fmla="*/ 1303867 w 2540000"/>
              <a:gd name="connsiteY5" fmla="*/ 1862666 h 4741333"/>
              <a:gd name="connsiteX6" fmla="*/ 1422400 w 2540000"/>
              <a:gd name="connsiteY6" fmla="*/ 2269066 h 4741333"/>
              <a:gd name="connsiteX7" fmla="*/ 1253067 w 2540000"/>
              <a:gd name="connsiteY7" fmla="*/ 2455333 h 4741333"/>
              <a:gd name="connsiteX8" fmla="*/ 982134 w 2540000"/>
              <a:gd name="connsiteY8" fmla="*/ 2624666 h 4741333"/>
              <a:gd name="connsiteX9" fmla="*/ 524934 w 2540000"/>
              <a:gd name="connsiteY9" fmla="*/ 2929466 h 4741333"/>
              <a:gd name="connsiteX10" fmla="*/ 321734 w 2540000"/>
              <a:gd name="connsiteY10" fmla="*/ 3200400 h 4741333"/>
              <a:gd name="connsiteX11" fmla="*/ 338667 w 2540000"/>
              <a:gd name="connsiteY11" fmla="*/ 3708400 h 4741333"/>
              <a:gd name="connsiteX12" fmla="*/ 0 w 2540000"/>
              <a:gd name="connsiteY12" fmla="*/ 3962400 h 4741333"/>
              <a:gd name="connsiteX13" fmla="*/ 0 w 2540000"/>
              <a:gd name="connsiteY13" fmla="*/ 4385733 h 4741333"/>
              <a:gd name="connsiteX14" fmla="*/ 440267 w 2540000"/>
              <a:gd name="connsiteY14" fmla="*/ 4555066 h 4741333"/>
              <a:gd name="connsiteX15" fmla="*/ 846667 w 2540000"/>
              <a:gd name="connsiteY15" fmla="*/ 4724400 h 4741333"/>
              <a:gd name="connsiteX16" fmla="*/ 1388534 w 2540000"/>
              <a:gd name="connsiteY16" fmla="*/ 4724400 h 4741333"/>
              <a:gd name="connsiteX17" fmla="*/ 1930400 w 2540000"/>
              <a:gd name="connsiteY17" fmla="*/ 4741333 h 4741333"/>
              <a:gd name="connsiteX18" fmla="*/ 2353734 w 2540000"/>
              <a:gd name="connsiteY18" fmla="*/ 4690533 h 4741333"/>
              <a:gd name="connsiteX19" fmla="*/ 2540000 w 2540000"/>
              <a:gd name="connsiteY19" fmla="*/ 4301066 h 4741333"/>
              <a:gd name="connsiteX20" fmla="*/ 2489200 w 2540000"/>
              <a:gd name="connsiteY20" fmla="*/ 1981200 h 4741333"/>
              <a:gd name="connsiteX21" fmla="*/ 2438400 w 2540000"/>
              <a:gd name="connsiteY21" fmla="*/ 745066 h 4741333"/>
              <a:gd name="connsiteX22" fmla="*/ 2099734 w 2540000"/>
              <a:gd name="connsiteY22" fmla="*/ 0 h 474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0000" h="4741333">
                <a:moveTo>
                  <a:pt x="2099734" y="0"/>
                </a:moveTo>
                <a:lnTo>
                  <a:pt x="1507067" y="152400"/>
                </a:lnTo>
                <a:lnTo>
                  <a:pt x="1032934" y="541866"/>
                </a:lnTo>
                <a:lnTo>
                  <a:pt x="643467" y="1202266"/>
                </a:lnTo>
                <a:lnTo>
                  <a:pt x="829734" y="1540933"/>
                </a:lnTo>
                <a:lnTo>
                  <a:pt x="1303867" y="1862666"/>
                </a:lnTo>
                <a:lnTo>
                  <a:pt x="1422400" y="2269066"/>
                </a:lnTo>
                <a:lnTo>
                  <a:pt x="1253067" y="2455333"/>
                </a:lnTo>
                <a:lnTo>
                  <a:pt x="982134" y="2624666"/>
                </a:lnTo>
                <a:lnTo>
                  <a:pt x="524934" y="2929466"/>
                </a:lnTo>
                <a:lnTo>
                  <a:pt x="321734" y="3200400"/>
                </a:lnTo>
                <a:lnTo>
                  <a:pt x="338667" y="3708400"/>
                </a:lnTo>
                <a:lnTo>
                  <a:pt x="0" y="3962400"/>
                </a:lnTo>
                <a:lnTo>
                  <a:pt x="0" y="4385733"/>
                </a:lnTo>
                <a:lnTo>
                  <a:pt x="440267" y="4555066"/>
                </a:lnTo>
                <a:lnTo>
                  <a:pt x="846667" y="4724400"/>
                </a:lnTo>
                <a:lnTo>
                  <a:pt x="1388534" y="4724400"/>
                </a:lnTo>
                <a:lnTo>
                  <a:pt x="1930400" y="4741333"/>
                </a:lnTo>
                <a:lnTo>
                  <a:pt x="2353734" y="4690533"/>
                </a:lnTo>
                <a:lnTo>
                  <a:pt x="2540000" y="4301066"/>
                </a:lnTo>
                <a:lnTo>
                  <a:pt x="2489200" y="1981200"/>
                </a:lnTo>
                <a:lnTo>
                  <a:pt x="2438400" y="745066"/>
                </a:lnTo>
                <a:lnTo>
                  <a:pt x="209973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48A8618-C71F-E548-8962-9D349A2DE93C}"/>
              </a:ext>
            </a:extLst>
          </p:cNvPr>
          <p:cNvSpPr/>
          <p:nvPr/>
        </p:nvSpPr>
        <p:spPr>
          <a:xfrm>
            <a:off x="8028175" y="2678031"/>
            <a:ext cx="948267" cy="931334"/>
          </a:xfrm>
          <a:custGeom>
            <a:avLst/>
            <a:gdLst>
              <a:gd name="connsiteX0" fmla="*/ 457200 w 948267"/>
              <a:gd name="connsiteY0" fmla="*/ 0 h 931334"/>
              <a:gd name="connsiteX1" fmla="*/ 0 w 948267"/>
              <a:gd name="connsiteY1" fmla="*/ 270934 h 931334"/>
              <a:gd name="connsiteX2" fmla="*/ 237067 w 948267"/>
              <a:gd name="connsiteY2" fmla="*/ 677334 h 931334"/>
              <a:gd name="connsiteX3" fmla="*/ 626533 w 948267"/>
              <a:gd name="connsiteY3" fmla="*/ 931334 h 931334"/>
              <a:gd name="connsiteX4" fmla="*/ 948267 w 948267"/>
              <a:gd name="connsiteY4" fmla="*/ 474134 h 931334"/>
              <a:gd name="connsiteX5" fmla="*/ 745067 w 948267"/>
              <a:gd name="connsiteY5" fmla="*/ 321734 h 931334"/>
              <a:gd name="connsiteX6" fmla="*/ 728133 w 948267"/>
              <a:gd name="connsiteY6" fmla="*/ 67734 h 931334"/>
              <a:gd name="connsiteX7" fmla="*/ 457200 w 948267"/>
              <a:gd name="connsiteY7" fmla="*/ 50800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267" h="931334">
                <a:moveTo>
                  <a:pt x="457200" y="0"/>
                </a:moveTo>
                <a:lnTo>
                  <a:pt x="0" y="270934"/>
                </a:lnTo>
                <a:lnTo>
                  <a:pt x="237067" y="677334"/>
                </a:lnTo>
                <a:lnTo>
                  <a:pt x="626533" y="931334"/>
                </a:lnTo>
                <a:lnTo>
                  <a:pt x="948267" y="474134"/>
                </a:lnTo>
                <a:lnTo>
                  <a:pt x="745067" y="321734"/>
                </a:lnTo>
                <a:lnTo>
                  <a:pt x="728133" y="67734"/>
                </a:lnTo>
                <a:lnTo>
                  <a:pt x="457200" y="50800"/>
                </a:ln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urved Connector 36">
            <a:extLst>
              <a:ext uri="{FF2B5EF4-FFF2-40B4-BE49-F238E27FC236}">
                <a16:creationId xmlns:a16="http://schemas.microsoft.com/office/drawing/2014/main" id="{6082FB85-988F-D244-A5D1-6DAE22726A35}"/>
              </a:ext>
            </a:extLst>
          </p:cNvPr>
          <p:cNvCxnSpPr>
            <a:cxnSpLocks/>
            <a:endCxn id="17" idx="5"/>
          </p:cNvCxnSpPr>
          <p:nvPr/>
        </p:nvCxnSpPr>
        <p:spPr>
          <a:xfrm rot="10800000" flipV="1">
            <a:off x="8773242" y="2130323"/>
            <a:ext cx="1374090" cy="869442"/>
          </a:xfrm>
          <a:prstGeom prst="curvedConnector3">
            <a:avLst>
              <a:gd name="adj1" fmla="val 50000"/>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A152EEA-FD11-5445-9A63-1A858FE3C3F2}"/>
                  </a:ext>
                </a:extLst>
              </p:cNvPr>
              <p:cNvSpPr txBox="1"/>
              <p:nvPr/>
            </p:nvSpPr>
            <p:spPr>
              <a:xfrm>
                <a:off x="9101458" y="2130324"/>
                <a:ext cx="4467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44" name="TextBox 43">
                <a:extLst>
                  <a:ext uri="{FF2B5EF4-FFF2-40B4-BE49-F238E27FC236}">
                    <a16:creationId xmlns:a16="http://schemas.microsoft.com/office/drawing/2014/main" id="{CA152EEA-FD11-5445-9A63-1A858FE3C3F2}"/>
                  </a:ext>
                </a:extLst>
              </p:cNvPr>
              <p:cNvSpPr txBox="1">
                <a:spLocks noRot="1" noChangeAspect="1" noMove="1" noResize="1" noEditPoints="1" noAdjustHandles="1" noChangeArrowheads="1" noChangeShapeType="1" noTextEdit="1"/>
              </p:cNvSpPr>
              <p:nvPr/>
            </p:nvSpPr>
            <p:spPr>
              <a:xfrm>
                <a:off x="9101458" y="2130324"/>
                <a:ext cx="446724" cy="369332"/>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2EBB1142-7180-9244-8C46-890B221D4B65}"/>
              </a:ext>
            </a:extLst>
          </p:cNvPr>
          <p:cNvPicPr>
            <a:picLocks noChangeAspect="1"/>
          </p:cNvPicPr>
          <p:nvPr/>
        </p:nvPicPr>
        <p:blipFill>
          <a:blip r:embed="rId3"/>
          <a:stretch>
            <a:fillRect/>
          </a:stretch>
        </p:blipFill>
        <p:spPr>
          <a:xfrm>
            <a:off x="1161709" y="2833455"/>
            <a:ext cx="4826000" cy="71120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C7B485-9350-6446-8559-4DCCB8216692}"/>
                  </a:ext>
                </a:extLst>
              </p:cNvPr>
              <p:cNvSpPr txBox="1"/>
              <p:nvPr/>
            </p:nvSpPr>
            <p:spPr>
              <a:xfrm>
                <a:off x="700256" y="3639626"/>
                <a:ext cx="6098334"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t>We can now also consider the level of inbreeding on our island relative to the mainland by calculating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IM</m:t>
                        </m:r>
                      </m:sub>
                    </m:sSub>
                  </m:oMath>
                </a14:m>
                <a:r>
                  <a:rPr lang="en-US" sz="2200" dirty="0"/>
                  <a:t> </a:t>
                </a:r>
              </a:p>
            </p:txBody>
          </p:sp>
        </mc:Choice>
        <mc:Fallback xmlns="">
          <p:sp>
            <p:nvSpPr>
              <p:cNvPr id="13" name="TextBox 12">
                <a:extLst>
                  <a:ext uri="{FF2B5EF4-FFF2-40B4-BE49-F238E27FC236}">
                    <a16:creationId xmlns:a16="http://schemas.microsoft.com/office/drawing/2014/main" id="{C2C7B485-9350-6446-8559-4DCCB8216692}"/>
                  </a:ext>
                </a:extLst>
              </p:cNvPr>
              <p:cNvSpPr txBox="1">
                <a:spLocks noRot="1" noChangeAspect="1" noMove="1" noResize="1" noEditPoints="1" noAdjustHandles="1" noChangeArrowheads="1" noChangeShapeType="1" noTextEdit="1"/>
              </p:cNvSpPr>
              <p:nvPr/>
            </p:nvSpPr>
            <p:spPr>
              <a:xfrm>
                <a:off x="700256" y="3639626"/>
                <a:ext cx="6098334" cy="1107996"/>
              </a:xfrm>
              <a:prstGeom prst="rect">
                <a:avLst/>
              </a:prstGeom>
              <a:blipFill>
                <a:blip r:embed="rId4"/>
                <a:stretch>
                  <a:fillRect l="-1040" t="-3409" b="-9091"/>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0107EF9-54DE-D849-8D34-455FE0FCDAB5}"/>
              </a:ext>
            </a:extLst>
          </p:cNvPr>
          <p:cNvPicPr>
            <a:picLocks noChangeAspect="1"/>
          </p:cNvPicPr>
          <p:nvPr/>
        </p:nvPicPr>
        <p:blipFill>
          <a:blip r:embed="rId5"/>
          <a:stretch>
            <a:fillRect/>
          </a:stretch>
        </p:blipFill>
        <p:spPr>
          <a:xfrm>
            <a:off x="812459" y="4861364"/>
            <a:ext cx="5524500" cy="787400"/>
          </a:xfrm>
          <a:prstGeom prst="rect">
            <a:avLst/>
          </a:prstGeom>
        </p:spPr>
      </p:pic>
    </p:spTree>
    <p:extLst>
      <p:ext uri="{BB962C8B-B14F-4D97-AF65-F5344CB8AC3E}">
        <p14:creationId xmlns:p14="http://schemas.microsoft.com/office/powerpoint/2010/main" val="362690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6.2 A simple model of migration between an island and the mainland</a:t>
            </a:r>
          </a:p>
        </p:txBody>
      </p:sp>
      <p:sp>
        <p:nvSpPr>
          <p:cNvPr id="16" name="Freeform 15">
            <a:extLst>
              <a:ext uri="{FF2B5EF4-FFF2-40B4-BE49-F238E27FC236}">
                <a16:creationId xmlns:a16="http://schemas.microsoft.com/office/drawing/2014/main" id="{8EE8BCF1-8083-144C-ADC9-211E7EB3792D}"/>
              </a:ext>
            </a:extLst>
          </p:cNvPr>
          <p:cNvSpPr/>
          <p:nvPr/>
        </p:nvSpPr>
        <p:spPr>
          <a:xfrm>
            <a:off x="9324820" y="1194551"/>
            <a:ext cx="2540000" cy="4741333"/>
          </a:xfrm>
          <a:custGeom>
            <a:avLst/>
            <a:gdLst>
              <a:gd name="connsiteX0" fmla="*/ 2099734 w 2540000"/>
              <a:gd name="connsiteY0" fmla="*/ 0 h 4741333"/>
              <a:gd name="connsiteX1" fmla="*/ 1507067 w 2540000"/>
              <a:gd name="connsiteY1" fmla="*/ 152400 h 4741333"/>
              <a:gd name="connsiteX2" fmla="*/ 1032934 w 2540000"/>
              <a:gd name="connsiteY2" fmla="*/ 541866 h 4741333"/>
              <a:gd name="connsiteX3" fmla="*/ 643467 w 2540000"/>
              <a:gd name="connsiteY3" fmla="*/ 1202266 h 4741333"/>
              <a:gd name="connsiteX4" fmla="*/ 829734 w 2540000"/>
              <a:gd name="connsiteY4" fmla="*/ 1540933 h 4741333"/>
              <a:gd name="connsiteX5" fmla="*/ 1303867 w 2540000"/>
              <a:gd name="connsiteY5" fmla="*/ 1862666 h 4741333"/>
              <a:gd name="connsiteX6" fmla="*/ 1422400 w 2540000"/>
              <a:gd name="connsiteY6" fmla="*/ 2269066 h 4741333"/>
              <a:gd name="connsiteX7" fmla="*/ 1253067 w 2540000"/>
              <a:gd name="connsiteY7" fmla="*/ 2455333 h 4741333"/>
              <a:gd name="connsiteX8" fmla="*/ 982134 w 2540000"/>
              <a:gd name="connsiteY8" fmla="*/ 2624666 h 4741333"/>
              <a:gd name="connsiteX9" fmla="*/ 524934 w 2540000"/>
              <a:gd name="connsiteY9" fmla="*/ 2929466 h 4741333"/>
              <a:gd name="connsiteX10" fmla="*/ 321734 w 2540000"/>
              <a:gd name="connsiteY10" fmla="*/ 3200400 h 4741333"/>
              <a:gd name="connsiteX11" fmla="*/ 338667 w 2540000"/>
              <a:gd name="connsiteY11" fmla="*/ 3708400 h 4741333"/>
              <a:gd name="connsiteX12" fmla="*/ 0 w 2540000"/>
              <a:gd name="connsiteY12" fmla="*/ 3962400 h 4741333"/>
              <a:gd name="connsiteX13" fmla="*/ 0 w 2540000"/>
              <a:gd name="connsiteY13" fmla="*/ 4385733 h 4741333"/>
              <a:gd name="connsiteX14" fmla="*/ 440267 w 2540000"/>
              <a:gd name="connsiteY14" fmla="*/ 4555066 h 4741333"/>
              <a:gd name="connsiteX15" fmla="*/ 846667 w 2540000"/>
              <a:gd name="connsiteY15" fmla="*/ 4724400 h 4741333"/>
              <a:gd name="connsiteX16" fmla="*/ 1388534 w 2540000"/>
              <a:gd name="connsiteY16" fmla="*/ 4724400 h 4741333"/>
              <a:gd name="connsiteX17" fmla="*/ 1930400 w 2540000"/>
              <a:gd name="connsiteY17" fmla="*/ 4741333 h 4741333"/>
              <a:gd name="connsiteX18" fmla="*/ 2353734 w 2540000"/>
              <a:gd name="connsiteY18" fmla="*/ 4690533 h 4741333"/>
              <a:gd name="connsiteX19" fmla="*/ 2540000 w 2540000"/>
              <a:gd name="connsiteY19" fmla="*/ 4301066 h 4741333"/>
              <a:gd name="connsiteX20" fmla="*/ 2489200 w 2540000"/>
              <a:gd name="connsiteY20" fmla="*/ 1981200 h 4741333"/>
              <a:gd name="connsiteX21" fmla="*/ 2438400 w 2540000"/>
              <a:gd name="connsiteY21" fmla="*/ 745066 h 4741333"/>
              <a:gd name="connsiteX22" fmla="*/ 2099734 w 2540000"/>
              <a:gd name="connsiteY22" fmla="*/ 0 h 474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0000" h="4741333">
                <a:moveTo>
                  <a:pt x="2099734" y="0"/>
                </a:moveTo>
                <a:lnTo>
                  <a:pt x="1507067" y="152400"/>
                </a:lnTo>
                <a:lnTo>
                  <a:pt x="1032934" y="541866"/>
                </a:lnTo>
                <a:lnTo>
                  <a:pt x="643467" y="1202266"/>
                </a:lnTo>
                <a:lnTo>
                  <a:pt x="829734" y="1540933"/>
                </a:lnTo>
                <a:lnTo>
                  <a:pt x="1303867" y="1862666"/>
                </a:lnTo>
                <a:lnTo>
                  <a:pt x="1422400" y="2269066"/>
                </a:lnTo>
                <a:lnTo>
                  <a:pt x="1253067" y="2455333"/>
                </a:lnTo>
                <a:lnTo>
                  <a:pt x="982134" y="2624666"/>
                </a:lnTo>
                <a:lnTo>
                  <a:pt x="524934" y="2929466"/>
                </a:lnTo>
                <a:lnTo>
                  <a:pt x="321734" y="3200400"/>
                </a:lnTo>
                <a:lnTo>
                  <a:pt x="338667" y="3708400"/>
                </a:lnTo>
                <a:lnTo>
                  <a:pt x="0" y="3962400"/>
                </a:lnTo>
                <a:lnTo>
                  <a:pt x="0" y="4385733"/>
                </a:lnTo>
                <a:lnTo>
                  <a:pt x="440267" y="4555066"/>
                </a:lnTo>
                <a:lnTo>
                  <a:pt x="846667" y="4724400"/>
                </a:lnTo>
                <a:lnTo>
                  <a:pt x="1388534" y="4724400"/>
                </a:lnTo>
                <a:lnTo>
                  <a:pt x="1930400" y="4741333"/>
                </a:lnTo>
                <a:lnTo>
                  <a:pt x="2353734" y="4690533"/>
                </a:lnTo>
                <a:lnTo>
                  <a:pt x="2540000" y="4301066"/>
                </a:lnTo>
                <a:lnTo>
                  <a:pt x="2489200" y="1981200"/>
                </a:lnTo>
                <a:lnTo>
                  <a:pt x="2438400" y="745066"/>
                </a:lnTo>
                <a:lnTo>
                  <a:pt x="209973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48A8618-C71F-E548-8962-9D349A2DE93C}"/>
              </a:ext>
            </a:extLst>
          </p:cNvPr>
          <p:cNvSpPr/>
          <p:nvPr/>
        </p:nvSpPr>
        <p:spPr>
          <a:xfrm>
            <a:off x="8028175" y="2678031"/>
            <a:ext cx="948267" cy="931334"/>
          </a:xfrm>
          <a:custGeom>
            <a:avLst/>
            <a:gdLst>
              <a:gd name="connsiteX0" fmla="*/ 457200 w 948267"/>
              <a:gd name="connsiteY0" fmla="*/ 0 h 931334"/>
              <a:gd name="connsiteX1" fmla="*/ 0 w 948267"/>
              <a:gd name="connsiteY1" fmla="*/ 270934 h 931334"/>
              <a:gd name="connsiteX2" fmla="*/ 237067 w 948267"/>
              <a:gd name="connsiteY2" fmla="*/ 677334 h 931334"/>
              <a:gd name="connsiteX3" fmla="*/ 626533 w 948267"/>
              <a:gd name="connsiteY3" fmla="*/ 931334 h 931334"/>
              <a:gd name="connsiteX4" fmla="*/ 948267 w 948267"/>
              <a:gd name="connsiteY4" fmla="*/ 474134 h 931334"/>
              <a:gd name="connsiteX5" fmla="*/ 745067 w 948267"/>
              <a:gd name="connsiteY5" fmla="*/ 321734 h 931334"/>
              <a:gd name="connsiteX6" fmla="*/ 728133 w 948267"/>
              <a:gd name="connsiteY6" fmla="*/ 67734 h 931334"/>
              <a:gd name="connsiteX7" fmla="*/ 457200 w 948267"/>
              <a:gd name="connsiteY7" fmla="*/ 50800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267" h="931334">
                <a:moveTo>
                  <a:pt x="457200" y="0"/>
                </a:moveTo>
                <a:lnTo>
                  <a:pt x="0" y="270934"/>
                </a:lnTo>
                <a:lnTo>
                  <a:pt x="237067" y="677334"/>
                </a:lnTo>
                <a:lnTo>
                  <a:pt x="626533" y="931334"/>
                </a:lnTo>
                <a:lnTo>
                  <a:pt x="948267" y="474134"/>
                </a:lnTo>
                <a:lnTo>
                  <a:pt x="745067" y="321734"/>
                </a:lnTo>
                <a:lnTo>
                  <a:pt x="728133" y="67734"/>
                </a:lnTo>
                <a:lnTo>
                  <a:pt x="457200" y="50800"/>
                </a:ln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urved Connector 36">
            <a:extLst>
              <a:ext uri="{FF2B5EF4-FFF2-40B4-BE49-F238E27FC236}">
                <a16:creationId xmlns:a16="http://schemas.microsoft.com/office/drawing/2014/main" id="{6082FB85-988F-D244-A5D1-6DAE22726A35}"/>
              </a:ext>
            </a:extLst>
          </p:cNvPr>
          <p:cNvCxnSpPr>
            <a:cxnSpLocks/>
            <a:endCxn id="17" idx="5"/>
          </p:cNvCxnSpPr>
          <p:nvPr/>
        </p:nvCxnSpPr>
        <p:spPr>
          <a:xfrm rot="10800000" flipV="1">
            <a:off x="8773242" y="2130323"/>
            <a:ext cx="1374090" cy="869442"/>
          </a:xfrm>
          <a:prstGeom prst="curvedConnector3">
            <a:avLst>
              <a:gd name="adj1" fmla="val 50000"/>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A152EEA-FD11-5445-9A63-1A858FE3C3F2}"/>
                  </a:ext>
                </a:extLst>
              </p:cNvPr>
              <p:cNvSpPr txBox="1"/>
              <p:nvPr/>
            </p:nvSpPr>
            <p:spPr>
              <a:xfrm>
                <a:off x="9101458" y="2130324"/>
                <a:ext cx="4467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44" name="TextBox 43">
                <a:extLst>
                  <a:ext uri="{FF2B5EF4-FFF2-40B4-BE49-F238E27FC236}">
                    <a16:creationId xmlns:a16="http://schemas.microsoft.com/office/drawing/2014/main" id="{CA152EEA-FD11-5445-9A63-1A858FE3C3F2}"/>
                  </a:ext>
                </a:extLst>
              </p:cNvPr>
              <p:cNvSpPr txBox="1">
                <a:spLocks noRot="1" noChangeAspect="1" noMove="1" noResize="1" noEditPoints="1" noAdjustHandles="1" noChangeArrowheads="1" noChangeShapeType="1" noTextEdit="1"/>
              </p:cNvSpPr>
              <p:nvPr/>
            </p:nvSpPr>
            <p:spPr>
              <a:xfrm>
                <a:off x="9101458" y="2130324"/>
                <a:ext cx="446724"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2C7B485-9350-6446-8559-4DCCB8216692}"/>
                  </a:ext>
                </a:extLst>
              </p:cNvPr>
              <p:cNvSpPr txBox="1"/>
              <p:nvPr/>
            </p:nvSpPr>
            <p:spPr>
              <a:xfrm>
                <a:off x="666994" y="2143872"/>
                <a:ext cx="6098334" cy="3847207"/>
              </a:xfrm>
              <a:prstGeom prst="rect">
                <a:avLst/>
              </a:prstGeom>
              <a:noFill/>
            </p:spPr>
            <p:txBody>
              <a:bodyPr wrap="square" rtlCol="0">
                <a:spAutoFit/>
              </a:bodyPr>
              <a:lstStyle/>
              <a:p>
                <a:pPr marL="342900" indent="-342900">
                  <a:buFont typeface="Arial" panose="020B0604020202020204" pitchFamily="34" charset="0"/>
                  <a:buChar char="•"/>
                </a:pPr>
                <a:r>
                  <a:rPr lang="en-US" sz="2200" dirty="0"/>
                  <a:t>Our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IM</m:t>
                        </m:r>
                      </m:sub>
                    </m:sSub>
                  </m:oMath>
                </a14:m>
                <a:r>
                  <a:rPr lang="en-US" sz="2200" dirty="0"/>
                  <a:t> equation shows that inbreeding will be high on our island if:</a:t>
                </a:r>
              </a:p>
              <a:p>
                <a:pPr marL="342900" indent="-342900">
                  <a:buFont typeface="Arial" panose="020B0604020202020204" pitchFamily="34" charset="0"/>
                  <a:buChar char="•"/>
                </a:pPr>
                <a:endParaRPr lang="en-US" sz="1200" dirty="0"/>
              </a:p>
              <a:p>
                <a:pPr marL="1371600" lvl="2" indent="-457200">
                  <a:buFont typeface="+mj-lt"/>
                  <a:buAutoNum type="arabicPeriod"/>
                </a:pPr>
                <a:r>
                  <a:rPr lang="en-US" sz="2200" dirty="0"/>
                  <a:t>The migration rate is low</a:t>
                </a:r>
              </a:p>
              <a:p>
                <a:pPr marL="1371600" lvl="2" indent="-457200">
                  <a:buFont typeface="+mj-lt"/>
                  <a:buAutoNum type="arabicPeriod"/>
                </a:pPr>
                <a:endParaRPr lang="en-US" sz="1200" dirty="0"/>
              </a:p>
              <a:p>
                <a:pPr marL="1371600" lvl="2" indent="-457200">
                  <a:buFont typeface="+mj-lt"/>
                  <a:buAutoNum type="arabicPeriod"/>
                </a:pPr>
                <a:r>
                  <a:rPr lang="en-US" sz="2200" dirty="0"/>
                  <a:t>The population size on the island is low </a:t>
                </a:r>
              </a:p>
              <a:p>
                <a:pPr lvl="2"/>
                <a:endParaRPr lang="en-US" sz="2200" dirty="0"/>
              </a:p>
              <a:p>
                <a:pPr marL="342900" indent="-342900">
                  <a:buFont typeface="Arial" panose="020B0604020202020204" pitchFamily="34" charset="0"/>
                  <a:buChar char="•"/>
                </a:pPr>
                <a:r>
                  <a:rPr lang="en-US" sz="2200" dirty="0"/>
                  <a:t>This is because we’re losing diversity due to strong drift on the island, and this diversity is not being replenished through gene flow from the mainland</a:t>
                </a:r>
              </a:p>
            </p:txBody>
          </p:sp>
        </mc:Choice>
        <mc:Fallback xmlns="">
          <p:sp>
            <p:nvSpPr>
              <p:cNvPr id="13" name="TextBox 12">
                <a:extLst>
                  <a:ext uri="{FF2B5EF4-FFF2-40B4-BE49-F238E27FC236}">
                    <a16:creationId xmlns:a16="http://schemas.microsoft.com/office/drawing/2014/main" id="{C2C7B485-9350-6446-8559-4DCCB8216692}"/>
                  </a:ext>
                </a:extLst>
              </p:cNvPr>
              <p:cNvSpPr txBox="1">
                <a:spLocks noRot="1" noChangeAspect="1" noMove="1" noResize="1" noEditPoints="1" noAdjustHandles="1" noChangeArrowheads="1" noChangeShapeType="1" noTextEdit="1"/>
              </p:cNvSpPr>
              <p:nvPr/>
            </p:nvSpPr>
            <p:spPr>
              <a:xfrm>
                <a:off x="666994" y="2143872"/>
                <a:ext cx="6098334" cy="3847207"/>
              </a:xfrm>
              <a:prstGeom prst="rect">
                <a:avLst/>
              </a:prstGeom>
              <a:blipFill>
                <a:blip r:embed="rId3"/>
                <a:stretch>
                  <a:fillRect l="-1040" t="-987" r="-1247" b="-1974"/>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0107EF9-54DE-D849-8D34-455FE0FCDAB5}"/>
              </a:ext>
            </a:extLst>
          </p:cNvPr>
          <p:cNvPicPr>
            <a:picLocks noChangeAspect="1"/>
          </p:cNvPicPr>
          <p:nvPr/>
        </p:nvPicPr>
        <p:blipFill>
          <a:blip r:embed="rId4"/>
          <a:stretch>
            <a:fillRect/>
          </a:stretch>
        </p:blipFill>
        <p:spPr>
          <a:xfrm>
            <a:off x="601999" y="1194551"/>
            <a:ext cx="5524500" cy="787400"/>
          </a:xfrm>
          <a:prstGeom prst="rect">
            <a:avLst/>
          </a:prstGeom>
        </p:spPr>
      </p:pic>
    </p:spTree>
    <p:extLst>
      <p:ext uri="{BB962C8B-B14F-4D97-AF65-F5344CB8AC3E}">
        <p14:creationId xmlns:p14="http://schemas.microsoft.com/office/powerpoint/2010/main" val="237818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13" name="TextBox 12">
            <a:extLst>
              <a:ext uri="{FF2B5EF4-FFF2-40B4-BE49-F238E27FC236}">
                <a16:creationId xmlns:a16="http://schemas.microsoft.com/office/drawing/2014/main" id="{C2C7B485-9350-6446-8559-4DCCB8216692}"/>
              </a:ext>
            </a:extLst>
          </p:cNvPr>
          <p:cNvSpPr txBox="1"/>
          <p:nvPr/>
        </p:nvSpPr>
        <p:spPr>
          <a:xfrm>
            <a:off x="601999" y="1105905"/>
            <a:ext cx="6098334" cy="4832092"/>
          </a:xfrm>
          <a:prstGeom prst="rect">
            <a:avLst/>
          </a:prstGeom>
          <a:noFill/>
        </p:spPr>
        <p:txBody>
          <a:bodyPr wrap="square" rtlCol="0">
            <a:spAutoFit/>
          </a:bodyPr>
          <a:lstStyle/>
          <a:p>
            <a:pPr marL="342900" indent="-342900">
              <a:buFont typeface="Arial" panose="020B0604020202020204" pitchFamily="34" charset="0"/>
              <a:buChar char="•"/>
            </a:pPr>
            <a:r>
              <a:rPr lang="en-US" sz="2200" dirty="0"/>
              <a:t>Two alleles at a particular locus can be segregating in a population for a very long time, during which population splits may occur</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This means that coalescence occurs in the ancestral population and not within subpopulations or at the time of their split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In this situation, we can have different relationships observed at individual loci (in the gene tree) than we see when we look at relationships of populations (at the population tree) based on genome-wide data</a:t>
            </a:r>
          </a:p>
        </p:txBody>
      </p:sp>
      <p:pic>
        <p:nvPicPr>
          <p:cNvPr id="9" name="Picture 8">
            <a:extLst>
              <a:ext uri="{FF2B5EF4-FFF2-40B4-BE49-F238E27FC236}">
                <a16:creationId xmlns:a16="http://schemas.microsoft.com/office/drawing/2014/main" id="{05AE970F-F34C-E949-A509-0DE884850CE3}"/>
              </a:ext>
            </a:extLst>
          </p:cNvPr>
          <p:cNvPicPr>
            <a:picLocks noChangeAspect="1"/>
          </p:cNvPicPr>
          <p:nvPr/>
        </p:nvPicPr>
        <p:blipFill>
          <a:blip r:embed="rId2"/>
          <a:stretch>
            <a:fillRect/>
          </a:stretch>
        </p:blipFill>
        <p:spPr>
          <a:xfrm>
            <a:off x="6462584" y="1595029"/>
            <a:ext cx="5468302" cy="1568299"/>
          </a:xfrm>
          <a:prstGeom prst="rect">
            <a:avLst/>
          </a:prstGeom>
        </p:spPr>
      </p:pic>
    </p:spTree>
    <p:extLst>
      <p:ext uri="{BB962C8B-B14F-4D97-AF65-F5344CB8AC3E}">
        <p14:creationId xmlns:p14="http://schemas.microsoft.com/office/powerpoint/2010/main" val="171799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13" name="TextBox 12">
            <a:extLst>
              <a:ext uri="{FF2B5EF4-FFF2-40B4-BE49-F238E27FC236}">
                <a16:creationId xmlns:a16="http://schemas.microsoft.com/office/drawing/2014/main" id="{C2C7B485-9350-6446-8559-4DCCB8216692}"/>
              </a:ext>
            </a:extLst>
          </p:cNvPr>
          <p:cNvSpPr txBox="1"/>
          <p:nvPr/>
        </p:nvSpPr>
        <p:spPr>
          <a:xfrm>
            <a:off x="601999" y="1105905"/>
            <a:ext cx="6098334" cy="430887"/>
          </a:xfrm>
          <a:prstGeom prst="rect">
            <a:avLst/>
          </a:prstGeom>
          <a:noFill/>
        </p:spPr>
        <p:txBody>
          <a:bodyPr wrap="square" rtlCol="0">
            <a:spAutoFit/>
          </a:bodyPr>
          <a:lstStyle/>
          <a:p>
            <a:r>
              <a:rPr lang="en-US" sz="2200" dirty="0"/>
              <a:t>For example:</a:t>
            </a:r>
          </a:p>
        </p:txBody>
      </p:sp>
      <p:pic>
        <p:nvPicPr>
          <p:cNvPr id="5" name="Picture 4">
            <a:extLst>
              <a:ext uri="{FF2B5EF4-FFF2-40B4-BE49-F238E27FC236}">
                <a16:creationId xmlns:a16="http://schemas.microsoft.com/office/drawing/2014/main" id="{1B1DA81F-C83E-FC43-BD86-85FE90F1DC4A}"/>
              </a:ext>
            </a:extLst>
          </p:cNvPr>
          <p:cNvPicPr>
            <a:picLocks noChangeAspect="1"/>
          </p:cNvPicPr>
          <p:nvPr/>
        </p:nvPicPr>
        <p:blipFill>
          <a:blip r:embed="rId2"/>
          <a:stretch>
            <a:fillRect/>
          </a:stretch>
        </p:blipFill>
        <p:spPr>
          <a:xfrm>
            <a:off x="6096000" y="1835369"/>
            <a:ext cx="5504786" cy="2606610"/>
          </a:xfrm>
          <a:prstGeom prst="rect">
            <a:avLst/>
          </a:prstGeom>
        </p:spPr>
      </p:pic>
      <p:pic>
        <p:nvPicPr>
          <p:cNvPr id="6" name="Picture 5">
            <a:extLst>
              <a:ext uri="{FF2B5EF4-FFF2-40B4-BE49-F238E27FC236}">
                <a16:creationId xmlns:a16="http://schemas.microsoft.com/office/drawing/2014/main" id="{C7E266E9-71DE-1A43-B96B-D00DFA3AAE7F}"/>
              </a:ext>
            </a:extLst>
          </p:cNvPr>
          <p:cNvPicPr>
            <a:picLocks noChangeAspect="1"/>
          </p:cNvPicPr>
          <p:nvPr/>
        </p:nvPicPr>
        <p:blipFill>
          <a:blip r:embed="rId3"/>
          <a:stretch>
            <a:fillRect/>
          </a:stretch>
        </p:blipFill>
        <p:spPr>
          <a:xfrm>
            <a:off x="384839" y="1835369"/>
            <a:ext cx="5473882" cy="2606610"/>
          </a:xfrm>
          <a:prstGeom prst="rect">
            <a:avLst/>
          </a:prstGeom>
        </p:spPr>
      </p:pic>
      <p:pic>
        <p:nvPicPr>
          <p:cNvPr id="7" name="Picture 6">
            <a:extLst>
              <a:ext uri="{FF2B5EF4-FFF2-40B4-BE49-F238E27FC236}">
                <a16:creationId xmlns:a16="http://schemas.microsoft.com/office/drawing/2014/main" id="{53E6AA5F-2F89-4C4C-8206-934B7033F708}"/>
              </a:ext>
            </a:extLst>
          </p:cNvPr>
          <p:cNvPicPr>
            <a:picLocks noChangeAspect="1"/>
          </p:cNvPicPr>
          <p:nvPr/>
        </p:nvPicPr>
        <p:blipFill>
          <a:blip r:embed="rId4"/>
          <a:stretch>
            <a:fillRect/>
          </a:stretch>
        </p:blipFill>
        <p:spPr>
          <a:xfrm>
            <a:off x="384839" y="4740556"/>
            <a:ext cx="5468302" cy="1568299"/>
          </a:xfrm>
          <a:prstGeom prst="rect">
            <a:avLst/>
          </a:prstGeom>
        </p:spPr>
      </p:pic>
    </p:spTree>
    <p:extLst>
      <p:ext uri="{BB962C8B-B14F-4D97-AF65-F5344CB8AC3E}">
        <p14:creationId xmlns:p14="http://schemas.microsoft.com/office/powerpoint/2010/main" val="103817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13" name="TextBox 12">
            <a:extLst>
              <a:ext uri="{FF2B5EF4-FFF2-40B4-BE49-F238E27FC236}">
                <a16:creationId xmlns:a16="http://schemas.microsoft.com/office/drawing/2014/main" id="{C2C7B485-9350-6446-8559-4DCCB8216692}"/>
              </a:ext>
            </a:extLst>
          </p:cNvPr>
          <p:cNvSpPr txBox="1"/>
          <p:nvPr/>
        </p:nvSpPr>
        <p:spPr>
          <a:xfrm>
            <a:off x="601999" y="1105905"/>
            <a:ext cx="6098334"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A pedigree analogy that helps clarify is the patterns of inheritance we might see between two full siblings and their cousin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At some loci across the genome, cousins will share alleles from their common ancestors that full siblings do not share, despite the closer relationship between full siblings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In this instance, the average relatedness of the full siblings relative to their cousin is not reflected at a specific locus, but genome-wide, this would be clear</a:t>
            </a:r>
          </a:p>
        </p:txBody>
      </p:sp>
      <p:pic>
        <p:nvPicPr>
          <p:cNvPr id="5" name="Picture 4">
            <a:extLst>
              <a:ext uri="{FF2B5EF4-FFF2-40B4-BE49-F238E27FC236}">
                <a16:creationId xmlns:a16="http://schemas.microsoft.com/office/drawing/2014/main" id="{E177961B-F947-9845-AF86-ADED88B3A645}"/>
              </a:ext>
            </a:extLst>
          </p:cNvPr>
          <p:cNvPicPr>
            <a:picLocks noChangeAspect="1"/>
          </p:cNvPicPr>
          <p:nvPr/>
        </p:nvPicPr>
        <p:blipFill rotWithShape="1">
          <a:blip r:embed="rId2"/>
          <a:srcRect l="68019"/>
          <a:stretch/>
        </p:blipFill>
        <p:spPr>
          <a:xfrm>
            <a:off x="8365523" y="543155"/>
            <a:ext cx="2496066" cy="5495644"/>
          </a:xfrm>
          <a:prstGeom prst="rect">
            <a:avLst/>
          </a:prstGeom>
        </p:spPr>
      </p:pic>
    </p:spTree>
    <p:extLst>
      <p:ext uri="{BB962C8B-B14F-4D97-AF65-F5344CB8AC3E}">
        <p14:creationId xmlns:p14="http://schemas.microsoft.com/office/powerpoint/2010/main" val="3168251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13" name="TextBox 12">
            <a:extLst>
              <a:ext uri="{FF2B5EF4-FFF2-40B4-BE49-F238E27FC236}">
                <a16:creationId xmlns:a16="http://schemas.microsoft.com/office/drawing/2014/main" id="{C2C7B485-9350-6446-8559-4DCCB8216692}"/>
              </a:ext>
            </a:extLst>
          </p:cNvPr>
          <p:cNvSpPr txBox="1"/>
          <p:nvPr/>
        </p:nvSpPr>
        <p:spPr>
          <a:xfrm>
            <a:off x="601998" y="1105905"/>
            <a:ext cx="8591429"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t>As an empirical example, Jennings and Edwards (2005) were able to obtain sequence from 28 genes in three closely related species of the Australian grass finches: two long-tailed finches that are sister species (</a:t>
            </a:r>
            <a:r>
              <a:rPr lang="en-US" sz="2200" i="1" dirty="0" err="1"/>
              <a:t>Poephila</a:t>
            </a:r>
            <a:r>
              <a:rPr lang="en-US" sz="2200" i="1" dirty="0"/>
              <a:t> </a:t>
            </a:r>
            <a:r>
              <a:rPr lang="en-US" sz="2200" i="1" dirty="0" err="1"/>
              <a:t>acuticauda</a:t>
            </a:r>
            <a:r>
              <a:rPr lang="en-US" sz="2200" i="1" dirty="0"/>
              <a:t> </a:t>
            </a:r>
            <a:r>
              <a:rPr lang="en-US" sz="2200" dirty="0"/>
              <a:t>(A)</a:t>
            </a:r>
            <a:r>
              <a:rPr lang="en-US" sz="2200" i="1" dirty="0"/>
              <a:t> </a:t>
            </a:r>
            <a:r>
              <a:rPr lang="en-US" sz="2200" dirty="0"/>
              <a:t>and </a:t>
            </a:r>
            <a:r>
              <a:rPr lang="en-US" sz="2200" i="1" dirty="0"/>
              <a:t>P. </a:t>
            </a:r>
            <a:r>
              <a:rPr lang="en-US" sz="2200" i="1" dirty="0" err="1"/>
              <a:t>hecki</a:t>
            </a:r>
            <a:r>
              <a:rPr lang="en-US" sz="2200" i="1" dirty="0"/>
              <a:t> </a:t>
            </a:r>
            <a:r>
              <a:rPr lang="en-US" sz="2200" dirty="0"/>
              <a:t>(H)) and the outgroup, a black-throated finch (</a:t>
            </a:r>
            <a:r>
              <a:rPr lang="en-US" sz="2200" i="1" dirty="0" err="1"/>
              <a:t>Poephila</a:t>
            </a:r>
            <a:r>
              <a:rPr lang="en-US" sz="2200" i="1" dirty="0"/>
              <a:t> </a:t>
            </a:r>
            <a:r>
              <a:rPr lang="en-US" sz="2200" i="1" dirty="0" err="1"/>
              <a:t>cincta</a:t>
            </a:r>
            <a:r>
              <a:rPr lang="en-US" sz="2200" dirty="0"/>
              <a:t> (C))</a:t>
            </a:r>
          </a:p>
        </p:txBody>
      </p:sp>
      <p:pic>
        <p:nvPicPr>
          <p:cNvPr id="3" name="Picture 2">
            <a:extLst>
              <a:ext uri="{FF2B5EF4-FFF2-40B4-BE49-F238E27FC236}">
                <a16:creationId xmlns:a16="http://schemas.microsoft.com/office/drawing/2014/main" id="{D6572620-6F1A-4241-A28F-4EB49E10D840}"/>
              </a:ext>
            </a:extLst>
          </p:cNvPr>
          <p:cNvPicPr>
            <a:picLocks noChangeAspect="1"/>
          </p:cNvPicPr>
          <p:nvPr/>
        </p:nvPicPr>
        <p:blipFill>
          <a:blip r:embed="rId2"/>
          <a:stretch>
            <a:fillRect/>
          </a:stretch>
        </p:blipFill>
        <p:spPr>
          <a:xfrm>
            <a:off x="9463903" y="1105905"/>
            <a:ext cx="2235200" cy="3479800"/>
          </a:xfrm>
          <a:prstGeom prst="rect">
            <a:avLst/>
          </a:prstGeom>
        </p:spPr>
      </p:pic>
      <p:sp>
        <p:nvSpPr>
          <p:cNvPr id="6" name="TextBox 5">
            <a:extLst>
              <a:ext uri="{FF2B5EF4-FFF2-40B4-BE49-F238E27FC236}">
                <a16:creationId xmlns:a16="http://schemas.microsoft.com/office/drawing/2014/main" id="{F5256A80-3AA7-6146-A4C8-50C2E2AE3F20}"/>
              </a:ext>
            </a:extLst>
          </p:cNvPr>
          <p:cNvSpPr txBox="1"/>
          <p:nvPr/>
        </p:nvSpPr>
        <p:spPr>
          <a:xfrm>
            <a:off x="570592" y="3206624"/>
            <a:ext cx="1800558" cy="369332"/>
          </a:xfrm>
          <a:prstGeom prst="rect">
            <a:avLst/>
          </a:prstGeom>
          <a:noFill/>
        </p:spPr>
        <p:txBody>
          <a:bodyPr wrap="none" rtlCol="0">
            <a:spAutoFit/>
          </a:bodyPr>
          <a:lstStyle/>
          <a:p>
            <a:r>
              <a:rPr lang="en-US" dirty="0"/>
              <a:t>Population Tree</a:t>
            </a:r>
          </a:p>
        </p:txBody>
      </p:sp>
      <p:sp>
        <p:nvSpPr>
          <p:cNvPr id="8" name="TextBox 7">
            <a:extLst>
              <a:ext uri="{FF2B5EF4-FFF2-40B4-BE49-F238E27FC236}">
                <a16:creationId xmlns:a16="http://schemas.microsoft.com/office/drawing/2014/main" id="{BF346165-3C59-F048-97A4-87539259D72A}"/>
              </a:ext>
            </a:extLst>
          </p:cNvPr>
          <p:cNvSpPr txBox="1"/>
          <p:nvPr/>
        </p:nvSpPr>
        <p:spPr>
          <a:xfrm>
            <a:off x="3289739" y="3206624"/>
            <a:ext cx="2255810" cy="369332"/>
          </a:xfrm>
          <a:prstGeom prst="rect">
            <a:avLst/>
          </a:prstGeom>
          <a:noFill/>
        </p:spPr>
        <p:txBody>
          <a:bodyPr wrap="none" rtlCol="0">
            <a:spAutoFit/>
          </a:bodyPr>
          <a:lstStyle/>
          <a:p>
            <a:r>
              <a:rPr lang="en-US" dirty="0"/>
              <a:t>Gene Trees (n = 28)</a:t>
            </a:r>
          </a:p>
        </p:txBody>
      </p:sp>
      <p:cxnSp>
        <p:nvCxnSpPr>
          <p:cNvPr id="9" name="Straight Connector 8">
            <a:extLst>
              <a:ext uri="{FF2B5EF4-FFF2-40B4-BE49-F238E27FC236}">
                <a16:creationId xmlns:a16="http://schemas.microsoft.com/office/drawing/2014/main" id="{A94623DA-EAFF-FC4E-A527-2D385937F651}"/>
              </a:ext>
            </a:extLst>
          </p:cNvPr>
          <p:cNvCxnSpPr>
            <a:cxnSpLocks/>
          </p:cNvCxnSpPr>
          <p:nvPr/>
        </p:nvCxnSpPr>
        <p:spPr>
          <a:xfrm flipH="1">
            <a:off x="601998" y="3742267"/>
            <a:ext cx="87120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08FE00-EF77-5543-A983-032A2A969F25}"/>
              </a:ext>
            </a:extLst>
          </p:cNvPr>
          <p:cNvCxnSpPr>
            <a:cxnSpLocks/>
          </p:cNvCxnSpPr>
          <p:nvPr/>
        </p:nvCxnSpPr>
        <p:spPr>
          <a:xfrm>
            <a:off x="1473201" y="3742267"/>
            <a:ext cx="77893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7C05A1-9B81-154F-AB6B-9BDABEB0BF8E}"/>
              </a:ext>
            </a:extLst>
          </p:cNvPr>
          <p:cNvCxnSpPr>
            <a:cxnSpLocks/>
          </p:cNvCxnSpPr>
          <p:nvPr/>
        </p:nvCxnSpPr>
        <p:spPr>
          <a:xfrm>
            <a:off x="1015774" y="4585705"/>
            <a:ext cx="322189" cy="663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3BD94D6-B787-F249-B03B-9D415B154D76}"/>
              </a:ext>
            </a:extLst>
          </p:cNvPr>
          <p:cNvSpPr/>
          <p:nvPr/>
        </p:nvSpPr>
        <p:spPr>
          <a:xfrm>
            <a:off x="402852" y="5255557"/>
            <a:ext cx="338554" cy="369332"/>
          </a:xfrm>
          <a:prstGeom prst="rect">
            <a:avLst/>
          </a:prstGeom>
        </p:spPr>
        <p:txBody>
          <a:bodyPr wrap="none">
            <a:spAutoFit/>
          </a:bodyPr>
          <a:lstStyle/>
          <a:p>
            <a:r>
              <a:rPr lang="en-US" dirty="0">
                <a:solidFill>
                  <a:srgbClr val="FF0000"/>
                </a:solidFill>
              </a:rPr>
              <a:t>A</a:t>
            </a:r>
          </a:p>
        </p:txBody>
      </p:sp>
      <p:sp>
        <p:nvSpPr>
          <p:cNvPr id="19" name="Rectangle 18">
            <a:extLst>
              <a:ext uri="{FF2B5EF4-FFF2-40B4-BE49-F238E27FC236}">
                <a16:creationId xmlns:a16="http://schemas.microsoft.com/office/drawing/2014/main" id="{26238512-F881-914D-B6C5-C0BDA1E6B3F3}"/>
              </a:ext>
            </a:extLst>
          </p:cNvPr>
          <p:cNvSpPr/>
          <p:nvPr/>
        </p:nvSpPr>
        <p:spPr>
          <a:xfrm>
            <a:off x="1202265" y="5249333"/>
            <a:ext cx="351378" cy="369332"/>
          </a:xfrm>
          <a:prstGeom prst="rect">
            <a:avLst/>
          </a:prstGeom>
        </p:spPr>
        <p:txBody>
          <a:bodyPr wrap="none">
            <a:spAutoFit/>
          </a:bodyPr>
          <a:lstStyle/>
          <a:p>
            <a:r>
              <a:rPr lang="en-US" dirty="0">
                <a:solidFill>
                  <a:srgbClr val="0070C0"/>
                </a:solidFill>
              </a:rPr>
              <a:t>H</a:t>
            </a:r>
          </a:p>
        </p:txBody>
      </p:sp>
      <p:sp>
        <p:nvSpPr>
          <p:cNvPr id="20" name="Rectangle 19">
            <a:extLst>
              <a:ext uri="{FF2B5EF4-FFF2-40B4-BE49-F238E27FC236}">
                <a16:creationId xmlns:a16="http://schemas.microsoft.com/office/drawing/2014/main" id="{AD87ACDA-0716-0647-BD6A-FEE3E2358266}"/>
              </a:ext>
            </a:extLst>
          </p:cNvPr>
          <p:cNvSpPr/>
          <p:nvPr/>
        </p:nvSpPr>
        <p:spPr>
          <a:xfrm>
            <a:off x="2096417" y="5249333"/>
            <a:ext cx="351378" cy="369332"/>
          </a:xfrm>
          <a:prstGeom prst="rect">
            <a:avLst/>
          </a:prstGeom>
        </p:spPr>
        <p:txBody>
          <a:bodyPr wrap="none">
            <a:spAutoFit/>
          </a:bodyPr>
          <a:lstStyle/>
          <a:p>
            <a:r>
              <a:rPr lang="en-US" dirty="0">
                <a:solidFill>
                  <a:srgbClr val="00B050"/>
                </a:solidFill>
              </a:rPr>
              <a:t>C</a:t>
            </a:r>
          </a:p>
        </p:txBody>
      </p:sp>
      <p:cxnSp>
        <p:nvCxnSpPr>
          <p:cNvPr id="21" name="Straight Connector 20">
            <a:extLst>
              <a:ext uri="{FF2B5EF4-FFF2-40B4-BE49-F238E27FC236}">
                <a16:creationId xmlns:a16="http://schemas.microsoft.com/office/drawing/2014/main" id="{054BCC74-1529-A94D-8F6F-7E5CA8A7A43E}"/>
              </a:ext>
            </a:extLst>
          </p:cNvPr>
          <p:cNvCxnSpPr>
            <a:cxnSpLocks/>
          </p:cNvCxnSpPr>
          <p:nvPr/>
        </p:nvCxnSpPr>
        <p:spPr>
          <a:xfrm flipH="1">
            <a:off x="3052634" y="3742267"/>
            <a:ext cx="87120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53C30D8-39BB-A04A-B243-563A836FE09A}"/>
              </a:ext>
            </a:extLst>
          </p:cNvPr>
          <p:cNvCxnSpPr>
            <a:cxnSpLocks/>
          </p:cNvCxnSpPr>
          <p:nvPr/>
        </p:nvCxnSpPr>
        <p:spPr>
          <a:xfrm>
            <a:off x="3923837" y="3742267"/>
            <a:ext cx="77893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9F590D-8F64-8C45-A1B1-D671A258919A}"/>
              </a:ext>
            </a:extLst>
          </p:cNvPr>
          <p:cNvCxnSpPr>
            <a:cxnSpLocks/>
          </p:cNvCxnSpPr>
          <p:nvPr/>
        </p:nvCxnSpPr>
        <p:spPr>
          <a:xfrm>
            <a:off x="3466410" y="4585705"/>
            <a:ext cx="322189" cy="663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F1A1AA3-2781-724E-85DC-FB1CC971D257}"/>
              </a:ext>
            </a:extLst>
          </p:cNvPr>
          <p:cNvSpPr/>
          <p:nvPr/>
        </p:nvSpPr>
        <p:spPr>
          <a:xfrm>
            <a:off x="2853488" y="5255557"/>
            <a:ext cx="338554" cy="369332"/>
          </a:xfrm>
          <a:prstGeom prst="rect">
            <a:avLst/>
          </a:prstGeom>
        </p:spPr>
        <p:txBody>
          <a:bodyPr wrap="none">
            <a:spAutoFit/>
          </a:bodyPr>
          <a:lstStyle/>
          <a:p>
            <a:r>
              <a:rPr lang="en-US" dirty="0">
                <a:solidFill>
                  <a:srgbClr val="FF0000"/>
                </a:solidFill>
              </a:rPr>
              <a:t>A</a:t>
            </a:r>
          </a:p>
        </p:txBody>
      </p:sp>
      <p:sp>
        <p:nvSpPr>
          <p:cNvPr id="25" name="Rectangle 24">
            <a:extLst>
              <a:ext uri="{FF2B5EF4-FFF2-40B4-BE49-F238E27FC236}">
                <a16:creationId xmlns:a16="http://schemas.microsoft.com/office/drawing/2014/main" id="{072F6ED0-D217-8642-8833-F2C3F1AF42E3}"/>
              </a:ext>
            </a:extLst>
          </p:cNvPr>
          <p:cNvSpPr/>
          <p:nvPr/>
        </p:nvSpPr>
        <p:spPr>
          <a:xfrm>
            <a:off x="3652901" y="5249333"/>
            <a:ext cx="351378" cy="369332"/>
          </a:xfrm>
          <a:prstGeom prst="rect">
            <a:avLst/>
          </a:prstGeom>
        </p:spPr>
        <p:txBody>
          <a:bodyPr wrap="none">
            <a:spAutoFit/>
          </a:bodyPr>
          <a:lstStyle/>
          <a:p>
            <a:r>
              <a:rPr lang="en-US" dirty="0">
                <a:solidFill>
                  <a:srgbClr val="0070C0"/>
                </a:solidFill>
              </a:rPr>
              <a:t>H</a:t>
            </a:r>
          </a:p>
        </p:txBody>
      </p:sp>
      <p:sp>
        <p:nvSpPr>
          <p:cNvPr id="26" name="Rectangle 25">
            <a:extLst>
              <a:ext uri="{FF2B5EF4-FFF2-40B4-BE49-F238E27FC236}">
                <a16:creationId xmlns:a16="http://schemas.microsoft.com/office/drawing/2014/main" id="{774A6A1E-462D-CB48-9562-227AF843C5C2}"/>
              </a:ext>
            </a:extLst>
          </p:cNvPr>
          <p:cNvSpPr/>
          <p:nvPr/>
        </p:nvSpPr>
        <p:spPr>
          <a:xfrm>
            <a:off x="4547053" y="5249333"/>
            <a:ext cx="351378" cy="369332"/>
          </a:xfrm>
          <a:prstGeom prst="rect">
            <a:avLst/>
          </a:prstGeom>
        </p:spPr>
        <p:txBody>
          <a:bodyPr wrap="none">
            <a:spAutoFit/>
          </a:bodyPr>
          <a:lstStyle/>
          <a:p>
            <a:r>
              <a:rPr lang="en-US" dirty="0">
                <a:solidFill>
                  <a:srgbClr val="00B050"/>
                </a:solidFill>
              </a:rPr>
              <a:t>C</a:t>
            </a:r>
          </a:p>
        </p:txBody>
      </p:sp>
      <p:cxnSp>
        <p:nvCxnSpPr>
          <p:cNvPr id="27" name="Straight Connector 26">
            <a:extLst>
              <a:ext uri="{FF2B5EF4-FFF2-40B4-BE49-F238E27FC236}">
                <a16:creationId xmlns:a16="http://schemas.microsoft.com/office/drawing/2014/main" id="{6A9A170C-9BBB-0B4E-BAC4-FA115187AC06}"/>
              </a:ext>
            </a:extLst>
          </p:cNvPr>
          <p:cNvCxnSpPr>
            <a:cxnSpLocks/>
          </p:cNvCxnSpPr>
          <p:nvPr/>
        </p:nvCxnSpPr>
        <p:spPr>
          <a:xfrm flipH="1">
            <a:off x="5189661" y="3742267"/>
            <a:ext cx="87120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D883ED0-11E4-7744-AC00-C7D1085656E7}"/>
              </a:ext>
            </a:extLst>
          </p:cNvPr>
          <p:cNvCxnSpPr>
            <a:cxnSpLocks/>
          </p:cNvCxnSpPr>
          <p:nvPr/>
        </p:nvCxnSpPr>
        <p:spPr>
          <a:xfrm>
            <a:off x="6060864" y="3742267"/>
            <a:ext cx="77893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D4B8FD-7C6D-FF40-88F2-8C225216DBA7}"/>
              </a:ext>
            </a:extLst>
          </p:cNvPr>
          <p:cNvCxnSpPr>
            <a:cxnSpLocks/>
          </p:cNvCxnSpPr>
          <p:nvPr/>
        </p:nvCxnSpPr>
        <p:spPr>
          <a:xfrm>
            <a:off x="5603437" y="4585705"/>
            <a:ext cx="322189" cy="663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0524610-C60F-A04A-B9E3-49341B6A95AF}"/>
              </a:ext>
            </a:extLst>
          </p:cNvPr>
          <p:cNvSpPr/>
          <p:nvPr/>
        </p:nvSpPr>
        <p:spPr>
          <a:xfrm>
            <a:off x="4990515" y="5255557"/>
            <a:ext cx="338554" cy="369332"/>
          </a:xfrm>
          <a:prstGeom prst="rect">
            <a:avLst/>
          </a:prstGeom>
        </p:spPr>
        <p:txBody>
          <a:bodyPr wrap="none">
            <a:spAutoFit/>
          </a:bodyPr>
          <a:lstStyle/>
          <a:p>
            <a:r>
              <a:rPr lang="en-US" dirty="0">
                <a:solidFill>
                  <a:srgbClr val="FF0000"/>
                </a:solidFill>
              </a:rPr>
              <a:t>A</a:t>
            </a:r>
          </a:p>
        </p:txBody>
      </p:sp>
      <p:sp>
        <p:nvSpPr>
          <p:cNvPr id="31" name="Rectangle 30">
            <a:extLst>
              <a:ext uri="{FF2B5EF4-FFF2-40B4-BE49-F238E27FC236}">
                <a16:creationId xmlns:a16="http://schemas.microsoft.com/office/drawing/2014/main" id="{65C7DF8A-2A5E-744A-B35D-58CE7E4C3F69}"/>
              </a:ext>
            </a:extLst>
          </p:cNvPr>
          <p:cNvSpPr/>
          <p:nvPr/>
        </p:nvSpPr>
        <p:spPr>
          <a:xfrm>
            <a:off x="6684811" y="5261760"/>
            <a:ext cx="351378" cy="369332"/>
          </a:xfrm>
          <a:prstGeom prst="rect">
            <a:avLst/>
          </a:prstGeom>
        </p:spPr>
        <p:txBody>
          <a:bodyPr wrap="none">
            <a:spAutoFit/>
          </a:bodyPr>
          <a:lstStyle/>
          <a:p>
            <a:r>
              <a:rPr lang="en-US" dirty="0">
                <a:solidFill>
                  <a:srgbClr val="0070C0"/>
                </a:solidFill>
              </a:rPr>
              <a:t>H</a:t>
            </a:r>
          </a:p>
        </p:txBody>
      </p:sp>
      <p:sp>
        <p:nvSpPr>
          <p:cNvPr id="32" name="Rectangle 31">
            <a:extLst>
              <a:ext uri="{FF2B5EF4-FFF2-40B4-BE49-F238E27FC236}">
                <a16:creationId xmlns:a16="http://schemas.microsoft.com/office/drawing/2014/main" id="{0A1F379A-0788-CB4F-B828-301AA73CC917}"/>
              </a:ext>
            </a:extLst>
          </p:cNvPr>
          <p:cNvSpPr/>
          <p:nvPr/>
        </p:nvSpPr>
        <p:spPr>
          <a:xfrm>
            <a:off x="5798399" y="5259310"/>
            <a:ext cx="351378" cy="369332"/>
          </a:xfrm>
          <a:prstGeom prst="rect">
            <a:avLst/>
          </a:prstGeom>
        </p:spPr>
        <p:txBody>
          <a:bodyPr wrap="none">
            <a:spAutoFit/>
          </a:bodyPr>
          <a:lstStyle/>
          <a:p>
            <a:r>
              <a:rPr lang="en-US" dirty="0">
                <a:solidFill>
                  <a:srgbClr val="00B050"/>
                </a:solidFill>
              </a:rPr>
              <a:t>C</a:t>
            </a:r>
          </a:p>
        </p:txBody>
      </p:sp>
      <p:cxnSp>
        <p:nvCxnSpPr>
          <p:cNvPr id="33" name="Straight Connector 32">
            <a:extLst>
              <a:ext uri="{FF2B5EF4-FFF2-40B4-BE49-F238E27FC236}">
                <a16:creationId xmlns:a16="http://schemas.microsoft.com/office/drawing/2014/main" id="{016E3AA2-E92D-8947-8E99-847327D0B474}"/>
              </a:ext>
            </a:extLst>
          </p:cNvPr>
          <p:cNvCxnSpPr>
            <a:cxnSpLocks/>
          </p:cNvCxnSpPr>
          <p:nvPr/>
        </p:nvCxnSpPr>
        <p:spPr>
          <a:xfrm flipH="1">
            <a:off x="7322335" y="3736043"/>
            <a:ext cx="87120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7E7A24-CD18-774B-B040-E5F8B777FF00}"/>
              </a:ext>
            </a:extLst>
          </p:cNvPr>
          <p:cNvCxnSpPr>
            <a:cxnSpLocks/>
          </p:cNvCxnSpPr>
          <p:nvPr/>
        </p:nvCxnSpPr>
        <p:spPr>
          <a:xfrm>
            <a:off x="8193538" y="3736043"/>
            <a:ext cx="778932" cy="15070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597E112-61F4-9244-BDB9-4E63C2C8D871}"/>
              </a:ext>
            </a:extLst>
          </p:cNvPr>
          <p:cNvCxnSpPr>
            <a:cxnSpLocks/>
          </p:cNvCxnSpPr>
          <p:nvPr/>
        </p:nvCxnSpPr>
        <p:spPr>
          <a:xfrm>
            <a:off x="7736111" y="4579481"/>
            <a:ext cx="322189" cy="663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EB985C2-8919-1646-B3A4-97034BDF8FB3}"/>
              </a:ext>
            </a:extLst>
          </p:cNvPr>
          <p:cNvSpPr/>
          <p:nvPr/>
        </p:nvSpPr>
        <p:spPr>
          <a:xfrm>
            <a:off x="8845592" y="5243109"/>
            <a:ext cx="338554" cy="369332"/>
          </a:xfrm>
          <a:prstGeom prst="rect">
            <a:avLst/>
          </a:prstGeom>
        </p:spPr>
        <p:txBody>
          <a:bodyPr wrap="none">
            <a:spAutoFit/>
          </a:bodyPr>
          <a:lstStyle/>
          <a:p>
            <a:r>
              <a:rPr lang="en-US" dirty="0">
                <a:solidFill>
                  <a:srgbClr val="FF0000"/>
                </a:solidFill>
              </a:rPr>
              <a:t>A</a:t>
            </a:r>
          </a:p>
        </p:txBody>
      </p:sp>
      <p:sp>
        <p:nvSpPr>
          <p:cNvPr id="37" name="Rectangle 36">
            <a:extLst>
              <a:ext uri="{FF2B5EF4-FFF2-40B4-BE49-F238E27FC236}">
                <a16:creationId xmlns:a16="http://schemas.microsoft.com/office/drawing/2014/main" id="{5CD54D90-7402-EE4F-B67C-945AE830BA70}"/>
              </a:ext>
            </a:extLst>
          </p:cNvPr>
          <p:cNvSpPr/>
          <p:nvPr/>
        </p:nvSpPr>
        <p:spPr>
          <a:xfrm>
            <a:off x="7922602" y="5243109"/>
            <a:ext cx="351378" cy="369332"/>
          </a:xfrm>
          <a:prstGeom prst="rect">
            <a:avLst/>
          </a:prstGeom>
        </p:spPr>
        <p:txBody>
          <a:bodyPr wrap="none">
            <a:spAutoFit/>
          </a:bodyPr>
          <a:lstStyle/>
          <a:p>
            <a:r>
              <a:rPr lang="en-US" dirty="0">
                <a:solidFill>
                  <a:srgbClr val="0070C0"/>
                </a:solidFill>
              </a:rPr>
              <a:t>H</a:t>
            </a:r>
          </a:p>
        </p:txBody>
      </p:sp>
      <p:sp>
        <p:nvSpPr>
          <p:cNvPr id="38" name="Rectangle 37">
            <a:extLst>
              <a:ext uri="{FF2B5EF4-FFF2-40B4-BE49-F238E27FC236}">
                <a16:creationId xmlns:a16="http://schemas.microsoft.com/office/drawing/2014/main" id="{30CBF1E0-3A30-B940-AE66-21BBD58E6507}"/>
              </a:ext>
            </a:extLst>
          </p:cNvPr>
          <p:cNvSpPr/>
          <p:nvPr/>
        </p:nvSpPr>
        <p:spPr>
          <a:xfrm>
            <a:off x="7149464" y="5243109"/>
            <a:ext cx="351378" cy="369332"/>
          </a:xfrm>
          <a:prstGeom prst="rect">
            <a:avLst/>
          </a:prstGeom>
        </p:spPr>
        <p:txBody>
          <a:bodyPr wrap="none">
            <a:spAutoFit/>
          </a:bodyPr>
          <a:lstStyle/>
          <a:p>
            <a:r>
              <a:rPr lang="en-US" dirty="0">
                <a:solidFill>
                  <a:srgbClr val="00B050"/>
                </a:solidFill>
              </a:rPr>
              <a:t>C</a:t>
            </a:r>
          </a:p>
        </p:txBody>
      </p:sp>
      <p:sp>
        <p:nvSpPr>
          <p:cNvPr id="39" name="Rectangle 38">
            <a:extLst>
              <a:ext uri="{FF2B5EF4-FFF2-40B4-BE49-F238E27FC236}">
                <a16:creationId xmlns:a16="http://schemas.microsoft.com/office/drawing/2014/main" id="{4ACA0581-8A8F-644C-BD51-FA7072074416}"/>
              </a:ext>
            </a:extLst>
          </p:cNvPr>
          <p:cNvSpPr/>
          <p:nvPr/>
        </p:nvSpPr>
        <p:spPr>
          <a:xfrm>
            <a:off x="3505445" y="5604216"/>
            <a:ext cx="832279" cy="369332"/>
          </a:xfrm>
          <a:prstGeom prst="rect">
            <a:avLst/>
          </a:prstGeom>
        </p:spPr>
        <p:txBody>
          <a:bodyPr wrap="none">
            <a:spAutoFit/>
          </a:bodyPr>
          <a:lstStyle/>
          <a:p>
            <a:r>
              <a:rPr lang="en-US" dirty="0"/>
              <a:t>n = 16</a:t>
            </a:r>
          </a:p>
        </p:txBody>
      </p:sp>
      <p:sp>
        <p:nvSpPr>
          <p:cNvPr id="40" name="Rectangle 39">
            <a:extLst>
              <a:ext uri="{FF2B5EF4-FFF2-40B4-BE49-F238E27FC236}">
                <a16:creationId xmlns:a16="http://schemas.microsoft.com/office/drawing/2014/main" id="{53C03B7D-68C4-C44F-A268-EFE9AC47E598}"/>
              </a:ext>
            </a:extLst>
          </p:cNvPr>
          <p:cNvSpPr/>
          <p:nvPr/>
        </p:nvSpPr>
        <p:spPr>
          <a:xfrm>
            <a:off x="5708843" y="5624889"/>
            <a:ext cx="704039" cy="369332"/>
          </a:xfrm>
          <a:prstGeom prst="rect">
            <a:avLst/>
          </a:prstGeom>
        </p:spPr>
        <p:txBody>
          <a:bodyPr wrap="none">
            <a:spAutoFit/>
          </a:bodyPr>
          <a:lstStyle/>
          <a:p>
            <a:r>
              <a:rPr lang="en-US" dirty="0"/>
              <a:t>n = 7</a:t>
            </a:r>
          </a:p>
        </p:txBody>
      </p:sp>
      <p:sp>
        <p:nvSpPr>
          <p:cNvPr id="41" name="Rectangle 40">
            <a:extLst>
              <a:ext uri="{FF2B5EF4-FFF2-40B4-BE49-F238E27FC236}">
                <a16:creationId xmlns:a16="http://schemas.microsoft.com/office/drawing/2014/main" id="{4DBBF684-C283-C841-A4FA-1588A173DC60}"/>
              </a:ext>
            </a:extLst>
          </p:cNvPr>
          <p:cNvSpPr/>
          <p:nvPr/>
        </p:nvSpPr>
        <p:spPr>
          <a:xfrm>
            <a:off x="7841517" y="5604216"/>
            <a:ext cx="704039" cy="369332"/>
          </a:xfrm>
          <a:prstGeom prst="rect">
            <a:avLst/>
          </a:prstGeom>
        </p:spPr>
        <p:txBody>
          <a:bodyPr wrap="none">
            <a:spAutoFit/>
          </a:bodyPr>
          <a:lstStyle/>
          <a:p>
            <a:r>
              <a:rPr lang="en-US" dirty="0"/>
              <a:t>n = 5</a:t>
            </a:r>
          </a:p>
        </p:txBody>
      </p:sp>
      <p:cxnSp>
        <p:nvCxnSpPr>
          <p:cNvPr id="43" name="Straight Connector 42">
            <a:extLst>
              <a:ext uri="{FF2B5EF4-FFF2-40B4-BE49-F238E27FC236}">
                <a16:creationId xmlns:a16="http://schemas.microsoft.com/office/drawing/2014/main" id="{804D5B33-58F3-9A44-8437-07FE9923BDAD}"/>
              </a:ext>
            </a:extLst>
          </p:cNvPr>
          <p:cNvCxnSpPr/>
          <p:nvPr/>
        </p:nvCxnSpPr>
        <p:spPr>
          <a:xfrm>
            <a:off x="2656703" y="3391290"/>
            <a:ext cx="0" cy="2212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51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2C7B485-9350-6446-8559-4DCCB8216692}"/>
                  </a:ext>
                </a:extLst>
              </p:cNvPr>
              <p:cNvSpPr txBox="1"/>
              <p:nvPr/>
            </p:nvSpPr>
            <p:spPr>
              <a:xfrm>
                <a:off x="601998" y="1105905"/>
                <a:ext cx="10988001" cy="4555093"/>
              </a:xfrm>
              <a:prstGeom prst="rect">
                <a:avLst/>
              </a:prstGeom>
              <a:noFill/>
            </p:spPr>
            <p:txBody>
              <a:bodyPr wrap="square" rtlCol="0">
                <a:spAutoFit/>
              </a:bodyPr>
              <a:lstStyle/>
              <a:p>
                <a:pPr marL="342900" indent="-342900">
                  <a:buFont typeface="Arial" panose="020B0604020202020204" pitchFamily="34" charset="0"/>
                  <a:buChar char="•"/>
                </a:pPr>
                <a:r>
                  <a:rPr lang="en-US" sz="2200" dirty="0"/>
                  <a:t>In the context of coalescence, we can also develop an equation that allows us to predict the extent of Incomplete Lineage Sorting (ILS) given population genetic parameters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We will assume that two sister populations, A and B, split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𝑡</m:t>
                        </m:r>
                      </m:e>
                      <m:sub>
                        <m:r>
                          <a:rPr lang="en-US" sz="2200" b="0" i="1" smtClean="0">
                            <a:latin typeface="Cambria Math" panose="02040503050406030204" pitchFamily="18" charset="0"/>
                          </a:rPr>
                          <m:t>1</m:t>
                        </m:r>
                      </m:sub>
                    </m:sSub>
                  </m:oMath>
                </a14:m>
                <a:r>
                  <a:rPr lang="en-US" sz="2200" dirty="0"/>
                  <a:t> generations in the past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A deeper split from an outgroup population C occurred </a:t>
                </a:r>
                <a14:m>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𝑡</m:t>
                        </m:r>
                      </m:e>
                      <m:sub>
                        <m:r>
                          <a:rPr lang="en-US" sz="2200" b="0" i="1" smtClean="0">
                            <a:latin typeface="Cambria Math" panose="02040503050406030204" pitchFamily="18" charset="0"/>
                          </a:rPr>
                          <m:t>2</m:t>
                        </m:r>
                      </m:sub>
                    </m:sSub>
                  </m:oMath>
                </a14:m>
                <a:r>
                  <a:rPr lang="en-US" sz="2200" dirty="0"/>
                  <a:t> generations in the past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No gene flow occurs between populations after they split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Therefore, the first opportunity for alleles from the A and B populations to coalesce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1</m:t>
                        </m:r>
                      </m:sub>
                    </m:sSub>
                  </m:oMath>
                </a14:m>
                <a:r>
                  <a:rPr lang="en-US" sz="2200" dirty="0"/>
                  <a:t> generations ago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As long as alleles from A and B coalesce before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2</m:t>
                        </m:r>
                      </m:sub>
                    </m:sSub>
                    <m:r>
                      <a:rPr lang="en-US" sz="2200" b="0" i="0" smtClean="0">
                        <a:latin typeface="Cambria Math" panose="02040503050406030204" pitchFamily="18" charset="0"/>
                      </a:rPr>
                      <m:t>,</m:t>
                    </m:r>
                  </m:oMath>
                </a14:m>
                <a:r>
                  <a:rPr lang="en-US" sz="2200" dirty="0"/>
                  <a:t> their gene trees will match the population tree</a:t>
                </a:r>
              </a:p>
            </p:txBody>
          </p:sp>
        </mc:Choice>
        <mc:Fallback>
          <p:sp>
            <p:nvSpPr>
              <p:cNvPr id="13" name="TextBox 12">
                <a:extLst>
                  <a:ext uri="{FF2B5EF4-FFF2-40B4-BE49-F238E27FC236}">
                    <a16:creationId xmlns:a16="http://schemas.microsoft.com/office/drawing/2014/main" id="{C2C7B485-9350-6446-8559-4DCCB8216692}"/>
                  </a:ext>
                </a:extLst>
              </p:cNvPr>
              <p:cNvSpPr txBox="1">
                <a:spLocks noRot="1" noChangeAspect="1" noMove="1" noResize="1" noEditPoints="1" noAdjustHandles="1" noChangeArrowheads="1" noChangeShapeType="1" noTextEdit="1"/>
              </p:cNvSpPr>
              <p:nvPr/>
            </p:nvSpPr>
            <p:spPr>
              <a:xfrm>
                <a:off x="601998" y="1105905"/>
                <a:ext cx="10988001" cy="4555093"/>
              </a:xfrm>
              <a:prstGeom prst="rect">
                <a:avLst/>
              </a:prstGeom>
              <a:blipFill>
                <a:blip r:embed="rId2"/>
                <a:stretch>
                  <a:fillRect l="-577" t="-556" r="-1269" b="-1389"/>
                </a:stretch>
              </a:blipFill>
            </p:spPr>
            <p:txBody>
              <a:bodyPr/>
              <a:lstStyle/>
              <a:p>
                <a:r>
                  <a:rPr lang="en-US">
                    <a:noFill/>
                  </a:rPr>
                  <a:t> </a:t>
                </a:r>
              </a:p>
            </p:txBody>
          </p:sp>
        </mc:Fallback>
      </mc:AlternateContent>
    </p:spTree>
    <p:extLst>
      <p:ext uri="{BB962C8B-B14F-4D97-AF65-F5344CB8AC3E}">
        <p14:creationId xmlns:p14="http://schemas.microsoft.com/office/powerpoint/2010/main" val="419016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2C7B485-9350-6446-8559-4DCCB8216692}"/>
                  </a:ext>
                </a:extLst>
              </p:cNvPr>
              <p:cNvSpPr txBox="1"/>
              <p:nvPr/>
            </p:nvSpPr>
            <p:spPr>
              <a:xfrm>
                <a:off x="601998" y="1105905"/>
                <a:ext cx="10988001" cy="3664849"/>
              </a:xfrm>
              <a:prstGeom prst="rect">
                <a:avLst/>
              </a:prstGeom>
              <a:noFill/>
            </p:spPr>
            <p:txBody>
              <a:bodyPr wrap="square" rtlCol="0">
                <a:spAutoFit/>
              </a:bodyPr>
              <a:lstStyle/>
              <a:p>
                <a:pPr marL="342900" indent="-342900">
                  <a:buFont typeface="Arial" panose="020B0604020202020204" pitchFamily="34" charset="0"/>
                  <a:buChar char="•"/>
                </a:pPr>
                <a:r>
                  <a:rPr lang="en-US" sz="2200" dirty="0"/>
                  <a:t>Deviations from the population tree can occur when A and B alleles fail to coalesce between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i="1">
                            <a:latin typeface="Cambria Math" panose="02040503050406030204" pitchFamily="18" charset="0"/>
                          </a:rPr>
                          <m:t>1</m:t>
                        </m:r>
                      </m:sub>
                    </m:sSub>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𝑡</m:t>
                        </m:r>
                      </m:e>
                      <m:sub>
                        <m:r>
                          <a:rPr lang="en-US" sz="2200" b="0" i="1" smtClean="0">
                            <a:latin typeface="Cambria Math" panose="02040503050406030204" pitchFamily="18" charset="0"/>
                          </a:rPr>
                          <m:t>2</m:t>
                        </m:r>
                      </m:sub>
                    </m:sSub>
                  </m:oMath>
                </a14:m>
                <a:endParaRPr lang="en-US" sz="2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We can write this probability in our coalescent notation as </a:t>
                </a:r>
                <a14:m>
                  <m:oMath xmlns:m="http://schemas.openxmlformats.org/officeDocument/2006/math">
                    <m:d>
                      <m:dPr>
                        <m:ctrlPr>
                          <a:rPr lang="en-US" sz="2200" b="0" i="1" smtClean="0">
                            <a:latin typeface="Cambria Math" panose="02040503050406030204" pitchFamily="18" charset="0"/>
                          </a:rPr>
                        </m:ctrlPr>
                      </m:dPr>
                      <m:e>
                        <m:r>
                          <a:rPr lang="en-US" sz="2200" b="0" i="1" smtClean="0">
                            <a:latin typeface="Cambria Math" panose="02040503050406030204" pitchFamily="18" charset="0"/>
                          </a:rPr>
                          <m:t>1−</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r>
                              <a:rPr lang="en-US" sz="2200" b="0" i="1" smtClean="0">
                                <a:latin typeface="Cambria Math" panose="02040503050406030204" pitchFamily="18" charset="0"/>
                              </a:rPr>
                              <m:t>2</m:t>
                            </m:r>
                            <m:r>
                              <a:rPr lang="en-US" sz="2200" b="0" i="1" smtClean="0">
                                <a:latin typeface="Cambria Math" panose="02040503050406030204" pitchFamily="18" charset="0"/>
                              </a:rPr>
                              <m:t>𝑁</m:t>
                            </m:r>
                          </m:den>
                        </m:f>
                      </m:e>
                    </m:d>
                    <m:sSub>
                      <m:sSubPr>
                        <m:ctrlPr>
                          <a:rPr lang="en-US" sz="2200" b="0" i="1" baseline="30000" smtClean="0">
                            <a:latin typeface="Cambria Math" panose="02040503050406030204" pitchFamily="18" charset="0"/>
                          </a:rPr>
                        </m:ctrlPr>
                      </m:sSubPr>
                      <m:e>
                        <m:r>
                          <a:rPr lang="en-US" sz="2200" b="0" i="1" baseline="30000" smtClean="0">
                            <a:latin typeface="Cambria Math" panose="02040503050406030204" pitchFamily="18" charset="0"/>
                          </a:rPr>
                          <m:t>𝑡</m:t>
                        </m:r>
                      </m:e>
                      <m:sub>
                        <m:r>
                          <a:rPr lang="en-US" sz="2200" b="0" i="1" baseline="30000" smtClean="0">
                            <a:latin typeface="Cambria Math" panose="02040503050406030204" pitchFamily="18" charset="0"/>
                          </a:rPr>
                          <m:t>2</m:t>
                        </m:r>
                      </m:sub>
                    </m:sSub>
                    <m:r>
                      <a:rPr lang="en-US" sz="2200" b="0" i="1" baseline="30000" smtClean="0">
                        <a:latin typeface="Cambria Math" panose="02040503050406030204" pitchFamily="18" charset="0"/>
                      </a:rPr>
                      <m:t>−</m:t>
                    </m:r>
                    <m:sSub>
                      <m:sSubPr>
                        <m:ctrlPr>
                          <a:rPr lang="en-US" sz="2200" b="0" i="1" baseline="30000" smtClean="0">
                            <a:latin typeface="Cambria Math" panose="02040503050406030204" pitchFamily="18" charset="0"/>
                          </a:rPr>
                        </m:ctrlPr>
                      </m:sSubPr>
                      <m:e>
                        <m:r>
                          <a:rPr lang="en-US" sz="2200" b="0" i="1" baseline="30000" smtClean="0">
                            <a:latin typeface="Cambria Math" panose="02040503050406030204" pitchFamily="18" charset="0"/>
                          </a:rPr>
                          <m:t>𝑡</m:t>
                        </m:r>
                      </m:e>
                      <m:sub>
                        <m:r>
                          <a:rPr lang="en-US" sz="2200" b="0" i="1" baseline="30000" smtClean="0">
                            <a:latin typeface="Cambria Math" panose="02040503050406030204" pitchFamily="18" charset="0"/>
                          </a:rPr>
                          <m:t>1</m:t>
                        </m:r>
                      </m:sub>
                    </m:sSub>
                  </m:oMath>
                </a14:m>
                <a:endParaRPr lang="en-US" sz="2200" baseline="300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Additionally, once alleles from A and B are in their ancestral population with population C without coalescing, if lineages from one of these species first coalesces with C we will see ILS where population and gene trees are discordant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A discordant tree will happen at this stage with probability </a:t>
                </a:r>
                <a14:m>
                  <m:oMath xmlns:m="http://schemas.openxmlformats.org/officeDocument/2006/math">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m:t>
                        </m:r>
                      </m:num>
                      <m:den>
                        <m:r>
                          <a:rPr lang="en-US" sz="2200" b="0" i="1" smtClean="0">
                            <a:latin typeface="Cambria Math" panose="02040503050406030204" pitchFamily="18" charset="0"/>
                          </a:rPr>
                          <m:t>3</m:t>
                        </m:r>
                      </m:den>
                    </m:f>
                  </m:oMath>
                </a14:m>
                <a:r>
                  <a:rPr lang="en-US" sz="2200" dirty="0"/>
                  <a:t> because 2 of the three pairs possible (A &amp; C and B &amp; C) are discordant</a:t>
                </a:r>
              </a:p>
            </p:txBody>
          </p:sp>
        </mc:Choice>
        <mc:Fallback>
          <p:sp>
            <p:nvSpPr>
              <p:cNvPr id="13" name="TextBox 12">
                <a:extLst>
                  <a:ext uri="{FF2B5EF4-FFF2-40B4-BE49-F238E27FC236}">
                    <a16:creationId xmlns:a16="http://schemas.microsoft.com/office/drawing/2014/main" id="{C2C7B485-9350-6446-8559-4DCCB8216692}"/>
                  </a:ext>
                </a:extLst>
              </p:cNvPr>
              <p:cNvSpPr txBox="1">
                <a:spLocks noRot="1" noChangeAspect="1" noMove="1" noResize="1" noEditPoints="1" noAdjustHandles="1" noChangeArrowheads="1" noChangeShapeType="1" noTextEdit="1"/>
              </p:cNvSpPr>
              <p:nvPr/>
            </p:nvSpPr>
            <p:spPr>
              <a:xfrm>
                <a:off x="601998" y="1105905"/>
                <a:ext cx="10988001" cy="3664849"/>
              </a:xfrm>
              <a:prstGeom prst="rect">
                <a:avLst/>
              </a:prstGeom>
              <a:blipFill>
                <a:blip r:embed="rId2"/>
                <a:stretch>
                  <a:fillRect l="-577" t="-690" b="-2414"/>
                </a:stretch>
              </a:blipFill>
            </p:spPr>
            <p:txBody>
              <a:bodyPr/>
              <a:lstStyle/>
              <a:p>
                <a:r>
                  <a:rPr lang="en-US">
                    <a:noFill/>
                  </a:rPr>
                  <a:t> </a:t>
                </a:r>
              </a:p>
            </p:txBody>
          </p:sp>
        </mc:Fallback>
      </mc:AlternateContent>
    </p:spTree>
    <p:extLst>
      <p:ext uri="{BB962C8B-B14F-4D97-AF65-F5344CB8AC3E}">
        <p14:creationId xmlns:p14="http://schemas.microsoft.com/office/powerpoint/2010/main" val="10683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13" name="TextBox 12">
            <a:extLst>
              <a:ext uri="{FF2B5EF4-FFF2-40B4-BE49-F238E27FC236}">
                <a16:creationId xmlns:a16="http://schemas.microsoft.com/office/drawing/2014/main" id="{C2C7B485-9350-6446-8559-4DCCB8216692}"/>
              </a:ext>
            </a:extLst>
          </p:cNvPr>
          <p:cNvSpPr txBox="1"/>
          <p:nvPr/>
        </p:nvSpPr>
        <p:spPr>
          <a:xfrm>
            <a:off x="601998" y="1105905"/>
            <a:ext cx="10988001" cy="615553"/>
          </a:xfrm>
          <a:prstGeom prst="rect">
            <a:avLst/>
          </a:prstGeom>
          <a:noFill/>
        </p:spPr>
        <p:txBody>
          <a:bodyPr wrap="square" rtlCol="0">
            <a:spAutoFit/>
          </a:bodyPr>
          <a:lstStyle/>
          <a:p>
            <a:endParaRPr lang="en-US" sz="1200" dirty="0"/>
          </a:p>
          <a:p>
            <a:pPr marL="342900" indent="-342900">
              <a:buFont typeface="Arial" panose="020B0604020202020204" pitchFamily="34" charset="0"/>
              <a:buChar char="•"/>
            </a:pPr>
            <a:r>
              <a:rPr lang="en-US" sz="2200" dirty="0"/>
              <a:t>With this information we can write the full probability for discordant trees:</a:t>
            </a:r>
          </a:p>
        </p:txBody>
      </p:sp>
      <p:pic>
        <p:nvPicPr>
          <p:cNvPr id="3" name="Picture 2">
            <a:extLst>
              <a:ext uri="{FF2B5EF4-FFF2-40B4-BE49-F238E27FC236}">
                <a16:creationId xmlns:a16="http://schemas.microsoft.com/office/drawing/2014/main" id="{D31322ED-F64D-0747-A712-73011A73F3F2}"/>
              </a:ext>
            </a:extLst>
          </p:cNvPr>
          <p:cNvPicPr>
            <a:picLocks noChangeAspect="1"/>
          </p:cNvPicPr>
          <p:nvPr/>
        </p:nvPicPr>
        <p:blipFill rotWithShape="1">
          <a:blip r:embed="rId2"/>
          <a:srcRect b="12135"/>
          <a:stretch/>
        </p:blipFill>
        <p:spPr>
          <a:xfrm>
            <a:off x="2969456" y="2037073"/>
            <a:ext cx="4994302" cy="655563"/>
          </a:xfrm>
          <a:prstGeom prst="rect">
            <a:avLst/>
          </a:prstGeom>
        </p:spPr>
      </p:pic>
      <p:sp>
        <p:nvSpPr>
          <p:cNvPr id="5" name="TextBox 4">
            <a:extLst>
              <a:ext uri="{FF2B5EF4-FFF2-40B4-BE49-F238E27FC236}">
                <a16:creationId xmlns:a16="http://schemas.microsoft.com/office/drawing/2014/main" id="{5501FD90-AD3A-724C-9EF5-EA7229619689}"/>
              </a:ext>
            </a:extLst>
          </p:cNvPr>
          <p:cNvSpPr txBox="1"/>
          <p:nvPr/>
        </p:nvSpPr>
        <p:spPr>
          <a:xfrm>
            <a:off x="601997" y="2813447"/>
            <a:ext cx="10988001" cy="1969770"/>
          </a:xfrm>
          <a:prstGeom prst="rect">
            <a:avLst/>
          </a:prstGeom>
          <a:noFill/>
        </p:spPr>
        <p:txBody>
          <a:bodyPr wrap="square" rtlCol="0">
            <a:spAutoFit/>
          </a:bodyPr>
          <a:lstStyle/>
          <a:p>
            <a:endParaRPr lang="en-US" sz="1200" dirty="0"/>
          </a:p>
          <a:p>
            <a:pPr marL="342900" indent="-342900">
              <a:buFont typeface="Arial" panose="020B0604020202020204" pitchFamily="34" charset="0"/>
              <a:buChar char="•"/>
            </a:pPr>
            <a:r>
              <a:rPr lang="en-US" sz="2200" dirty="0"/>
              <a:t>This equation tells us that discordant trees (ILS) will be more likely when:</a:t>
            </a:r>
          </a:p>
          <a:p>
            <a:pPr marL="342900" indent="-342900">
              <a:buFont typeface="Arial" panose="020B0604020202020204" pitchFamily="34" charset="0"/>
              <a:buChar char="•"/>
            </a:pPr>
            <a:endParaRPr lang="en-US" sz="2200" dirty="0"/>
          </a:p>
          <a:p>
            <a:pPr marL="1371600" lvl="2" indent="-457200">
              <a:buFont typeface="+mj-lt"/>
              <a:buAutoNum type="arabicPeriod"/>
            </a:pPr>
            <a:r>
              <a:rPr lang="en-US" sz="2200" dirty="0"/>
              <a:t>Population sizes are large</a:t>
            </a:r>
          </a:p>
          <a:p>
            <a:pPr marL="1371600" lvl="2" indent="-457200">
              <a:buFont typeface="+mj-lt"/>
              <a:buAutoNum type="arabicPeriod"/>
            </a:pPr>
            <a:endParaRPr lang="en-US" sz="2200" dirty="0"/>
          </a:p>
          <a:p>
            <a:pPr marL="1371600" lvl="2" indent="-457200">
              <a:buFont typeface="+mj-lt"/>
              <a:buAutoNum type="arabicPeriod"/>
            </a:pPr>
            <a:r>
              <a:rPr lang="en-US" sz="2200" dirty="0"/>
              <a:t>The time between splits is small</a:t>
            </a:r>
          </a:p>
        </p:txBody>
      </p:sp>
    </p:spTree>
    <p:extLst>
      <p:ext uri="{BB962C8B-B14F-4D97-AF65-F5344CB8AC3E}">
        <p14:creationId xmlns:p14="http://schemas.microsoft.com/office/powerpoint/2010/main" val="233488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1229192" y="269823"/>
            <a:ext cx="9863529" cy="523220"/>
          </a:xfrm>
          <a:prstGeom prst="rect">
            <a:avLst/>
          </a:prstGeom>
          <a:noFill/>
        </p:spPr>
        <p:txBody>
          <a:bodyPr wrap="square" rtlCol="0">
            <a:spAutoFit/>
          </a:bodyPr>
          <a:lstStyle/>
          <a:p>
            <a:pPr algn="ctr"/>
            <a:r>
              <a:rPr lang="en-US" sz="2800" dirty="0">
                <a:latin typeface="Arial" charset="0"/>
              </a:rPr>
              <a:t>Introduction</a:t>
            </a:r>
          </a:p>
        </p:txBody>
      </p:sp>
      <p:sp>
        <p:nvSpPr>
          <p:cNvPr id="8" name="TextBox 7">
            <a:extLst>
              <a:ext uri="{FF2B5EF4-FFF2-40B4-BE49-F238E27FC236}">
                <a16:creationId xmlns:a16="http://schemas.microsoft.com/office/drawing/2014/main" id="{F6850AAF-0D0D-7546-B48B-7868EF92BD8E}"/>
              </a:ext>
            </a:extLst>
          </p:cNvPr>
          <p:cNvSpPr txBox="1"/>
          <p:nvPr/>
        </p:nvSpPr>
        <p:spPr>
          <a:xfrm>
            <a:off x="691466" y="1432062"/>
            <a:ext cx="5544496"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t>When genetic differentiation occurs between subpopulations, gene flow or migration can reduce differentiation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So far we’ve been assuming that any pair of alleles are equally likely to coalesce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When we have differentiated populations connected by migration, the assumption of equal probability of coalescence is violated</a:t>
            </a:r>
          </a:p>
        </p:txBody>
      </p:sp>
      <p:sp>
        <p:nvSpPr>
          <p:cNvPr id="2" name="Oval 1">
            <a:extLst>
              <a:ext uri="{FF2B5EF4-FFF2-40B4-BE49-F238E27FC236}">
                <a16:creationId xmlns:a16="http://schemas.microsoft.com/office/drawing/2014/main" id="{DB57BC05-D8C0-CF40-829D-24AAEB39165E}"/>
              </a:ext>
            </a:extLst>
          </p:cNvPr>
          <p:cNvSpPr/>
          <p:nvPr/>
        </p:nvSpPr>
        <p:spPr>
          <a:xfrm>
            <a:off x="7129850" y="2001794"/>
            <a:ext cx="1754660" cy="2335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D5B4FC9-9576-9C42-86A6-6C301619012F}"/>
              </a:ext>
            </a:extLst>
          </p:cNvPr>
          <p:cNvSpPr/>
          <p:nvPr/>
        </p:nvSpPr>
        <p:spPr>
          <a:xfrm>
            <a:off x="9572839" y="2001794"/>
            <a:ext cx="1754660" cy="23354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a:extLst>
              <a:ext uri="{FF2B5EF4-FFF2-40B4-BE49-F238E27FC236}">
                <a16:creationId xmlns:a16="http://schemas.microsoft.com/office/drawing/2014/main" id="{3EB66B2A-9BDE-8B47-B243-2A65D1879546}"/>
              </a:ext>
            </a:extLst>
          </p:cNvPr>
          <p:cNvCxnSpPr>
            <a:cxnSpLocks/>
            <a:stCxn id="2" idx="0"/>
            <a:endCxn id="9" idx="0"/>
          </p:cNvCxnSpPr>
          <p:nvPr/>
        </p:nvCxnSpPr>
        <p:spPr>
          <a:xfrm rot="5400000" flipH="1" flipV="1">
            <a:off x="9228674" y="780300"/>
            <a:ext cx="12700" cy="2442989"/>
          </a:xfrm>
          <a:prstGeom prst="curvedConnector3">
            <a:avLst>
              <a:gd name="adj1" fmla="val 5691898"/>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075540BD-EE35-3943-89A2-F25807397BFB}"/>
              </a:ext>
            </a:extLst>
          </p:cNvPr>
          <p:cNvCxnSpPr>
            <a:cxnSpLocks/>
            <a:stCxn id="9" idx="4"/>
            <a:endCxn id="2" idx="4"/>
          </p:cNvCxnSpPr>
          <p:nvPr/>
        </p:nvCxnSpPr>
        <p:spPr>
          <a:xfrm rot="5400000">
            <a:off x="9228675" y="3115728"/>
            <a:ext cx="12700" cy="2442989"/>
          </a:xfrm>
          <a:prstGeom prst="curvedConnector3">
            <a:avLst>
              <a:gd name="adj1" fmla="val 5666669"/>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7DF641B-FFD9-AF47-BA1F-90B54E6490DD}"/>
              </a:ext>
            </a:extLst>
          </p:cNvPr>
          <p:cNvSpPr txBox="1"/>
          <p:nvPr/>
        </p:nvSpPr>
        <p:spPr>
          <a:xfrm>
            <a:off x="7428664" y="2433288"/>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47" name="TextBox 46">
            <a:extLst>
              <a:ext uri="{FF2B5EF4-FFF2-40B4-BE49-F238E27FC236}">
                <a16:creationId xmlns:a16="http://schemas.microsoft.com/office/drawing/2014/main" id="{0505A992-8318-844B-A8A5-A83F96632798}"/>
              </a:ext>
            </a:extLst>
          </p:cNvPr>
          <p:cNvSpPr txBox="1"/>
          <p:nvPr/>
        </p:nvSpPr>
        <p:spPr>
          <a:xfrm>
            <a:off x="7757141" y="2911998"/>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48" name="TextBox 47">
            <a:extLst>
              <a:ext uri="{FF2B5EF4-FFF2-40B4-BE49-F238E27FC236}">
                <a16:creationId xmlns:a16="http://schemas.microsoft.com/office/drawing/2014/main" id="{48034783-9A9E-5C4C-86B1-0F63D15717F1}"/>
              </a:ext>
            </a:extLst>
          </p:cNvPr>
          <p:cNvSpPr txBox="1"/>
          <p:nvPr/>
        </p:nvSpPr>
        <p:spPr>
          <a:xfrm>
            <a:off x="7775270" y="3463724"/>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49" name="TextBox 48">
            <a:extLst>
              <a:ext uri="{FF2B5EF4-FFF2-40B4-BE49-F238E27FC236}">
                <a16:creationId xmlns:a16="http://schemas.microsoft.com/office/drawing/2014/main" id="{1DBF9B1F-F17A-F642-A6AA-B8098B54B883}"/>
              </a:ext>
            </a:extLst>
          </p:cNvPr>
          <p:cNvSpPr txBox="1"/>
          <p:nvPr/>
        </p:nvSpPr>
        <p:spPr>
          <a:xfrm>
            <a:off x="8004891" y="2478424"/>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0" name="TextBox 49">
            <a:extLst>
              <a:ext uri="{FF2B5EF4-FFF2-40B4-BE49-F238E27FC236}">
                <a16:creationId xmlns:a16="http://schemas.microsoft.com/office/drawing/2014/main" id="{DB648D79-9BDA-EF49-98A1-88CC940E3963}"/>
              </a:ext>
            </a:extLst>
          </p:cNvPr>
          <p:cNvSpPr txBox="1"/>
          <p:nvPr/>
        </p:nvSpPr>
        <p:spPr>
          <a:xfrm>
            <a:off x="8119434" y="3385412"/>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1" name="TextBox 50">
            <a:extLst>
              <a:ext uri="{FF2B5EF4-FFF2-40B4-BE49-F238E27FC236}">
                <a16:creationId xmlns:a16="http://schemas.microsoft.com/office/drawing/2014/main" id="{64D111A4-4969-4E4D-A74F-C0FE754E6E20}"/>
              </a:ext>
            </a:extLst>
          </p:cNvPr>
          <p:cNvSpPr txBox="1"/>
          <p:nvPr/>
        </p:nvSpPr>
        <p:spPr>
          <a:xfrm>
            <a:off x="8181407" y="2955054"/>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2" name="TextBox 51">
            <a:extLst>
              <a:ext uri="{FF2B5EF4-FFF2-40B4-BE49-F238E27FC236}">
                <a16:creationId xmlns:a16="http://schemas.microsoft.com/office/drawing/2014/main" id="{0FD54B00-09C9-2540-9C0B-946EAFF2DD6C}"/>
              </a:ext>
            </a:extLst>
          </p:cNvPr>
          <p:cNvSpPr txBox="1"/>
          <p:nvPr/>
        </p:nvSpPr>
        <p:spPr>
          <a:xfrm>
            <a:off x="7200659" y="2869743"/>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3" name="TextBox 52">
            <a:extLst>
              <a:ext uri="{FF2B5EF4-FFF2-40B4-BE49-F238E27FC236}">
                <a16:creationId xmlns:a16="http://schemas.microsoft.com/office/drawing/2014/main" id="{8864885E-102D-5544-BBC8-70E8432ECB24}"/>
              </a:ext>
            </a:extLst>
          </p:cNvPr>
          <p:cNvSpPr txBox="1"/>
          <p:nvPr/>
        </p:nvSpPr>
        <p:spPr>
          <a:xfrm>
            <a:off x="7352959" y="3485903"/>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4" name="TextBox 53">
            <a:extLst>
              <a:ext uri="{FF2B5EF4-FFF2-40B4-BE49-F238E27FC236}">
                <a16:creationId xmlns:a16="http://schemas.microsoft.com/office/drawing/2014/main" id="{AA4A0154-465B-B64B-A209-69D7C2991413}"/>
              </a:ext>
            </a:extLst>
          </p:cNvPr>
          <p:cNvSpPr txBox="1"/>
          <p:nvPr/>
        </p:nvSpPr>
        <p:spPr>
          <a:xfrm>
            <a:off x="9944553" y="2575997"/>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7" name="TextBox 56">
            <a:extLst>
              <a:ext uri="{FF2B5EF4-FFF2-40B4-BE49-F238E27FC236}">
                <a16:creationId xmlns:a16="http://schemas.microsoft.com/office/drawing/2014/main" id="{1844C9E6-C29D-6843-9290-E7778ACE4193}"/>
              </a:ext>
            </a:extLst>
          </p:cNvPr>
          <p:cNvSpPr txBox="1"/>
          <p:nvPr/>
        </p:nvSpPr>
        <p:spPr>
          <a:xfrm>
            <a:off x="9874094" y="3045199"/>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8" name="TextBox 57">
            <a:extLst>
              <a:ext uri="{FF2B5EF4-FFF2-40B4-BE49-F238E27FC236}">
                <a16:creationId xmlns:a16="http://schemas.microsoft.com/office/drawing/2014/main" id="{33B50F7D-AB70-F54D-8C25-8DA806D3EC65}"/>
              </a:ext>
            </a:extLst>
          </p:cNvPr>
          <p:cNvSpPr txBox="1"/>
          <p:nvPr/>
        </p:nvSpPr>
        <p:spPr>
          <a:xfrm>
            <a:off x="7801987" y="2102741"/>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1" name="TextBox 60">
            <a:extLst>
              <a:ext uri="{FF2B5EF4-FFF2-40B4-BE49-F238E27FC236}">
                <a16:creationId xmlns:a16="http://schemas.microsoft.com/office/drawing/2014/main" id="{F33CFD66-D851-CA4C-82E3-F995AA361F48}"/>
              </a:ext>
            </a:extLst>
          </p:cNvPr>
          <p:cNvSpPr txBox="1"/>
          <p:nvPr/>
        </p:nvSpPr>
        <p:spPr>
          <a:xfrm>
            <a:off x="7895254" y="3837136"/>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5" name="TextBox 64">
            <a:extLst>
              <a:ext uri="{FF2B5EF4-FFF2-40B4-BE49-F238E27FC236}">
                <a16:creationId xmlns:a16="http://schemas.microsoft.com/office/drawing/2014/main" id="{F442D761-129F-5940-B5E6-96E0AFC9AAC3}"/>
              </a:ext>
            </a:extLst>
          </p:cNvPr>
          <p:cNvSpPr txBox="1"/>
          <p:nvPr/>
        </p:nvSpPr>
        <p:spPr>
          <a:xfrm>
            <a:off x="9946210" y="3509554"/>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6" name="TextBox 65">
            <a:extLst>
              <a:ext uri="{FF2B5EF4-FFF2-40B4-BE49-F238E27FC236}">
                <a16:creationId xmlns:a16="http://schemas.microsoft.com/office/drawing/2014/main" id="{1312A17E-3506-FD4F-BB1D-6B70B3DB0576}"/>
              </a:ext>
            </a:extLst>
          </p:cNvPr>
          <p:cNvSpPr txBox="1"/>
          <p:nvPr/>
        </p:nvSpPr>
        <p:spPr>
          <a:xfrm>
            <a:off x="10658650" y="2647208"/>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7" name="TextBox 66">
            <a:extLst>
              <a:ext uri="{FF2B5EF4-FFF2-40B4-BE49-F238E27FC236}">
                <a16:creationId xmlns:a16="http://schemas.microsoft.com/office/drawing/2014/main" id="{3027023F-3F64-D54E-A84D-EE9CE41DBD18}"/>
              </a:ext>
            </a:extLst>
          </p:cNvPr>
          <p:cNvSpPr txBox="1"/>
          <p:nvPr/>
        </p:nvSpPr>
        <p:spPr>
          <a:xfrm>
            <a:off x="10251010" y="3814354"/>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8" name="TextBox 67">
            <a:extLst>
              <a:ext uri="{FF2B5EF4-FFF2-40B4-BE49-F238E27FC236}">
                <a16:creationId xmlns:a16="http://schemas.microsoft.com/office/drawing/2014/main" id="{055131B6-61B1-9144-B6E3-05264BE4135F}"/>
              </a:ext>
            </a:extLst>
          </p:cNvPr>
          <p:cNvSpPr txBox="1"/>
          <p:nvPr/>
        </p:nvSpPr>
        <p:spPr>
          <a:xfrm>
            <a:off x="10275639" y="3015543"/>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9" name="TextBox 68">
            <a:extLst>
              <a:ext uri="{FF2B5EF4-FFF2-40B4-BE49-F238E27FC236}">
                <a16:creationId xmlns:a16="http://schemas.microsoft.com/office/drawing/2014/main" id="{F631F214-EA16-F348-821A-945D4ABB6E76}"/>
              </a:ext>
            </a:extLst>
          </p:cNvPr>
          <p:cNvSpPr txBox="1"/>
          <p:nvPr/>
        </p:nvSpPr>
        <p:spPr>
          <a:xfrm>
            <a:off x="10245047" y="2277876"/>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2" name="TextBox 71">
            <a:extLst>
              <a:ext uri="{FF2B5EF4-FFF2-40B4-BE49-F238E27FC236}">
                <a16:creationId xmlns:a16="http://schemas.microsoft.com/office/drawing/2014/main" id="{84739CA1-4867-AE4E-9951-45326545B324}"/>
              </a:ext>
            </a:extLst>
          </p:cNvPr>
          <p:cNvSpPr txBox="1"/>
          <p:nvPr/>
        </p:nvSpPr>
        <p:spPr>
          <a:xfrm>
            <a:off x="10789254" y="3122883"/>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3" name="TextBox 72">
            <a:extLst>
              <a:ext uri="{FF2B5EF4-FFF2-40B4-BE49-F238E27FC236}">
                <a16:creationId xmlns:a16="http://schemas.microsoft.com/office/drawing/2014/main" id="{62947DD1-284B-5B44-9DA7-91E993D84C7C}"/>
              </a:ext>
            </a:extLst>
          </p:cNvPr>
          <p:cNvSpPr txBox="1"/>
          <p:nvPr/>
        </p:nvSpPr>
        <p:spPr>
          <a:xfrm>
            <a:off x="10591123" y="3648390"/>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4" name="TextBox 73">
            <a:extLst>
              <a:ext uri="{FF2B5EF4-FFF2-40B4-BE49-F238E27FC236}">
                <a16:creationId xmlns:a16="http://schemas.microsoft.com/office/drawing/2014/main" id="{EA6995A0-4666-0B4D-A617-98516553796D}"/>
              </a:ext>
            </a:extLst>
          </p:cNvPr>
          <p:cNvSpPr txBox="1"/>
          <p:nvPr/>
        </p:nvSpPr>
        <p:spPr>
          <a:xfrm>
            <a:off x="10275639" y="2610899"/>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5" name="TextBox 74">
            <a:extLst>
              <a:ext uri="{FF2B5EF4-FFF2-40B4-BE49-F238E27FC236}">
                <a16:creationId xmlns:a16="http://schemas.microsoft.com/office/drawing/2014/main" id="{1BD69353-78FC-5E4F-9F8C-046939322745}"/>
              </a:ext>
            </a:extLst>
          </p:cNvPr>
          <p:cNvSpPr txBox="1"/>
          <p:nvPr/>
        </p:nvSpPr>
        <p:spPr>
          <a:xfrm>
            <a:off x="9036893" y="899778"/>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76" name="TextBox 75">
            <a:extLst>
              <a:ext uri="{FF2B5EF4-FFF2-40B4-BE49-F238E27FC236}">
                <a16:creationId xmlns:a16="http://schemas.microsoft.com/office/drawing/2014/main" id="{58CA92E3-3143-D64A-8787-8F3396B11108}"/>
              </a:ext>
            </a:extLst>
          </p:cNvPr>
          <p:cNvSpPr txBox="1"/>
          <p:nvPr/>
        </p:nvSpPr>
        <p:spPr>
          <a:xfrm>
            <a:off x="9036893" y="5075248"/>
            <a:ext cx="396262" cy="369332"/>
          </a:xfrm>
          <a:prstGeom prst="rect">
            <a:avLst/>
          </a:prstGeom>
          <a:noFill/>
        </p:spPr>
        <p:txBody>
          <a:bodyPr wrap="none" rtlCol="0">
            <a:spAutoFit/>
          </a:bodyPr>
          <a:lstStyle/>
          <a:p>
            <a:r>
              <a:rPr lang="en-US" dirty="0">
                <a:solidFill>
                  <a:srgbClr val="D7D557"/>
                </a:solidFill>
              </a:rPr>
              <a:t>A</a:t>
            </a:r>
            <a:r>
              <a:rPr lang="en-US" baseline="-25000" dirty="0">
                <a:solidFill>
                  <a:srgbClr val="D7D557"/>
                </a:solidFill>
              </a:rPr>
              <a:t>2</a:t>
            </a:r>
            <a:endParaRPr lang="en-US" dirty="0">
              <a:solidFill>
                <a:srgbClr val="D7D557"/>
              </a:solidFill>
            </a:endParaRPr>
          </a:p>
        </p:txBody>
      </p:sp>
    </p:spTree>
    <p:extLst>
      <p:ext uri="{BB962C8B-B14F-4D97-AF65-F5344CB8AC3E}">
        <p14:creationId xmlns:p14="http://schemas.microsoft.com/office/powerpoint/2010/main" val="294512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6" name="TextBox 5">
            <a:extLst>
              <a:ext uri="{FF2B5EF4-FFF2-40B4-BE49-F238E27FC236}">
                <a16:creationId xmlns:a16="http://schemas.microsoft.com/office/drawing/2014/main" id="{50CB37DB-A392-1E47-B74C-A4DB67F7E246}"/>
              </a:ext>
            </a:extLst>
          </p:cNvPr>
          <p:cNvSpPr txBox="1"/>
          <p:nvPr/>
        </p:nvSpPr>
        <p:spPr>
          <a:xfrm>
            <a:off x="601998" y="1105905"/>
            <a:ext cx="10988001"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t>Many empirical tests have been developed to assess the prevalence of gene flow between two populations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For example, think back to how much was learned from the fact that humans and Neanderthals experienced gene flow in their histories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Coop describes one of these methods that infers gene flow between populations based on the level of gene tree discordance with the population tree; this is different than the discordance due to ILS which is cause by rapid splitting of populations in their history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220579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6" name="TextBox 5">
            <a:extLst>
              <a:ext uri="{FF2B5EF4-FFF2-40B4-BE49-F238E27FC236}">
                <a16:creationId xmlns:a16="http://schemas.microsoft.com/office/drawing/2014/main" id="{50CB37DB-A392-1E47-B74C-A4DB67F7E246}"/>
              </a:ext>
            </a:extLst>
          </p:cNvPr>
          <p:cNvSpPr txBox="1"/>
          <p:nvPr/>
        </p:nvSpPr>
        <p:spPr>
          <a:xfrm>
            <a:off x="601999" y="1105905"/>
            <a:ext cx="5406916" cy="4493538"/>
          </a:xfrm>
          <a:prstGeom prst="rect">
            <a:avLst/>
          </a:prstGeom>
          <a:noFill/>
        </p:spPr>
        <p:txBody>
          <a:bodyPr wrap="square" rtlCol="0">
            <a:spAutoFit/>
          </a:bodyPr>
          <a:lstStyle/>
          <a:p>
            <a:pPr marL="342900" indent="-342900">
              <a:buFont typeface="Arial" panose="020B0604020202020204" pitchFamily="34" charset="0"/>
              <a:buChar char="•"/>
            </a:pPr>
            <a:r>
              <a:rPr lang="en-US" sz="2200" dirty="0"/>
              <a:t>In the example to the right, Species 1 and 2 are more closely related to each other than they are to species 3</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We see in this figure two discordant gene trees from the population tree in which species 2 first coalesces with species 3 (left) and species 1 first coalesces with species 3 (right)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Under ILS, both of these discordant trees will happen with equal probability</a:t>
            </a:r>
          </a:p>
          <a:p>
            <a:pPr marL="342900" indent="-342900">
              <a:buFont typeface="Arial" panose="020B0604020202020204" pitchFamily="34" charset="0"/>
              <a:buChar char="•"/>
            </a:pPr>
            <a:endParaRPr lang="en-US" sz="2200" dirty="0"/>
          </a:p>
        </p:txBody>
      </p:sp>
      <p:pic>
        <p:nvPicPr>
          <p:cNvPr id="3" name="Picture 2">
            <a:extLst>
              <a:ext uri="{FF2B5EF4-FFF2-40B4-BE49-F238E27FC236}">
                <a16:creationId xmlns:a16="http://schemas.microsoft.com/office/drawing/2014/main" id="{0F3EFF37-4D2A-1746-9D96-282B2DD54D32}"/>
              </a:ext>
            </a:extLst>
          </p:cNvPr>
          <p:cNvPicPr>
            <a:picLocks noChangeAspect="1"/>
          </p:cNvPicPr>
          <p:nvPr/>
        </p:nvPicPr>
        <p:blipFill>
          <a:blip r:embed="rId2"/>
          <a:stretch>
            <a:fillRect/>
          </a:stretch>
        </p:blipFill>
        <p:spPr>
          <a:xfrm>
            <a:off x="6620030" y="1341911"/>
            <a:ext cx="5111224" cy="1680111"/>
          </a:xfrm>
          <a:prstGeom prst="rect">
            <a:avLst/>
          </a:prstGeom>
        </p:spPr>
      </p:pic>
    </p:spTree>
    <p:extLst>
      <p:ext uri="{BB962C8B-B14F-4D97-AF65-F5344CB8AC3E}">
        <p14:creationId xmlns:p14="http://schemas.microsoft.com/office/powerpoint/2010/main" val="369881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6" name="TextBox 5">
            <a:extLst>
              <a:ext uri="{FF2B5EF4-FFF2-40B4-BE49-F238E27FC236}">
                <a16:creationId xmlns:a16="http://schemas.microsoft.com/office/drawing/2014/main" id="{50CB37DB-A392-1E47-B74C-A4DB67F7E246}"/>
              </a:ext>
            </a:extLst>
          </p:cNvPr>
          <p:cNvSpPr txBox="1"/>
          <p:nvPr/>
        </p:nvSpPr>
        <p:spPr>
          <a:xfrm>
            <a:off x="601999" y="1105905"/>
            <a:ext cx="5406916" cy="4154984"/>
          </a:xfrm>
          <a:prstGeom prst="rect">
            <a:avLst/>
          </a:prstGeom>
          <a:noFill/>
        </p:spPr>
        <p:txBody>
          <a:bodyPr wrap="square" rtlCol="0">
            <a:spAutoFit/>
          </a:bodyPr>
          <a:lstStyle/>
          <a:p>
            <a:pPr marL="342900" indent="-342900">
              <a:buFont typeface="Arial" panose="020B0604020202020204" pitchFamily="34" charset="0"/>
              <a:buChar char="•"/>
            </a:pPr>
            <a:r>
              <a:rPr lang="en-US" sz="2200" dirty="0"/>
              <a:t>Gene flow from species 3 into species 1 or species 2 will also result in these discordant patterns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However, if gene flow occurs primarily from species 3 into species 1, we will observe more of the “BABA” pattern (right) than the “ABBA” pattern (left)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When the BABA and ABBA patterns are uneven, this suggests gene flow rather than ILS</a:t>
            </a:r>
          </a:p>
        </p:txBody>
      </p:sp>
      <p:pic>
        <p:nvPicPr>
          <p:cNvPr id="3" name="Picture 2">
            <a:extLst>
              <a:ext uri="{FF2B5EF4-FFF2-40B4-BE49-F238E27FC236}">
                <a16:creationId xmlns:a16="http://schemas.microsoft.com/office/drawing/2014/main" id="{0F3EFF37-4D2A-1746-9D96-282B2DD54D32}"/>
              </a:ext>
            </a:extLst>
          </p:cNvPr>
          <p:cNvPicPr>
            <a:picLocks noChangeAspect="1"/>
          </p:cNvPicPr>
          <p:nvPr/>
        </p:nvPicPr>
        <p:blipFill>
          <a:blip r:embed="rId2"/>
          <a:stretch>
            <a:fillRect/>
          </a:stretch>
        </p:blipFill>
        <p:spPr>
          <a:xfrm>
            <a:off x="6620030" y="1341911"/>
            <a:ext cx="5111224" cy="1680111"/>
          </a:xfrm>
          <a:prstGeom prst="rect">
            <a:avLst/>
          </a:prstGeom>
        </p:spPr>
      </p:pic>
    </p:spTree>
    <p:extLst>
      <p:ext uri="{BB962C8B-B14F-4D97-AF65-F5344CB8AC3E}">
        <p14:creationId xmlns:p14="http://schemas.microsoft.com/office/powerpoint/2010/main" val="3208065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6.3 Incomplete lineage sorting</a:t>
            </a:r>
          </a:p>
        </p:txBody>
      </p:sp>
      <p:sp>
        <p:nvSpPr>
          <p:cNvPr id="6" name="TextBox 5">
            <a:extLst>
              <a:ext uri="{FF2B5EF4-FFF2-40B4-BE49-F238E27FC236}">
                <a16:creationId xmlns:a16="http://schemas.microsoft.com/office/drawing/2014/main" id="{50CB37DB-A392-1E47-B74C-A4DB67F7E246}"/>
              </a:ext>
            </a:extLst>
          </p:cNvPr>
          <p:cNvSpPr txBox="1"/>
          <p:nvPr/>
        </p:nvSpPr>
        <p:spPr>
          <a:xfrm>
            <a:off x="601999" y="1105905"/>
            <a:ext cx="5406916"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t>To test for gene flow between species 3 and either of species 1 or 2, we can generate sequence data from across these genomes and determine whether ABBA and BABA patterns are even or skewed:</a:t>
            </a:r>
          </a:p>
        </p:txBody>
      </p:sp>
      <p:pic>
        <p:nvPicPr>
          <p:cNvPr id="3" name="Picture 2">
            <a:extLst>
              <a:ext uri="{FF2B5EF4-FFF2-40B4-BE49-F238E27FC236}">
                <a16:creationId xmlns:a16="http://schemas.microsoft.com/office/drawing/2014/main" id="{0F3EFF37-4D2A-1746-9D96-282B2DD54D32}"/>
              </a:ext>
            </a:extLst>
          </p:cNvPr>
          <p:cNvPicPr>
            <a:picLocks noChangeAspect="1"/>
          </p:cNvPicPr>
          <p:nvPr/>
        </p:nvPicPr>
        <p:blipFill>
          <a:blip r:embed="rId2"/>
          <a:stretch>
            <a:fillRect/>
          </a:stretch>
        </p:blipFill>
        <p:spPr>
          <a:xfrm>
            <a:off x="6620030" y="1341911"/>
            <a:ext cx="5111224" cy="1680111"/>
          </a:xfrm>
          <a:prstGeom prst="rect">
            <a:avLst/>
          </a:prstGeom>
        </p:spPr>
      </p:pic>
      <p:pic>
        <p:nvPicPr>
          <p:cNvPr id="5" name="Picture 4">
            <a:extLst>
              <a:ext uri="{FF2B5EF4-FFF2-40B4-BE49-F238E27FC236}">
                <a16:creationId xmlns:a16="http://schemas.microsoft.com/office/drawing/2014/main" id="{9EC9E80C-7E95-6C43-82A0-F6FE89D84C33}"/>
              </a:ext>
            </a:extLst>
          </p:cNvPr>
          <p:cNvPicPr>
            <a:picLocks noChangeAspect="1"/>
          </p:cNvPicPr>
          <p:nvPr/>
        </p:nvPicPr>
        <p:blipFill>
          <a:blip r:embed="rId3"/>
          <a:stretch>
            <a:fillRect/>
          </a:stretch>
        </p:blipFill>
        <p:spPr>
          <a:xfrm>
            <a:off x="1140107" y="3317288"/>
            <a:ext cx="4330700" cy="622300"/>
          </a:xfrm>
          <a:prstGeom prst="rect">
            <a:avLst/>
          </a:prstGeom>
        </p:spPr>
      </p:pic>
      <p:sp>
        <p:nvSpPr>
          <p:cNvPr id="7" name="TextBox 6">
            <a:extLst>
              <a:ext uri="{FF2B5EF4-FFF2-40B4-BE49-F238E27FC236}">
                <a16:creationId xmlns:a16="http://schemas.microsoft.com/office/drawing/2014/main" id="{347FFC3E-D742-7D44-8490-08FEF2469E75}"/>
              </a:ext>
            </a:extLst>
          </p:cNvPr>
          <p:cNvSpPr txBox="1"/>
          <p:nvPr/>
        </p:nvSpPr>
        <p:spPr>
          <a:xfrm>
            <a:off x="601999" y="4155884"/>
            <a:ext cx="5406916"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t>If discordance is due to ILS, the statistic will be zero, when gene flow is from species 3 to species 1 it will be negative, when gene flow is from species 3 to species 2, it will be positive</a:t>
            </a:r>
          </a:p>
        </p:txBody>
      </p:sp>
    </p:spTree>
    <p:extLst>
      <p:ext uri="{BB962C8B-B14F-4D97-AF65-F5344CB8AC3E}">
        <p14:creationId xmlns:p14="http://schemas.microsoft.com/office/powerpoint/2010/main" val="310789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1229192" y="269823"/>
            <a:ext cx="9863529" cy="523220"/>
          </a:xfrm>
          <a:prstGeom prst="rect">
            <a:avLst/>
          </a:prstGeom>
          <a:noFill/>
        </p:spPr>
        <p:txBody>
          <a:bodyPr wrap="square" rtlCol="0">
            <a:spAutoFit/>
          </a:bodyPr>
          <a:lstStyle/>
          <a:p>
            <a:pPr algn="ctr"/>
            <a:r>
              <a:rPr lang="en-US" sz="2800" dirty="0">
                <a:latin typeface="Arial" charset="0"/>
              </a:rPr>
              <a:t>Introduction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850AAF-0D0D-7546-B48B-7868EF92BD8E}"/>
                  </a:ext>
                </a:extLst>
              </p:cNvPr>
              <p:cNvSpPr txBox="1"/>
              <p:nvPr/>
            </p:nvSpPr>
            <p:spPr>
              <a:xfrm>
                <a:off x="327179" y="1148049"/>
                <a:ext cx="6319313"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t>We will further develop models of population structure, incorporating migration, by using the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ST</m:t>
                        </m:r>
                      </m:sub>
                    </m:sSub>
                  </m:oMath>
                </a14:m>
                <a:r>
                  <a:rPr lang="en-US" sz="2200" dirty="0"/>
                  <a:t> statistic we first considered in Chapter 3:</a:t>
                </a:r>
              </a:p>
            </p:txBody>
          </p:sp>
        </mc:Choice>
        <mc:Fallback xmlns="">
          <p:sp>
            <p:nvSpPr>
              <p:cNvPr id="8" name="TextBox 7">
                <a:extLst>
                  <a:ext uri="{FF2B5EF4-FFF2-40B4-BE49-F238E27FC236}">
                    <a16:creationId xmlns:a16="http://schemas.microsoft.com/office/drawing/2014/main" id="{F6850AAF-0D0D-7546-B48B-7868EF92BD8E}"/>
                  </a:ext>
                </a:extLst>
              </p:cNvPr>
              <p:cNvSpPr txBox="1">
                <a:spLocks noRot="1" noChangeAspect="1" noMove="1" noResize="1" noEditPoints="1" noAdjustHandles="1" noChangeArrowheads="1" noChangeShapeType="1" noTextEdit="1"/>
              </p:cNvSpPr>
              <p:nvPr/>
            </p:nvSpPr>
            <p:spPr>
              <a:xfrm>
                <a:off x="327179" y="1148049"/>
                <a:ext cx="6319313" cy="1107996"/>
              </a:xfrm>
              <a:prstGeom prst="rect">
                <a:avLst/>
              </a:prstGeom>
              <a:blipFill>
                <a:blip r:embed="rId2"/>
                <a:stretch>
                  <a:fillRect l="-1004" t="-2247" r="-1807" b="-8989"/>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B57BC05-D8C0-CF40-829D-24AAEB39165E}"/>
              </a:ext>
            </a:extLst>
          </p:cNvPr>
          <p:cNvSpPr/>
          <p:nvPr/>
        </p:nvSpPr>
        <p:spPr>
          <a:xfrm>
            <a:off x="7129850" y="2001794"/>
            <a:ext cx="1754660" cy="2335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D5B4FC9-9576-9C42-86A6-6C301619012F}"/>
              </a:ext>
            </a:extLst>
          </p:cNvPr>
          <p:cNvSpPr/>
          <p:nvPr/>
        </p:nvSpPr>
        <p:spPr>
          <a:xfrm>
            <a:off x="9572839" y="2001794"/>
            <a:ext cx="1754660" cy="23354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a:extLst>
              <a:ext uri="{FF2B5EF4-FFF2-40B4-BE49-F238E27FC236}">
                <a16:creationId xmlns:a16="http://schemas.microsoft.com/office/drawing/2014/main" id="{3EB66B2A-9BDE-8B47-B243-2A65D1879546}"/>
              </a:ext>
            </a:extLst>
          </p:cNvPr>
          <p:cNvCxnSpPr>
            <a:cxnSpLocks/>
            <a:stCxn id="2" idx="0"/>
            <a:endCxn id="9" idx="0"/>
          </p:cNvCxnSpPr>
          <p:nvPr/>
        </p:nvCxnSpPr>
        <p:spPr>
          <a:xfrm rot="5400000" flipH="1" flipV="1">
            <a:off x="9228674" y="780300"/>
            <a:ext cx="12700" cy="2442989"/>
          </a:xfrm>
          <a:prstGeom prst="curvedConnector3">
            <a:avLst>
              <a:gd name="adj1" fmla="val 5691898"/>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075540BD-EE35-3943-89A2-F25807397BFB}"/>
              </a:ext>
            </a:extLst>
          </p:cNvPr>
          <p:cNvCxnSpPr>
            <a:cxnSpLocks/>
            <a:stCxn id="9" idx="4"/>
            <a:endCxn id="2" idx="4"/>
          </p:cNvCxnSpPr>
          <p:nvPr/>
        </p:nvCxnSpPr>
        <p:spPr>
          <a:xfrm rot="5400000">
            <a:off x="9228675" y="3115728"/>
            <a:ext cx="12700" cy="2442989"/>
          </a:xfrm>
          <a:prstGeom prst="curvedConnector3">
            <a:avLst>
              <a:gd name="adj1" fmla="val 5666669"/>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7DF641B-FFD9-AF47-BA1F-90B54E6490DD}"/>
              </a:ext>
            </a:extLst>
          </p:cNvPr>
          <p:cNvSpPr txBox="1"/>
          <p:nvPr/>
        </p:nvSpPr>
        <p:spPr>
          <a:xfrm>
            <a:off x="7428664" y="2433288"/>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47" name="TextBox 46">
            <a:extLst>
              <a:ext uri="{FF2B5EF4-FFF2-40B4-BE49-F238E27FC236}">
                <a16:creationId xmlns:a16="http://schemas.microsoft.com/office/drawing/2014/main" id="{0505A992-8318-844B-A8A5-A83F96632798}"/>
              </a:ext>
            </a:extLst>
          </p:cNvPr>
          <p:cNvSpPr txBox="1"/>
          <p:nvPr/>
        </p:nvSpPr>
        <p:spPr>
          <a:xfrm>
            <a:off x="7757141" y="2911998"/>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48" name="TextBox 47">
            <a:extLst>
              <a:ext uri="{FF2B5EF4-FFF2-40B4-BE49-F238E27FC236}">
                <a16:creationId xmlns:a16="http://schemas.microsoft.com/office/drawing/2014/main" id="{48034783-9A9E-5C4C-86B1-0F63D15717F1}"/>
              </a:ext>
            </a:extLst>
          </p:cNvPr>
          <p:cNvSpPr txBox="1"/>
          <p:nvPr/>
        </p:nvSpPr>
        <p:spPr>
          <a:xfrm>
            <a:off x="7775270" y="3463724"/>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49" name="TextBox 48">
            <a:extLst>
              <a:ext uri="{FF2B5EF4-FFF2-40B4-BE49-F238E27FC236}">
                <a16:creationId xmlns:a16="http://schemas.microsoft.com/office/drawing/2014/main" id="{1DBF9B1F-F17A-F642-A6AA-B8098B54B883}"/>
              </a:ext>
            </a:extLst>
          </p:cNvPr>
          <p:cNvSpPr txBox="1"/>
          <p:nvPr/>
        </p:nvSpPr>
        <p:spPr>
          <a:xfrm>
            <a:off x="8004891" y="2478424"/>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0" name="TextBox 49">
            <a:extLst>
              <a:ext uri="{FF2B5EF4-FFF2-40B4-BE49-F238E27FC236}">
                <a16:creationId xmlns:a16="http://schemas.microsoft.com/office/drawing/2014/main" id="{DB648D79-9BDA-EF49-98A1-88CC940E3963}"/>
              </a:ext>
            </a:extLst>
          </p:cNvPr>
          <p:cNvSpPr txBox="1"/>
          <p:nvPr/>
        </p:nvSpPr>
        <p:spPr>
          <a:xfrm>
            <a:off x="8119434" y="3385412"/>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1" name="TextBox 50">
            <a:extLst>
              <a:ext uri="{FF2B5EF4-FFF2-40B4-BE49-F238E27FC236}">
                <a16:creationId xmlns:a16="http://schemas.microsoft.com/office/drawing/2014/main" id="{64D111A4-4969-4E4D-A74F-C0FE754E6E20}"/>
              </a:ext>
            </a:extLst>
          </p:cNvPr>
          <p:cNvSpPr txBox="1"/>
          <p:nvPr/>
        </p:nvSpPr>
        <p:spPr>
          <a:xfrm>
            <a:off x="8181407" y="2955054"/>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2" name="TextBox 51">
            <a:extLst>
              <a:ext uri="{FF2B5EF4-FFF2-40B4-BE49-F238E27FC236}">
                <a16:creationId xmlns:a16="http://schemas.microsoft.com/office/drawing/2014/main" id="{0FD54B00-09C9-2540-9C0B-946EAFF2DD6C}"/>
              </a:ext>
            </a:extLst>
          </p:cNvPr>
          <p:cNvSpPr txBox="1"/>
          <p:nvPr/>
        </p:nvSpPr>
        <p:spPr>
          <a:xfrm>
            <a:off x="7200659" y="2869743"/>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3" name="TextBox 52">
            <a:extLst>
              <a:ext uri="{FF2B5EF4-FFF2-40B4-BE49-F238E27FC236}">
                <a16:creationId xmlns:a16="http://schemas.microsoft.com/office/drawing/2014/main" id="{8864885E-102D-5544-BBC8-70E8432ECB24}"/>
              </a:ext>
            </a:extLst>
          </p:cNvPr>
          <p:cNvSpPr txBox="1"/>
          <p:nvPr/>
        </p:nvSpPr>
        <p:spPr>
          <a:xfrm>
            <a:off x="7352959" y="3485903"/>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4" name="TextBox 53">
            <a:extLst>
              <a:ext uri="{FF2B5EF4-FFF2-40B4-BE49-F238E27FC236}">
                <a16:creationId xmlns:a16="http://schemas.microsoft.com/office/drawing/2014/main" id="{AA4A0154-465B-B64B-A209-69D7C2991413}"/>
              </a:ext>
            </a:extLst>
          </p:cNvPr>
          <p:cNvSpPr txBox="1"/>
          <p:nvPr/>
        </p:nvSpPr>
        <p:spPr>
          <a:xfrm>
            <a:off x="9944553" y="2575997"/>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7" name="TextBox 56">
            <a:extLst>
              <a:ext uri="{FF2B5EF4-FFF2-40B4-BE49-F238E27FC236}">
                <a16:creationId xmlns:a16="http://schemas.microsoft.com/office/drawing/2014/main" id="{1844C9E6-C29D-6843-9290-E7778ACE4193}"/>
              </a:ext>
            </a:extLst>
          </p:cNvPr>
          <p:cNvSpPr txBox="1"/>
          <p:nvPr/>
        </p:nvSpPr>
        <p:spPr>
          <a:xfrm>
            <a:off x="9874094" y="3045199"/>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58" name="TextBox 57">
            <a:extLst>
              <a:ext uri="{FF2B5EF4-FFF2-40B4-BE49-F238E27FC236}">
                <a16:creationId xmlns:a16="http://schemas.microsoft.com/office/drawing/2014/main" id="{33B50F7D-AB70-F54D-8C25-8DA806D3EC65}"/>
              </a:ext>
            </a:extLst>
          </p:cNvPr>
          <p:cNvSpPr txBox="1"/>
          <p:nvPr/>
        </p:nvSpPr>
        <p:spPr>
          <a:xfrm>
            <a:off x="7801987" y="2102741"/>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1" name="TextBox 60">
            <a:extLst>
              <a:ext uri="{FF2B5EF4-FFF2-40B4-BE49-F238E27FC236}">
                <a16:creationId xmlns:a16="http://schemas.microsoft.com/office/drawing/2014/main" id="{F33CFD66-D851-CA4C-82E3-F995AA361F48}"/>
              </a:ext>
            </a:extLst>
          </p:cNvPr>
          <p:cNvSpPr txBox="1"/>
          <p:nvPr/>
        </p:nvSpPr>
        <p:spPr>
          <a:xfrm>
            <a:off x="7895254" y="3837136"/>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5" name="TextBox 64">
            <a:extLst>
              <a:ext uri="{FF2B5EF4-FFF2-40B4-BE49-F238E27FC236}">
                <a16:creationId xmlns:a16="http://schemas.microsoft.com/office/drawing/2014/main" id="{F442D761-129F-5940-B5E6-96E0AFC9AAC3}"/>
              </a:ext>
            </a:extLst>
          </p:cNvPr>
          <p:cNvSpPr txBox="1"/>
          <p:nvPr/>
        </p:nvSpPr>
        <p:spPr>
          <a:xfrm>
            <a:off x="9946210" y="3509554"/>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6" name="TextBox 65">
            <a:extLst>
              <a:ext uri="{FF2B5EF4-FFF2-40B4-BE49-F238E27FC236}">
                <a16:creationId xmlns:a16="http://schemas.microsoft.com/office/drawing/2014/main" id="{1312A17E-3506-FD4F-BB1D-6B70B3DB0576}"/>
              </a:ext>
            </a:extLst>
          </p:cNvPr>
          <p:cNvSpPr txBox="1"/>
          <p:nvPr/>
        </p:nvSpPr>
        <p:spPr>
          <a:xfrm>
            <a:off x="10658650" y="2647208"/>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7" name="TextBox 66">
            <a:extLst>
              <a:ext uri="{FF2B5EF4-FFF2-40B4-BE49-F238E27FC236}">
                <a16:creationId xmlns:a16="http://schemas.microsoft.com/office/drawing/2014/main" id="{3027023F-3F64-D54E-A84D-EE9CE41DBD18}"/>
              </a:ext>
            </a:extLst>
          </p:cNvPr>
          <p:cNvSpPr txBox="1"/>
          <p:nvPr/>
        </p:nvSpPr>
        <p:spPr>
          <a:xfrm>
            <a:off x="10251010" y="3814354"/>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8" name="TextBox 67">
            <a:extLst>
              <a:ext uri="{FF2B5EF4-FFF2-40B4-BE49-F238E27FC236}">
                <a16:creationId xmlns:a16="http://schemas.microsoft.com/office/drawing/2014/main" id="{055131B6-61B1-9144-B6E3-05264BE4135F}"/>
              </a:ext>
            </a:extLst>
          </p:cNvPr>
          <p:cNvSpPr txBox="1"/>
          <p:nvPr/>
        </p:nvSpPr>
        <p:spPr>
          <a:xfrm>
            <a:off x="10275639" y="3015543"/>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69" name="TextBox 68">
            <a:extLst>
              <a:ext uri="{FF2B5EF4-FFF2-40B4-BE49-F238E27FC236}">
                <a16:creationId xmlns:a16="http://schemas.microsoft.com/office/drawing/2014/main" id="{F631F214-EA16-F348-821A-945D4ABB6E76}"/>
              </a:ext>
            </a:extLst>
          </p:cNvPr>
          <p:cNvSpPr txBox="1"/>
          <p:nvPr/>
        </p:nvSpPr>
        <p:spPr>
          <a:xfrm>
            <a:off x="10245047" y="2277876"/>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2" name="TextBox 71">
            <a:extLst>
              <a:ext uri="{FF2B5EF4-FFF2-40B4-BE49-F238E27FC236}">
                <a16:creationId xmlns:a16="http://schemas.microsoft.com/office/drawing/2014/main" id="{84739CA1-4867-AE4E-9951-45326545B324}"/>
              </a:ext>
            </a:extLst>
          </p:cNvPr>
          <p:cNvSpPr txBox="1"/>
          <p:nvPr/>
        </p:nvSpPr>
        <p:spPr>
          <a:xfrm>
            <a:off x="10789254" y="3122883"/>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3" name="TextBox 72">
            <a:extLst>
              <a:ext uri="{FF2B5EF4-FFF2-40B4-BE49-F238E27FC236}">
                <a16:creationId xmlns:a16="http://schemas.microsoft.com/office/drawing/2014/main" id="{62947DD1-284B-5B44-9DA7-91E993D84C7C}"/>
              </a:ext>
            </a:extLst>
          </p:cNvPr>
          <p:cNvSpPr txBox="1"/>
          <p:nvPr/>
        </p:nvSpPr>
        <p:spPr>
          <a:xfrm>
            <a:off x="10591123" y="3648390"/>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4" name="TextBox 73">
            <a:extLst>
              <a:ext uri="{FF2B5EF4-FFF2-40B4-BE49-F238E27FC236}">
                <a16:creationId xmlns:a16="http://schemas.microsoft.com/office/drawing/2014/main" id="{EA6995A0-4666-0B4D-A617-98516553796D}"/>
              </a:ext>
            </a:extLst>
          </p:cNvPr>
          <p:cNvSpPr txBox="1"/>
          <p:nvPr/>
        </p:nvSpPr>
        <p:spPr>
          <a:xfrm>
            <a:off x="10275639" y="2610899"/>
            <a:ext cx="396262" cy="369332"/>
          </a:xfrm>
          <a:prstGeom prst="rect">
            <a:avLst/>
          </a:prstGeom>
          <a:noFill/>
        </p:spPr>
        <p:txBody>
          <a:bodyPr wrap="none" rtlCol="0">
            <a:spAutoFit/>
          </a:bodyPr>
          <a:lstStyle/>
          <a:p>
            <a:r>
              <a:rPr lang="en-US" dirty="0">
                <a:solidFill>
                  <a:srgbClr val="FFFF00"/>
                </a:solidFill>
              </a:rPr>
              <a:t>A</a:t>
            </a:r>
            <a:r>
              <a:rPr lang="en-US" baseline="-25000" dirty="0">
                <a:solidFill>
                  <a:srgbClr val="FFFF00"/>
                </a:solidFill>
              </a:rPr>
              <a:t>2</a:t>
            </a:r>
            <a:endParaRPr lang="en-US" dirty="0">
              <a:solidFill>
                <a:srgbClr val="FFFF00"/>
              </a:solidFill>
            </a:endParaRPr>
          </a:p>
        </p:txBody>
      </p:sp>
      <p:sp>
        <p:nvSpPr>
          <p:cNvPr id="75" name="TextBox 74">
            <a:extLst>
              <a:ext uri="{FF2B5EF4-FFF2-40B4-BE49-F238E27FC236}">
                <a16:creationId xmlns:a16="http://schemas.microsoft.com/office/drawing/2014/main" id="{1BD69353-78FC-5E4F-9F8C-046939322745}"/>
              </a:ext>
            </a:extLst>
          </p:cNvPr>
          <p:cNvSpPr txBox="1"/>
          <p:nvPr/>
        </p:nvSpPr>
        <p:spPr>
          <a:xfrm>
            <a:off x="9036893" y="899778"/>
            <a:ext cx="396262" cy="369332"/>
          </a:xfrm>
          <a:prstGeom prst="rect">
            <a:avLst/>
          </a:prstGeom>
          <a:noFill/>
        </p:spPr>
        <p:txBody>
          <a:bodyPr wrap="none" rtlCol="0">
            <a:spAutoFit/>
          </a:bodyPr>
          <a:lstStyle/>
          <a:p>
            <a:r>
              <a:rPr lang="en-US" dirty="0"/>
              <a:t>A</a:t>
            </a:r>
            <a:r>
              <a:rPr lang="en-US" baseline="-25000" dirty="0"/>
              <a:t>1</a:t>
            </a:r>
            <a:endParaRPr lang="en-US" dirty="0"/>
          </a:p>
        </p:txBody>
      </p:sp>
      <p:sp>
        <p:nvSpPr>
          <p:cNvPr id="76" name="TextBox 75">
            <a:extLst>
              <a:ext uri="{FF2B5EF4-FFF2-40B4-BE49-F238E27FC236}">
                <a16:creationId xmlns:a16="http://schemas.microsoft.com/office/drawing/2014/main" id="{58CA92E3-3143-D64A-8787-8F3396B11108}"/>
              </a:ext>
            </a:extLst>
          </p:cNvPr>
          <p:cNvSpPr txBox="1"/>
          <p:nvPr/>
        </p:nvSpPr>
        <p:spPr>
          <a:xfrm>
            <a:off x="9036893" y="5075248"/>
            <a:ext cx="396262" cy="369332"/>
          </a:xfrm>
          <a:prstGeom prst="rect">
            <a:avLst/>
          </a:prstGeom>
          <a:noFill/>
        </p:spPr>
        <p:txBody>
          <a:bodyPr wrap="none" rtlCol="0">
            <a:spAutoFit/>
          </a:bodyPr>
          <a:lstStyle/>
          <a:p>
            <a:r>
              <a:rPr lang="en-US" dirty="0">
                <a:solidFill>
                  <a:srgbClr val="D7D557"/>
                </a:solidFill>
              </a:rPr>
              <a:t>A</a:t>
            </a:r>
            <a:r>
              <a:rPr lang="en-US" baseline="-25000" dirty="0">
                <a:solidFill>
                  <a:srgbClr val="D7D557"/>
                </a:solidFill>
              </a:rPr>
              <a:t>2</a:t>
            </a:r>
            <a:endParaRPr lang="en-US" dirty="0">
              <a:solidFill>
                <a:srgbClr val="D7D557"/>
              </a:solidFill>
            </a:endParaRPr>
          </a:p>
        </p:txBody>
      </p:sp>
      <p:pic>
        <p:nvPicPr>
          <p:cNvPr id="5" name="Picture 4">
            <a:extLst>
              <a:ext uri="{FF2B5EF4-FFF2-40B4-BE49-F238E27FC236}">
                <a16:creationId xmlns:a16="http://schemas.microsoft.com/office/drawing/2014/main" id="{1D3A185F-5DE1-1F44-A1F7-146B3FD2470A}"/>
              </a:ext>
            </a:extLst>
          </p:cNvPr>
          <p:cNvPicPr>
            <a:picLocks noChangeAspect="1"/>
          </p:cNvPicPr>
          <p:nvPr/>
        </p:nvPicPr>
        <p:blipFill>
          <a:blip r:embed="rId3"/>
          <a:stretch>
            <a:fillRect/>
          </a:stretch>
        </p:blipFill>
        <p:spPr>
          <a:xfrm>
            <a:off x="1150172" y="2348342"/>
            <a:ext cx="4451597" cy="682760"/>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3FF2131-733E-1F4A-A25B-45933D0CE65A}"/>
                  </a:ext>
                </a:extLst>
              </p:cNvPr>
              <p:cNvSpPr txBox="1"/>
              <p:nvPr/>
            </p:nvSpPr>
            <p:spPr>
              <a:xfrm>
                <a:off x="331549" y="3140222"/>
                <a:ext cx="6319313"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t>Where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𝑆</m:t>
                        </m:r>
                      </m:sub>
                    </m:sSub>
                  </m:oMath>
                </a14:m>
                <a:r>
                  <a:rPr lang="en-US" sz="2200" dirty="0"/>
                  <a:t> is the probability of randomly choosing different alleles from a subpopulation</a:t>
                </a:r>
              </a:p>
            </p:txBody>
          </p:sp>
        </mc:Choice>
        <mc:Fallback xmlns="">
          <p:sp>
            <p:nvSpPr>
              <p:cNvPr id="32" name="TextBox 31">
                <a:extLst>
                  <a:ext uri="{FF2B5EF4-FFF2-40B4-BE49-F238E27FC236}">
                    <a16:creationId xmlns:a16="http://schemas.microsoft.com/office/drawing/2014/main" id="{E3FF2131-733E-1F4A-A25B-45933D0CE65A}"/>
                  </a:ext>
                </a:extLst>
              </p:cNvPr>
              <p:cNvSpPr txBox="1">
                <a:spLocks noRot="1" noChangeAspect="1" noMove="1" noResize="1" noEditPoints="1" noAdjustHandles="1" noChangeArrowheads="1" noChangeShapeType="1" noTextEdit="1"/>
              </p:cNvSpPr>
              <p:nvPr/>
            </p:nvSpPr>
            <p:spPr>
              <a:xfrm>
                <a:off x="331549" y="3140222"/>
                <a:ext cx="6319313" cy="769441"/>
              </a:xfrm>
              <a:prstGeom prst="rect">
                <a:avLst/>
              </a:prstGeom>
              <a:blipFill>
                <a:blip r:embed="rId4"/>
                <a:stretch>
                  <a:fillRect l="-1002" t="-3226" r="-601"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8BD9561-90F1-EF4F-A5FA-D3FFFDC450C5}"/>
                  </a:ext>
                </a:extLst>
              </p:cNvPr>
              <p:cNvSpPr txBox="1"/>
              <p:nvPr/>
            </p:nvSpPr>
            <p:spPr>
              <a:xfrm>
                <a:off x="327178" y="4225614"/>
                <a:ext cx="6319313"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t>And where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𝑇</m:t>
                        </m:r>
                      </m:sub>
                    </m:sSub>
                  </m:oMath>
                </a14:m>
                <a:r>
                  <a:rPr lang="en-US" sz="2200" dirty="0"/>
                  <a:t> is the probability of randomly choosing different alleles from the total population</a:t>
                </a:r>
              </a:p>
            </p:txBody>
          </p:sp>
        </mc:Choice>
        <mc:Fallback xmlns="">
          <p:sp>
            <p:nvSpPr>
              <p:cNvPr id="33" name="TextBox 32">
                <a:extLst>
                  <a:ext uri="{FF2B5EF4-FFF2-40B4-BE49-F238E27FC236}">
                    <a16:creationId xmlns:a16="http://schemas.microsoft.com/office/drawing/2014/main" id="{58BD9561-90F1-EF4F-A5FA-D3FFFDC450C5}"/>
                  </a:ext>
                </a:extLst>
              </p:cNvPr>
              <p:cNvSpPr txBox="1">
                <a:spLocks noRot="1" noChangeAspect="1" noMove="1" noResize="1" noEditPoints="1" noAdjustHandles="1" noChangeArrowheads="1" noChangeShapeType="1" noTextEdit="1"/>
              </p:cNvSpPr>
              <p:nvPr/>
            </p:nvSpPr>
            <p:spPr>
              <a:xfrm>
                <a:off x="327178" y="4225614"/>
                <a:ext cx="6319313" cy="1107996"/>
              </a:xfrm>
              <a:prstGeom prst="rect">
                <a:avLst/>
              </a:prstGeom>
              <a:blipFill>
                <a:blip r:embed="rId5"/>
                <a:stretch>
                  <a:fillRect l="-1004" t="-3409" b="-9091"/>
                </a:stretch>
              </a:blipFill>
            </p:spPr>
            <p:txBody>
              <a:bodyPr/>
              <a:lstStyle/>
              <a:p>
                <a:r>
                  <a:rPr lang="en-US">
                    <a:noFill/>
                  </a:rPr>
                  <a:t> </a:t>
                </a:r>
              </a:p>
            </p:txBody>
          </p:sp>
        </mc:Fallback>
      </mc:AlternateContent>
    </p:spTree>
    <p:extLst>
      <p:ext uri="{BB962C8B-B14F-4D97-AF65-F5344CB8AC3E}">
        <p14:creationId xmlns:p14="http://schemas.microsoft.com/office/powerpoint/2010/main" val="34128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1229192" y="269823"/>
            <a:ext cx="9863529" cy="523220"/>
          </a:xfrm>
          <a:prstGeom prst="rect">
            <a:avLst/>
          </a:prstGeom>
          <a:noFill/>
        </p:spPr>
        <p:txBody>
          <a:bodyPr wrap="square" rtlCol="0">
            <a:spAutoFit/>
          </a:bodyPr>
          <a:lstStyle/>
          <a:p>
            <a:pPr algn="ctr"/>
            <a:r>
              <a:rPr lang="en-US" sz="2800" dirty="0">
                <a:latin typeface="Arial" charset="0"/>
              </a:rPr>
              <a:t>6.1 A simple population split model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850AAF-0D0D-7546-B48B-7868EF92BD8E}"/>
                  </a:ext>
                </a:extLst>
              </p:cNvPr>
              <p:cNvSpPr txBox="1"/>
              <p:nvPr/>
            </p:nvSpPr>
            <p:spPr>
              <a:xfrm>
                <a:off x="327179" y="1148049"/>
                <a:ext cx="5912983" cy="4862870"/>
              </a:xfrm>
              <a:prstGeom prst="rect">
                <a:avLst/>
              </a:prstGeom>
              <a:noFill/>
            </p:spPr>
            <p:txBody>
              <a:bodyPr wrap="square" rtlCol="0">
                <a:spAutoFit/>
              </a:bodyPr>
              <a:lstStyle/>
              <a:p>
                <a:pPr marL="342900" indent="-342900">
                  <a:buFont typeface="Arial" panose="020B0604020202020204" pitchFamily="34" charset="0"/>
                  <a:buChar char="•"/>
                </a:pPr>
                <a:r>
                  <a:rPr lang="en-US" sz="2200" dirty="0"/>
                  <a:t>We can imagine a population of constant size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𝑒</m:t>
                        </m:r>
                      </m:sub>
                    </m:sSub>
                  </m:oMath>
                </a14:m>
                <a:r>
                  <a:rPr lang="en-US" sz="2200" dirty="0"/>
                  <a:t> that splits into two daughter populations, also of constant size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𝑒</m:t>
                        </m:r>
                      </m:sub>
                    </m:sSub>
                  </m:oMath>
                </a14:m>
                <a:r>
                  <a:rPr lang="en-US" sz="2200" dirty="0"/>
                  <a:t>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Our daughter populations do not exchange migrants and we sample an equal number of alleles from each of these at the present day</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If we consider a pair of alleles drawn from one subpopulation, their probability of differing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𝑆</m:t>
                        </m:r>
                      </m:sub>
                    </m:sSub>
                  </m:oMath>
                </a14:m>
                <a:r>
                  <a:rPr lang="en-US" sz="2200" dirty="0"/>
                  <a:t>) is simply </a:t>
                </a:r>
                <a14:m>
                  <m:oMath xmlns:m="http://schemas.openxmlformats.org/officeDocument/2006/math">
                    <m:r>
                      <a:rPr lang="en-US" sz="2200" b="0" i="1" smtClean="0">
                        <a:latin typeface="Cambria Math" panose="02040503050406030204" pitchFamily="18" charset="0"/>
                      </a:rPr>
                      <m:t>4</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𝑒</m:t>
                        </m:r>
                      </m:sub>
                    </m:sSub>
                    <m:r>
                      <a:rPr lang="en-US" sz="2200" b="0" i="1" smtClean="0">
                        <a:latin typeface="Cambria Math" panose="02040503050406030204" pitchFamily="18" charset="0"/>
                        <a:ea typeface="Cambria Math" panose="02040503050406030204" pitchFamily="18" charset="0"/>
                      </a:rPr>
                      <m:t>𝜇</m:t>
                    </m:r>
                  </m:oMath>
                </a14:m>
                <a:endParaRPr lang="en-US" sz="22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Things get trickier when we sample across subpopulations…</a:t>
                </a:r>
              </a:p>
            </p:txBody>
          </p:sp>
        </mc:Choice>
        <mc:Fallback xmlns="">
          <p:sp>
            <p:nvSpPr>
              <p:cNvPr id="8" name="TextBox 7">
                <a:extLst>
                  <a:ext uri="{FF2B5EF4-FFF2-40B4-BE49-F238E27FC236}">
                    <a16:creationId xmlns:a16="http://schemas.microsoft.com/office/drawing/2014/main" id="{F6850AAF-0D0D-7546-B48B-7868EF92BD8E}"/>
                  </a:ext>
                </a:extLst>
              </p:cNvPr>
              <p:cNvSpPr txBox="1">
                <a:spLocks noRot="1" noChangeAspect="1" noMove="1" noResize="1" noEditPoints="1" noAdjustHandles="1" noChangeArrowheads="1" noChangeShapeType="1" noTextEdit="1"/>
              </p:cNvSpPr>
              <p:nvPr/>
            </p:nvSpPr>
            <p:spPr>
              <a:xfrm>
                <a:off x="327179" y="1148049"/>
                <a:ext cx="5912983" cy="4862870"/>
              </a:xfrm>
              <a:prstGeom prst="rect">
                <a:avLst/>
              </a:prstGeom>
              <a:blipFill>
                <a:blip r:embed="rId2"/>
                <a:stretch>
                  <a:fillRect l="-1073" t="-521" r="-107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EBFE03E-DD0A-F840-8B39-C7DBD4114F01}"/>
              </a:ext>
            </a:extLst>
          </p:cNvPr>
          <p:cNvPicPr>
            <a:picLocks noChangeAspect="1"/>
          </p:cNvPicPr>
          <p:nvPr/>
        </p:nvPicPr>
        <p:blipFill>
          <a:blip r:embed="rId3"/>
          <a:stretch>
            <a:fillRect/>
          </a:stretch>
        </p:blipFill>
        <p:spPr>
          <a:xfrm>
            <a:off x="6646491" y="1353552"/>
            <a:ext cx="4819306" cy="3573339"/>
          </a:xfrm>
          <a:prstGeom prst="rect">
            <a:avLst/>
          </a:prstGeom>
        </p:spPr>
      </p:pic>
    </p:spTree>
    <p:extLst>
      <p:ext uri="{BB962C8B-B14F-4D97-AF65-F5344CB8AC3E}">
        <p14:creationId xmlns:p14="http://schemas.microsoft.com/office/powerpoint/2010/main" val="12112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1229192" y="269823"/>
            <a:ext cx="9863529" cy="523220"/>
          </a:xfrm>
          <a:prstGeom prst="rect">
            <a:avLst/>
          </a:prstGeom>
          <a:noFill/>
        </p:spPr>
        <p:txBody>
          <a:bodyPr wrap="square" rtlCol="0">
            <a:spAutoFit/>
          </a:bodyPr>
          <a:lstStyle/>
          <a:p>
            <a:pPr algn="ctr"/>
            <a:r>
              <a:rPr lang="en-US" sz="2800" dirty="0">
                <a:latin typeface="Arial" charset="0"/>
              </a:rPr>
              <a:t>6.1 A simple population split model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850AAF-0D0D-7546-B48B-7868EF92BD8E}"/>
                  </a:ext>
                </a:extLst>
              </p:cNvPr>
              <p:cNvSpPr txBox="1"/>
              <p:nvPr/>
            </p:nvSpPr>
            <p:spPr>
              <a:xfrm>
                <a:off x="388963" y="951227"/>
                <a:ext cx="5912983" cy="3508653"/>
              </a:xfrm>
              <a:prstGeom prst="rect">
                <a:avLst/>
              </a:prstGeom>
              <a:noFill/>
            </p:spPr>
            <p:txBody>
              <a:bodyPr wrap="square" rtlCol="0">
                <a:spAutoFit/>
              </a:bodyPr>
              <a:lstStyle/>
              <a:p>
                <a:pPr marL="342900" indent="-342900">
                  <a:buFont typeface="Arial" panose="020B0604020202020204" pitchFamily="34" charset="0"/>
                  <a:buChar char="•"/>
                </a:pPr>
                <a:r>
                  <a:rPr lang="en-US" sz="2200" dirty="0"/>
                  <a:t>Assume we sample equal numbers of alleles from both subpopulations and pool them</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When we randomly sample alleles from this pool, 50% of the time they are from the same subpopulation and 50% of the time they are from different subpopulations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Therefore, the total heterozygosity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𝑇</m:t>
                        </m:r>
                      </m:sub>
                    </m:sSub>
                  </m:oMath>
                </a14:m>
                <a:r>
                  <a:rPr lang="en-US" sz="2200" dirty="0"/>
                  <a:t>) in the pool becomes:</a:t>
                </a:r>
              </a:p>
            </p:txBody>
          </p:sp>
        </mc:Choice>
        <mc:Fallback xmlns="">
          <p:sp>
            <p:nvSpPr>
              <p:cNvPr id="8" name="TextBox 7">
                <a:extLst>
                  <a:ext uri="{FF2B5EF4-FFF2-40B4-BE49-F238E27FC236}">
                    <a16:creationId xmlns:a16="http://schemas.microsoft.com/office/drawing/2014/main" id="{F6850AAF-0D0D-7546-B48B-7868EF92BD8E}"/>
                  </a:ext>
                </a:extLst>
              </p:cNvPr>
              <p:cNvSpPr txBox="1">
                <a:spLocks noRot="1" noChangeAspect="1" noMove="1" noResize="1" noEditPoints="1" noAdjustHandles="1" noChangeArrowheads="1" noChangeShapeType="1" noTextEdit="1"/>
              </p:cNvSpPr>
              <p:nvPr/>
            </p:nvSpPr>
            <p:spPr>
              <a:xfrm>
                <a:off x="388963" y="951227"/>
                <a:ext cx="5912983" cy="3508653"/>
              </a:xfrm>
              <a:prstGeom prst="rect">
                <a:avLst/>
              </a:prstGeom>
              <a:blipFill>
                <a:blip r:embed="rId2"/>
                <a:stretch>
                  <a:fillRect l="-1288" t="-722" r="-1717" b="-216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EBFE03E-DD0A-F840-8B39-C7DBD4114F01}"/>
              </a:ext>
            </a:extLst>
          </p:cNvPr>
          <p:cNvPicPr>
            <a:picLocks noChangeAspect="1"/>
          </p:cNvPicPr>
          <p:nvPr/>
        </p:nvPicPr>
        <p:blipFill>
          <a:blip r:embed="rId3"/>
          <a:stretch>
            <a:fillRect/>
          </a:stretch>
        </p:blipFill>
        <p:spPr>
          <a:xfrm>
            <a:off x="6646491" y="1353552"/>
            <a:ext cx="4819306" cy="3573339"/>
          </a:xfrm>
          <a:prstGeom prst="rect">
            <a:avLst/>
          </a:prstGeom>
        </p:spPr>
      </p:pic>
      <p:pic>
        <p:nvPicPr>
          <p:cNvPr id="3" name="Picture 2">
            <a:extLst>
              <a:ext uri="{FF2B5EF4-FFF2-40B4-BE49-F238E27FC236}">
                <a16:creationId xmlns:a16="http://schemas.microsoft.com/office/drawing/2014/main" id="{53F32D37-455D-F44F-ABDE-A6A8ED70FFEF}"/>
              </a:ext>
            </a:extLst>
          </p:cNvPr>
          <p:cNvPicPr>
            <a:picLocks noChangeAspect="1"/>
          </p:cNvPicPr>
          <p:nvPr/>
        </p:nvPicPr>
        <p:blipFill>
          <a:blip r:embed="rId4"/>
          <a:stretch>
            <a:fillRect/>
          </a:stretch>
        </p:blipFill>
        <p:spPr>
          <a:xfrm>
            <a:off x="726203" y="4618064"/>
            <a:ext cx="5046673" cy="61765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9C01FD-FABC-E64A-A569-9B9823F0CFD5}"/>
                  </a:ext>
                </a:extLst>
              </p:cNvPr>
              <p:cNvSpPr txBox="1"/>
              <p:nvPr/>
            </p:nvSpPr>
            <p:spPr>
              <a:xfrm>
                <a:off x="388963" y="5393901"/>
                <a:ext cx="5912983" cy="769441"/>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𝐵</m:t>
                        </m:r>
                      </m:sub>
                    </m:sSub>
                  </m:oMath>
                </a14:m>
                <a:r>
                  <a:rPr lang="en-US" sz="2200" dirty="0"/>
                  <a:t> is the probability that alleles drawn from different subpopulations are different</a:t>
                </a:r>
              </a:p>
            </p:txBody>
          </p:sp>
        </mc:Choice>
        <mc:Fallback xmlns="">
          <p:sp>
            <p:nvSpPr>
              <p:cNvPr id="7" name="TextBox 6">
                <a:extLst>
                  <a:ext uri="{FF2B5EF4-FFF2-40B4-BE49-F238E27FC236}">
                    <a16:creationId xmlns:a16="http://schemas.microsoft.com/office/drawing/2014/main" id="{789C01FD-FABC-E64A-A569-9B9823F0CFD5}"/>
                  </a:ext>
                </a:extLst>
              </p:cNvPr>
              <p:cNvSpPr txBox="1">
                <a:spLocks noRot="1" noChangeAspect="1" noMove="1" noResize="1" noEditPoints="1" noAdjustHandles="1" noChangeArrowheads="1" noChangeShapeType="1" noTextEdit="1"/>
              </p:cNvSpPr>
              <p:nvPr/>
            </p:nvSpPr>
            <p:spPr>
              <a:xfrm>
                <a:off x="388963" y="5393901"/>
                <a:ext cx="5912983" cy="769441"/>
              </a:xfrm>
              <a:prstGeom prst="rect">
                <a:avLst/>
              </a:prstGeom>
              <a:blipFill>
                <a:blip r:embed="rId5"/>
                <a:stretch>
                  <a:fillRect l="-1288" t="-4918" r="-1717" b="-14754"/>
                </a:stretch>
              </a:blipFill>
            </p:spPr>
            <p:txBody>
              <a:bodyPr/>
              <a:lstStyle/>
              <a:p>
                <a:r>
                  <a:rPr lang="en-US">
                    <a:noFill/>
                  </a:rPr>
                  <a:t> </a:t>
                </a:r>
              </a:p>
            </p:txBody>
          </p:sp>
        </mc:Fallback>
      </mc:AlternateContent>
    </p:spTree>
    <p:extLst>
      <p:ext uri="{BB962C8B-B14F-4D97-AF65-F5344CB8AC3E}">
        <p14:creationId xmlns:p14="http://schemas.microsoft.com/office/powerpoint/2010/main" val="158122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1229192" y="269823"/>
            <a:ext cx="9863529" cy="523220"/>
          </a:xfrm>
          <a:prstGeom prst="rect">
            <a:avLst/>
          </a:prstGeom>
          <a:noFill/>
        </p:spPr>
        <p:txBody>
          <a:bodyPr wrap="square" rtlCol="0">
            <a:spAutoFit/>
          </a:bodyPr>
          <a:lstStyle/>
          <a:p>
            <a:pPr algn="ctr"/>
            <a:r>
              <a:rPr lang="en-US" sz="2800" dirty="0">
                <a:latin typeface="Arial" charset="0"/>
              </a:rPr>
              <a:t>6.1 A simple population split model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850AAF-0D0D-7546-B48B-7868EF92BD8E}"/>
                  </a:ext>
                </a:extLst>
              </p:cNvPr>
              <p:cNvSpPr txBox="1"/>
              <p:nvPr/>
            </p:nvSpPr>
            <p:spPr>
              <a:xfrm>
                <a:off x="327180" y="997565"/>
                <a:ext cx="6098334" cy="4862870"/>
              </a:xfrm>
              <a:prstGeom prst="rect">
                <a:avLst/>
              </a:prstGeom>
              <a:noFill/>
            </p:spPr>
            <p:txBody>
              <a:bodyPr wrap="square" rtlCol="0">
                <a:spAutoFit/>
              </a:bodyPr>
              <a:lstStyle/>
              <a:p>
                <a:pPr marL="342900" indent="-342900">
                  <a:buFont typeface="Arial" panose="020B0604020202020204" pitchFamily="34" charset="0"/>
                  <a:buChar char="•"/>
                </a:pPr>
                <a:r>
                  <a:rPr lang="en-US" sz="2200" dirty="0"/>
                  <a:t>In order for alleles drawn from different subpopulations to be the same (coalesce), we have to go back in time until when they were in the same population</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We will call the time until the subpopulations merge </a:t>
                </a:r>
                <a14:m>
                  <m:oMath xmlns:m="http://schemas.openxmlformats.org/officeDocument/2006/math">
                    <m:r>
                      <a:rPr lang="en-US" sz="2200" b="0" i="1" smtClean="0">
                        <a:latin typeface="Cambria Math" panose="02040503050406030204" pitchFamily="18" charset="0"/>
                      </a:rPr>
                      <m:t>𝑇</m:t>
                    </m:r>
                    <m:r>
                      <a:rPr lang="en-US" sz="2200" b="0" i="0" smtClean="0">
                        <a:latin typeface="Cambria Math" panose="02040503050406030204" pitchFamily="18" charset="0"/>
                      </a:rPr>
                      <m:t>,</m:t>
                    </m:r>
                  </m:oMath>
                </a14:m>
                <a:r>
                  <a:rPr lang="en-US" sz="2200" dirty="0"/>
                  <a:t> and once they are in the same population, the alleles will require a further </a:t>
                </a:r>
                <a14:m>
                  <m:oMath xmlns:m="http://schemas.openxmlformats.org/officeDocument/2006/math">
                    <m:r>
                      <a:rPr lang="en-US" sz="2200" b="0" i="1" smtClean="0">
                        <a:latin typeface="Cambria Math" panose="02040503050406030204" pitchFamily="18" charset="0"/>
                      </a:rPr>
                      <m:t>2</m:t>
                    </m:r>
                    <m:r>
                      <a:rPr lang="en-US" sz="2200" b="0" i="1" smtClean="0">
                        <a:latin typeface="Cambria Math" panose="02040503050406030204" pitchFamily="18" charset="0"/>
                      </a:rPr>
                      <m:t>𝑁</m:t>
                    </m:r>
                  </m:oMath>
                </a14:m>
                <a:r>
                  <a:rPr lang="en-US" sz="2200" dirty="0"/>
                  <a:t> generations until they coalesce</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We can therefore say our alleles from different subpopulations are separated by </a:t>
                </a:r>
                <a14:m>
                  <m:oMath xmlns:m="http://schemas.openxmlformats.org/officeDocument/2006/math">
                    <m:r>
                      <a:rPr lang="en-US" sz="2200" b="0" i="1" smtClean="0">
                        <a:latin typeface="Cambria Math" panose="02040503050406030204" pitchFamily="18" charset="0"/>
                      </a:rPr>
                      <m:t>2(</m:t>
                    </m:r>
                    <m:r>
                      <a:rPr lang="en-US" sz="2200" b="0" i="1" smtClean="0">
                        <a:latin typeface="Cambria Math" panose="02040503050406030204" pitchFamily="18" charset="0"/>
                      </a:rPr>
                      <m:t>𝑇</m:t>
                    </m:r>
                    <m:r>
                      <a:rPr lang="en-US" sz="2200" b="0" i="1" smtClean="0">
                        <a:latin typeface="Cambria Math" panose="02040503050406030204" pitchFamily="18" charset="0"/>
                      </a:rPr>
                      <m:t>+2</m:t>
                    </m:r>
                    <m:r>
                      <a:rPr lang="en-US" sz="2200" b="0" i="1" smtClean="0">
                        <a:latin typeface="Cambria Math" panose="02040503050406030204" pitchFamily="18" charset="0"/>
                      </a:rPr>
                      <m:t>𝑁</m:t>
                    </m:r>
                    <m:r>
                      <a:rPr lang="en-US" sz="2200" b="0" i="1" smtClean="0">
                        <a:latin typeface="Cambria Math" panose="02040503050406030204" pitchFamily="18" charset="0"/>
                      </a:rPr>
                      <m:t>)</m:t>
                    </m:r>
                  </m:oMath>
                </a14:m>
                <a:r>
                  <a:rPr lang="en-US" sz="2200" dirty="0"/>
                  <a:t> </a:t>
                </a:r>
                <a:r>
                  <a:rPr lang="en-US" sz="2200" dirty="0" err="1"/>
                  <a:t>meioses</a:t>
                </a:r>
                <a:r>
                  <a:rPr lang="en-US" sz="2200" dirty="0"/>
                  <a:t> and, after accumulating mutations, the probability of different alleles from subpopulations becomes:</a:t>
                </a:r>
              </a:p>
            </p:txBody>
          </p:sp>
        </mc:Choice>
        <mc:Fallback xmlns="">
          <p:sp>
            <p:nvSpPr>
              <p:cNvPr id="8" name="TextBox 7">
                <a:extLst>
                  <a:ext uri="{FF2B5EF4-FFF2-40B4-BE49-F238E27FC236}">
                    <a16:creationId xmlns:a16="http://schemas.microsoft.com/office/drawing/2014/main" id="{F6850AAF-0D0D-7546-B48B-7868EF92BD8E}"/>
                  </a:ext>
                </a:extLst>
              </p:cNvPr>
              <p:cNvSpPr txBox="1">
                <a:spLocks noRot="1" noChangeAspect="1" noMove="1" noResize="1" noEditPoints="1" noAdjustHandles="1" noChangeArrowheads="1" noChangeShapeType="1" noTextEdit="1"/>
              </p:cNvSpPr>
              <p:nvPr/>
            </p:nvSpPr>
            <p:spPr>
              <a:xfrm>
                <a:off x="327180" y="997565"/>
                <a:ext cx="6098334" cy="4862870"/>
              </a:xfrm>
              <a:prstGeom prst="rect">
                <a:avLst/>
              </a:prstGeom>
              <a:blipFill>
                <a:blip r:embed="rId2"/>
                <a:stretch>
                  <a:fillRect l="-1040" t="-783" r="-624" b="-156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EBFE03E-DD0A-F840-8B39-C7DBD4114F01}"/>
              </a:ext>
            </a:extLst>
          </p:cNvPr>
          <p:cNvPicPr>
            <a:picLocks noChangeAspect="1"/>
          </p:cNvPicPr>
          <p:nvPr/>
        </p:nvPicPr>
        <p:blipFill>
          <a:blip r:embed="rId3"/>
          <a:stretch>
            <a:fillRect/>
          </a:stretch>
        </p:blipFill>
        <p:spPr>
          <a:xfrm>
            <a:off x="6646491" y="1353552"/>
            <a:ext cx="4819306" cy="3573339"/>
          </a:xfrm>
          <a:prstGeom prst="rect">
            <a:avLst/>
          </a:prstGeom>
        </p:spPr>
      </p:pic>
      <p:pic>
        <p:nvPicPr>
          <p:cNvPr id="5" name="Picture 4">
            <a:extLst>
              <a:ext uri="{FF2B5EF4-FFF2-40B4-BE49-F238E27FC236}">
                <a16:creationId xmlns:a16="http://schemas.microsoft.com/office/drawing/2014/main" id="{8FCB58A5-9FEB-A341-9938-FC8C0D277D01}"/>
              </a:ext>
            </a:extLst>
          </p:cNvPr>
          <p:cNvPicPr>
            <a:picLocks noChangeAspect="1"/>
          </p:cNvPicPr>
          <p:nvPr/>
        </p:nvPicPr>
        <p:blipFill>
          <a:blip r:embed="rId4"/>
          <a:stretch>
            <a:fillRect/>
          </a:stretch>
        </p:blipFill>
        <p:spPr>
          <a:xfrm>
            <a:off x="917318" y="5860435"/>
            <a:ext cx="5070294" cy="704633"/>
          </a:xfrm>
          <a:prstGeom prst="rect">
            <a:avLst/>
          </a:prstGeom>
        </p:spPr>
      </p:pic>
    </p:spTree>
    <p:extLst>
      <p:ext uri="{BB962C8B-B14F-4D97-AF65-F5344CB8AC3E}">
        <p14:creationId xmlns:p14="http://schemas.microsoft.com/office/powerpoint/2010/main" val="285154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1229192" y="269823"/>
            <a:ext cx="9863529" cy="523220"/>
          </a:xfrm>
          <a:prstGeom prst="rect">
            <a:avLst/>
          </a:prstGeom>
          <a:noFill/>
        </p:spPr>
        <p:txBody>
          <a:bodyPr wrap="square" rtlCol="0">
            <a:spAutoFit/>
          </a:bodyPr>
          <a:lstStyle/>
          <a:p>
            <a:pPr algn="ctr"/>
            <a:r>
              <a:rPr lang="en-US" sz="2800" dirty="0">
                <a:latin typeface="Arial" charset="0"/>
              </a:rPr>
              <a:t>6.1 A simple population split model</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850AAF-0D0D-7546-B48B-7868EF92BD8E}"/>
                  </a:ext>
                </a:extLst>
              </p:cNvPr>
              <p:cNvSpPr txBox="1"/>
              <p:nvPr/>
            </p:nvSpPr>
            <p:spPr>
              <a:xfrm>
                <a:off x="327180" y="1194551"/>
                <a:ext cx="6098334"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t>We can now substitute our values of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𝐵</m:t>
                        </m:r>
                      </m:sub>
                    </m:sSub>
                  </m:oMath>
                </a14:m>
                <a:r>
                  <a:rPr lang="en-US" sz="2200" dirty="0"/>
                  <a:t> (subpopulations) and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𝑇</m:t>
                        </m:r>
                      </m:sub>
                    </m:sSub>
                  </m:oMath>
                </a14:m>
                <a:r>
                  <a:rPr lang="en-US" sz="2200" dirty="0"/>
                  <a:t> (total population) into our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ST</m:t>
                        </m:r>
                      </m:sub>
                    </m:sSub>
                  </m:oMath>
                </a14:m>
                <a:r>
                  <a:rPr lang="en-US" sz="2200" dirty="0"/>
                  <a:t> equation and find that:</a:t>
                </a:r>
              </a:p>
            </p:txBody>
          </p:sp>
        </mc:Choice>
        <mc:Fallback xmlns="">
          <p:sp>
            <p:nvSpPr>
              <p:cNvPr id="8" name="TextBox 7">
                <a:extLst>
                  <a:ext uri="{FF2B5EF4-FFF2-40B4-BE49-F238E27FC236}">
                    <a16:creationId xmlns:a16="http://schemas.microsoft.com/office/drawing/2014/main" id="{F6850AAF-0D0D-7546-B48B-7868EF92BD8E}"/>
                  </a:ext>
                </a:extLst>
              </p:cNvPr>
              <p:cNvSpPr txBox="1">
                <a:spLocks noRot="1" noChangeAspect="1" noMove="1" noResize="1" noEditPoints="1" noAdjustHandles="1" noChangeArrowheads="1" noChangeShapeType="1" noTextEdit="1"/>
              </p:cNvSpPr>
              <p:nvPr/>
            </p:nvSpPr>
            <p:spPr>
              <a:xfrm>
                <a:off x="327180" y="1194551"/>
                <a:ext cx="6098334" cy="1107996"/>
              </a:xfrm>
              <a:prstGeom prst="rect">
                <a:avLst/>
              </a:prstGeom>
              <a:blipFill>
                <a:blip r:embed="rId2"/>
                <a:stretch>
                  <a:fillRect l="-1040" t="-3409" b="-10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EBFE03E-DD0A-F840-8B39-C7DBD4114F01}"/>
              </a:ext>
            </a:extLst>
          </p:cNvPr>
          <p:cNvPicPr>
            <a:picLocks noChangeAspect="1"/>
          </p:cNvPicPr>
          <p:nvPr/>
        </p:nvPicPr>
        <p:blipFill>
          <a:blip r:embed="rId3"/>
          <a:stretch>
            <a:fillRect/>
          </a:stretch>
        </p:blipFill>
        <p:spPr>
          <a:xfrm>
            <a:off x="6646491" y="1353552"/>
            <a:ext cx="4819306" cy="3573339"/>
          </a:xfrm>
          <a:prstGeom prst="rect">
            <a:avLst/>
          </a:prstGeom>
        </p:spPr>
      </p:pic>
      <p:pic>
        <p:nvPicPr>
          <p:cNvPr id="3" name="Picture 2">
            <a:extLst>
              <a:ext uri="{FF2B5EF4-FFF2-40B4-BE49-F238E27FC236}">
                <a16:creationId xmlns:a16="http://schemas.microsoft.com/office/drawing/2014/main" id="{406D67D0-D879-F04A-944A-61BB2E351AAC}"/>
              </a:ext>
            </a:extLst>
          </p:cNvPr>
          <p:cNvPicPr>
            <a:picLocks noChangeAspect="1"/>
          </p:cNvPicPr>
          <p:nvPr/>
        </p:nvPicPr>
        <p:blipFill>
          <a:blip r:embed="rId4"/>
          <a:stretch>
            <a:fillRect/>
          </a:stretch>
        </p:blipFill>
        <p:spPr>
          <a:xfrm>
            <a:off x="726203" y="2445198"/>
            <a:ext cx="4876800" cy="6985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8D25DB3-ED1B-3140-9D8F-F3C1117E2E93}"/>
                  </a:ext>
                </a:extLst>
              </p:cNvPr>
              <p:cNvSpPr txBox="1"/>
              <p:nvPr/>
            </p:nvSpPr>
            <p:spPr>
              <a:xfrm>
                <a:off x="327180" y="3429000"/>
                <a:ext cx="6098334"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a:t>By looking at this equation we can see that that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𝐹</m:t>
                        </m:r>
                      </m:e>
                      <m:sub>
                        <m:r>
                          <m:rPr>
                            <m:sty m:val="p"/>
                          </m:rPr>
                          <a:rPr lang="en-US" sz="2200" b="0" i="0" smtClean="0">
                            <a:latin typeface="Cambria Math" panose="02040503050406030204" pitchFamily="18" charset="0"/>
                          </a:rPr>
                          <m:t>ST</m:t>
                        </m:r>
                      </m:sub>
                    </m:sSub>
                  </m:oMath>
                </a14:m>
                <a:r>
                  <a:rPr lang="en-US" sz="2200" dirty="0"/>
                  <a:t> will increase as:</a:t>
                </a:r>
              </a:p>
              <a:p>
                <a:pPr marL="342900" indent="-342900">
                  <a:buFont typeface="Arial" panose="020B0604020202020204" pitchFamily="34" charset="0"/>
                  <a:buChar char="•"/>
                </a:pPr>
                <a:endParaRPr lang="en-US" sz="2200" dirty="0"/>
              </a:p>
              <a:p>
                <a:pPr marL="1371600" lvl="2" indent="-457200">
                  <a:buFont typeface="+mj-lt"/>
                  <a:buAutoNum type="arabicPeriod"/>
                </a:pPr>
                <a:r>
                  <a:rPr lang="en-US" sz="2200" dirty="0"/>
                  <a:t>Time in generations is longer</a:t>
                </a:r>
              </a:p>
              <a:p>
                <a:pPr marL="1371600" lvl="2" indent="-457200">
                  <a:buFont typeface="+mj-lt"/>
                  <a:buAutoNum type="arabicPeriod"/>
                </a:pPr>
                <a:endParaRPr lang="en-US" sz="2200" dirty="0"/>
              </a:p>
              <a:p>
                <a:pPr marL="1371600" lvl="2" indent="-457200">
                  <a:buFont typeface="+mj-lt"/>
                  <a:buAutoNum type="arabicPeriod"/>
                </a:pP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𝑒</m:t>
                        </m:r>
                      </m:sub>
                    </m:sSub>
                  </m:oMath>
                </a14:m>
                <a:r>
                  <a:rPr lang="en-US" sz="2200" dirty="0"/>
                  <a:t> is smaller</a:t>
                </a:r>
              </a:p>
            </p:txBody>
          </p:sp>
        </mc:Choice>
        <mc:Fallback xmlns="">
          <p:sp>
            <p:nvSpPr>
              <p:cNvPr id="9" name="TextBox 8">
                <a:extLst>
                  <a:ext uri="{FF2B5EF4-FFF2-40B4-BE49-F238E27FC236}">
                    <a16:creationId xmlns:a16="http://schemas.microsoft.com/office/drawing/2014/main" id="{38D25DB3-ED1B-3140-9D8F-F3C1117E2E93}"/>
                  </a:ext>
                </a:extLst>
              </p:cNvPr>
              <p:cNvSpPr txBox="1">
                <a:spLocks noRot="1" noChangeAspect="1" noMove="1" noResize="1" noEditPoints="1" noAdjustHandles="1" noChangeArrowheads="1" noChangeShapeType="1" noTextEdit="1"/>
              </p:cNvSpPr>
              <p:nvPr/>
            </p:nvSpPr>
            <p:spPr>
              <a:xfrm>
                <a:off x="327180" y="3429000"/>
                <a:ext cx="6098334" cy="2123658"/>
              </a:xfrm>
              <a:prstGeom prst="rect">
                <a:avLst/>
              </a:prstGeom>
              <a:blipFill>
                <a:blip r:embed="rId5"/>
                <a:stretch>
                  <a:fillRect l="-1040" t="-1786" b="-4167"/>
                </a:stretch>
              </a:blipFill>
            </p:spPr>
            <p:txBody>
              <a:bodyPr/>
              <a:lstStyle/>
              <a:p>
                <a:r>
                  <a:rPr lang="en-US">
                    <a:noFill/>
                  </a:rPr>
                  <a:t> </a:t>
                </a:r>
              </a:p>
            </p:txBody>
          </p:sp>
        </mc:Fallback>
      </mc:AlternateContent>
    </p:spTree>
    <p:extLst>
      <p:ext uri="{BB962C8B-B14F-4D97-AF65-F5344CB8AC3E}">
        <p14:creationId xmlns:p14="http://schemas.microsoft.com/office/powerpoint/2010/main" val="144317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6.2 A simple model of migration between an island and the mainland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850AAF-0D0D-7546-B48B-7868EF92BD8E}"/>
                  </a:ext>
                </a:extLst>
              </p:cNvPr>
              <p:cNvSpPr txBox="1"/>
              <p:nvPr/>
            </p:nvSpPr>
            <p:spPr>
              <a:xfrm>
                <a:off x="700256" y="1291934"/>
                <a:ext cx="6098334" cy="4546566"/>
              </a:xfrm>
              <a:prstGeom prst="rect">
                <a:avLst/>
              </a:prstGeom>
              <a:noFill/>
            </p:spPr>
            <p:txBody>
              <a:bodyPr wrap="square" rtlCol="0">
                <a:spAutoFit/>
              </a:bodyPr>
              <a:lstStyle/>
              <a:p>
                <a:pPr marL="342900" indent="-342900">
                  <a:buFont typeface="Arial" panose="020B0604020202020204" pitchFamily="34" charset="0"/>
                  <a:buChar char="•"/>
                </a:pPr>
                <a:r>
                  <a:rPr lang="en-US" sz="2200" dirty="0"/>
                  <a:t>Now we’ll consider a migration-drift equilibrium model between the mainland and an island</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Our expected heterozygosity on the mainland is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𝑀</m:t>
                        </m:r>
                      </m:sub>
                    </m:sSub>
                  </m:oMath>
                </a14:m>
                <a:r>
                  <a:rPr lang="en-US" sz="2200" dirty="0"/>
                  <a:t>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The island will have a very small number of individuals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𝐼</m:t>
                        </m:r>
                      </m:sub>
                    </m:sSub>
                  </m:oMath>
                </a14:m>
                <a:r>
                  <a:rPr lang="en-US" sz="2200" dirty="0"/>
                  <a:t>) relative to the mainland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Each generation, some small fraction </a:t>
                </a:r>
                <a14:m>
                  <m:oMath xmlns:m="http://schemas.openxmlformats.org/officeDocument/2006/math">
                    <m:r>
                      <a:rPr lang="en-US" sz="2400" b="0" i="1" smtClean="0">
                        <a:latin typeface="Cambria Math" panose="02040503050406030204" pitchFamily="18" charset="0"/>
                      </a:rPr>
                      <m:t>𝑚</m:t>
                    </m:r>
                  </m:oMath>
                </a14:m>
                <a:r>
                  <a:rPr lang="en-US" sz="2200" dirty="0"/>
                  <a:t> of individuals on the island have mainland parents due to migration; migration in the other direction is negligible</a:t>
                </a:r>
                <a:endParaRPr lang="en-US" sz="2400" dirty="0"/>
              </a:p>
            </p:txBody>
          </p:sp>
        </mc:Choice>
        <mc:Fallback xmlns="">
          <p:sp>
            <p:nvSpPr>
              <p:cNvPr id="8" name="TextBox 7">
                <a:extLst>
                  <a:ext uri="{FF2B5EF4-FFF2-40B4-BE49-F238E27FC236}">
                    <a16:creationId xmlns:a16="http://schemas.microsoft.com/office/drawing/2014/main" id="{F6850AAF-0D0D-7546-B48B-7868EF92BD8E}"/>
                  </a:ext>
                </a:extLst>
              </p:cNvPr>
              <p:cNvSpPr txBox="1">
                <a:spLocks noRot="1" noChangeAspect="1" noMove="1" noResize="1" noEditPoints="1" noAdjustHandles="1" noChangeArrowheads="1" noChangeShapeType="1" noTextEdit="1"/>
              </p:cNvSpPr>
              <p:nvPr/>
            </p:nvSpPr>
            <p:spPr>
              <a:xfrm>
                <a:off x="700256" y="1291934"/>
                <a:ext cx="6098334" cy="4546566"/>
              </a:xfrm>
              <a:prstGeom prst="rect">
                <a:avLst/>
              </a:prstGeom>
              <a:blipFill>
                <a:blip r:embed="rId2"/>
                <a:stretch>
                  <a:fillRect l="-1040" t="-836" r="-2079" b="-1393"/>
                </a:stretch>
              </a:blipFill>
            </p:spPr>
            <p:txBody>
              <a:bodyPr/>
              <a:lstStyle/>
              <a:p>
                <a:r>
                  <a:rPr lang="en-US">
                    <a:noFill/>
                  </a:rPr>
                  <a:t> </a:t>
                </a:r>
              </a:p>
            </p:txBody>
          </p:sp>
        </mc:Fallback>
      </mc:AlternateContent>
      <p:sp>
        <p:nvSpPr>
          <p:cNvPr id="16" name="Freeform 15">
            <a:extLst>
              <a:ext uri="{FF2B5EF4-FFF2-40B4-BE49-F238E27FC236}">
                <a16:creationId xmlns:a16="http://schemas.microsoft.com/office/drawing/2014/main" id="{8EE8BCF1-8083-144C-ADC9-211E7EB3792D}"/>
              </a:ext>
            </a:extLst>
          </p:cNvPr>
          <p:cNvSpPr/>
          <p:nvPr/>
        </p:nvSpPr>
        <p:spPr>
          <a:xfrm>
            <a:off x="9324820" y="1194551"/>
            <a:ext cx="2540000" cy="4741333"/>
          </a:xfrm>
          <a:custGeom>
            <a:avLst/>
            <a:gdLst>
              <a:gd name="connsiteX0" fmla="*/ 2099734 w 2540000"/>
              <a:gd name="connsiteY0" fmla="*/ 0 h 4741333"/>
              <a:gd name="connsiteX1" fmla="*/ 1507067 w 2540000"/>
              <a:gd name="connsiteY1" fmla="*/ 152400 h 4741333"/>
              <a:gd name="connsiteX2" fmla="*/ 1032934 w 2540000"/>
              <a:gd name="connsiteY2" fmla="*/ 541866 h 4741333"/>
              <a:gd name="connsiteX3" fmla="*/ 643467 w 2540000"/>
              <a:gd name="connsiteY3" fmla="*/ 1202266 h 4741333"/>
              <a:gd name="connsiteX4" fmla="*/ 829734 w 2540000"/>
              <a:gd name="connsiteY4" fmla="*/ 1540933 h 4741333"/>
              <a:gd name="connsiteX5" fmla="*/ 1303867 w 2540000"/>
              <a:gd name="connsiteY5" fmla="*/ 1862666 h 4741333"/>
              <a:gd name="connsiteX6" fmla="*/ 1422400 w 2540000"/>
              <a:gd name="connsiteY6" fmla="*/ 2269066 h 4741333"/>
              <a:gd name="connsiteX7" fmla="*/ 1253067 w 2540000"/>
              <a:gd name="connsiteY7" fmla="*/ 2455333 h 4741333"/>
              <a:gd name="connsiteX8" fmla="*/ 982134 w 2540000"/>
              <a:gd name="connsiteY8" fmla="*/ 2624666 h 4741333"/>
              <a:gd name="connsiteX9" fmla="*/ 524934 w 2540000"/>
              <a:gd name="connsiteY9" fmla="*/ 2929466 h 4741333"/>
              <a:gd name="connsiteX10" fmla="*/ 321734 w 2540000"/>
              <a:gd name="connsiteY10" fmla="*/ 3200400 h 4741333"/>
              <a:gd name="connsiteX11" fmla="*/ 338667 w 2540000"/>
              <a:gd name="connsiteY11" fmla="*/ 3708400 h 4741333"/>
              <a:gd name="connsiteX12" fmla="*/ 0 w 2540000"/>
              <a:gd name="connsiteY12" fmla="*/ 3962400 h 4741333"/>
              <a:gd name="connsiteX13" fmla="*/ 0 w 2540000"/>
              <a:gd name="connsiteY13" fmla="*/ 4385733 h 4741333"/>
              <a:gd name="connsiteX14" fmla="*/ 440267 w 2540000"/>
              <a:gd name="connsiteY14" fmla="*/ 4555066 h 4741333"/>
              <a:gd name="connsiteX15" fmla="*/ 846667 w 2540000"/>
              <a:gd name="connsiteY15" fmla="*/ 4724400 h 4741333"/>
              <a:gd name="connsiteX16" fmla="*/ 1388534 w 2540000"/>
              <a:gd name="connsiteY16" fmla="*/ 4724400 h 4741333"/>
              <a:gd name="connsiteX17" fmla="*/ 1930400 w 2540000"/>
              <a:gd name="connsiteY17" fmla="*/ 4741333 h 4741333"/>
              <a:gd name="connsiteX18" fmla="*/ 2353734 w 2540000"/>
              <a:gd name="connsiteY18" fmla="*/ 4690533 h 4741333"/>
              <a:gd name="connsiteX19" fmla="*/ 2540000 w 2540000"/>
              <a:gd name="connsiteY19" fmla="*/ 4301066 h 4741333"/>
              <a:gd name="connsiteX20" fmla="*/ 2489200 w 2540000"/>
              <a:gd name="connsiteY20" fmla="*/ 1981200 h 4741333"/>
              <a:gd name="connsiteX21" fmla="*/ 2438400 w 2540000"/>
              <a:gd name="connsiteY21" fmla="*/ 745066 h 4741333"/>
              <a:gd name="connsiteX22" fmla="*/ 2099734 w 2540000"/>
              <a:gd name="connsiteY22" fmla="*/ 0 h 474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0000" h="4741333">
                <a:moveTo>
                  <a:pt x="2099734" y="0"/>
                </a:moveTo>
                <a:lnTo>
                  <a:pt x="1507067" y="152400"/>
                </a:lnTo>
                <a:lnTo>
                  <a:pt x="1032934" y="541866"/>
                </a:lnTo>
                <a:lnTo>
                  <a:pt x="643467" y="1202266"/>
                </a:lnTo>
                <a:lnTo>
                  <a:pt x="829734" y="1540933"/>
                </a:lnTo>
                <a:lnTo>
                  <a:pt x="1303867" y="1862666"/>
                </a:lnTo>
                <a:lnTo>
                  <a:pt x="1422400" y="2269066"/>
                </a:lnTo>
                <a:lnTo>
                  <a:pt x="1253067" y="2455333"/>
                </a:lnTo>
                <a:lnTo>
                  <a:pt x="982134" y="2624666"/>
                </a:lnTo>
                <a:lnTo>
                  <a:pt x="524934" y="2929466"/>
                </a:lnTo>
                <a:lnTo>
                  <a:pt x="321734" y="3200400"/>
                </a:lnTo>
                <a:lnTo>
                  <a:pt x="338667" y="3708400"/>
                </a:lnTo>
                <a:lnTo>
                  <a:pt x="0" y="3962400"/>
                </a:lnTo>
                <a:lnTo>
                  <a:pt x="0" y="4385733"/>
                </a:lnTo>
                <a:lnTo>
                  <a:pt x="440267" y="4555066"/>
                </a:lnTo>
                <a:lnTo>
                  <a:pt x="846667" y="4724400"/>
                </a:lnTo>
                <a:lnTo>
                  <a:pt x="1388534" y="4724400"/>
                </a:lnTo>
                <a:lnTo>
                  <a:pt x="1930400" y="4741333"/>
                </a:lnTo>
                <a:lnTo>
                  <a:pt x="2353734" y="4690533"/>
                </a:lnTo>
                <a:lnTo>
                  <a:pt x="2540000" y="4301066"/>
                </a:lnTo>
                <a:lnTo>
                  <a:pt x="2489200" y="1981200"/>
                </a:lnTo>
                <a:lnTo>
                  <a:pt x="2438400" y="745066"/>
                </a:lnTo>
                <a:lnTo>
                  <a:pt x="209973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48A8618-C71F-E548-8962-9D349A2DE93C}"/>
              </a:ext>
            </a:extLst>
          </p:cNvPr>
          <p:cNvSpPr/>
          <p:nvPr/>
        </p:nvSpPr>
        <p:spPr>
          <a:xfrm>
            <a:off x="8028175" y="2678031"/>
            <a:ext cx="948267" cy="931334"/>
          </a:xfrm>
          <a:custGeom>
            <a:avLst/>
            <a:gdLst>
              <a:gd name="connsiteX0" fmla="*/ 457200 w 948267"/>
              <a:gd name="connsiteY0" fmla="*/ 0 h 931334"/>
              <a:gd name="connsiteX1" fmla="*/ 0 w 948267"/>
              <a:gd name="connsiteY1" fmla="*/ 270934 h 931334"/>
              <a:gd name="connsiteX2" fmla="*/ 237067 w 948267"/>
              <a:gd name="connsiteY2" fmla="*/ 677334 h 931334"/>
              <a:gd name="connsiteX3" fmla="*/ 626533 w 948267"/>
              <a:gd name="connsiteY3" fmla="*/ 931334 h 931334"/>
              <a:gd name="connsiteX4" fmla="*/ 948267 w 948267"/>
              <a:gd name="connsiteY4" fmla="*/ 474134 h 931334"/>
              <a:gd name="connsiteX5" fmla="*/ 745067 w 948267"/>
              <a:gd name="connsiteY5" fmla="*/ 321734 h 931334"/>
              <a:gd name="connsiteX6" fmla="*/ 728133 w 948267"/>
              <a:gd name="connsiteY6" fmla="*/ 67734 h 931334"/>
              <a:gd name="connsiteX7" fmla="*/ 457200 w 948267"/>
              <a:gd name="connsiteY7" fmla="*/ 50800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267" h="931334">
                <a:moveTo>
                  <a:pt x="457200" y="0"/>
                </a:moveTo>
                <a:lnTo>
                  <a:pt x="0" y="270934"/>
                </a:lnTo>
                <a:lnTo>
                  <a:pt x="237067" y="677334"/>
                </a:lnTo>
                <a:lnTo>
                  <a:pt x="626533" y="931334"/>
                </a:lnTo>
                <a:lnTo>
                  <a:pt x="948267" y="474134"/>
                </a:lnTo>
                <a:lnTo>
                  <a:pt x="745067" y="321734"/>
                </a:lnTo>
                <a:lnTo>
                  <a:pt x="728133" y="67734"/>
                </a:lnTo>
                <a:lnTo>
                  <a:pt x="457200" y="50800"/>
                </a:ln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urved Connector 36">
            <a:extLst>
              <a:ext uri="{FF2B5EF4-FFF2-40B4-BE49-F238E27FC236}">
                <a16:creationId xmlns:a16="http://schemas.microsoft.com/office/drawing/2014/main" id="{6082FB85-988F-D244-A5D1-6DAE22726A35}"/>
              </a:ext>
            </a:extLst>
          </p:cNvPr>
          <p:cNvCxnSpPr>
            <a:cxnSpLocks/>
          </p:cNvCxnSpPr>
          <p:nvPr/>
        </p:nvCxnSpPr>
        <p:spPr>
          <a:xfrm rot="10800000" flipV="1">
            <a:off x="8839200" y="2130324"/>
            <a:ext cx="1308131" cy="691154"/>
          </a:xfrm>
          <a:prstGeom prst="curvedConnector3">
            <a:avLst>
              <a:gd name="adj1" fmla="val 50000"/>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A152EEA-FD11-5445-9A63-1A858FE3C3F2}"/>
                  </a:ext>
                </a:extLst>
              </p:cNvPr>
              <p:cNvSpPr txBox="1"/>
              <p:nvPr/>
            </p:nvSpPr>
            <p:spPr>
              <a:xfrm>
                <a:off x="9101458" y="2130324"/>
                <a:ext cx="4467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44" name="TextBox 43">
                <a:extLst>
                  <a:ext uri="{FF2B5EF4-FFF2-40B4-BE49-F238E27FC236}">
                    <a16:creationId xmlns:a16="http://schemas.microsoft.com/office/drawing/2014/main" id="{CA152EEA-FD11-5445-9A63-1A858FE3C3F2}"/>
                  </a:ext>
                </a:extLst>
              </p:cNvPr>
              <p:cNvSpPr txBox="1">
                <a:spLocks noRot="1" noChangeAspect="1" noMove="1" noResize="1" noEditPoints="1" noAdjustHandles="1" noChangeArrowheads="1" noChangeShapeType="1" noTextEdit="1"/>
              </p:cNvSpPr>
              <p:nvPr/>
            </p:nvSpPr>
            <p:spPr>
              <a:xfrm>
                <a:off x="9101458" y="2130324"/>
                <a:ext cx="446724" cy="36933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619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87B5D-3038-864F-A4DC-778C2D1C78F4}"/>
              </a:ext>
            </a:extLst>
          </p:cNvPr>
          <p:cNvSpPr txBox="1"/>
          <p:nvPr/>
        </p:nvSpPr>
        <p:spPr>
          <a:xfrm>
            <a:off x="601999" y="267070"/>
            <a:ext cx="10988002" cy="523220"/>
          </a:xfrm>
          <a:prstGeom prst="rect">
            <a:avLst/>
          </a:prstGeom>
          <a:noFill/>
        </p:spPr>
        <p:txBody>
          <a:bodyPr wrap="square" rtlCol="0">
            <a:spAutoFit/>
          </a:bodyPr>
          <a:lstStyle/>
          <a:p>
            <a:pPr algn="ctr"/>
            <a:r>
              <a:rPr lang="en-US" sz="2800" dirty="0">
                <a:latin typeface="Arial" charset="0"/>
              </a:rPr>
              <a:t>6.2 A simple model of migration between an island and the mainland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850AAF-0D0D-7546-B48B-7868EF92BD8E}"/>
                  </a:ext>
                </a:extLst>
              </p:cNvPr>
              <p:cNvSpPr txBox="1"/>
              <p:nvPr/>
            </p:nvSpPr>
            <p:spPr>
              <a:xfrm>
                <a:off x="700256" y="1291934"/>
                <a:ext cx="6098334"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t>If we sample an island allele and try to trace its lineage back in time, each generation it has a small probability </a:t>
                </a:r>
                <a14:m>
                  <m:oMath xmlns:m="http://schemas.openxmlformats.org/officeDocument/2006/math">
                    <m:r>
                      <a:rPr lang="en-US" sz="2200" b="0" i="1" smtClean="0">
                        <a:latin typeface="Cambria Math" panose="02040503050406030204" pitchFamily="18" charset="0"/>
                      </a:rPr>
                      <m:t>𝑚</m:t>
                    </m:r>
                  </m:oMath>
                </a14:m>
                <a:r>
                  <a:rPr lang="en-US" sz="2200" dirty="0"/>
                  <a:t> of being descended from the mainland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probability that an island allele coalesces with another island allele is the probability of coalescence without migration having occurred in either of these alleles from the mainland</a:t>
                </a:r>
              </a:p>
            </p:txBody>
          </p:sp>
        </mc:Choice>
        <mc:Fallback xmlns="">
          <p:sp>
            <p:nvSpPr>
              <p:cNvPr id="8" name="TextBox 7">
                <a:extLst>
                  <a:ext uri="{FF2B5EF4-FFF2-40B4-BE49-F238E27FC236}">
                    <a16:creationId xmlns:a16="http://schemas.microsoft.com/office/drawing/2014/main" id="{F6850AAF-0D0D-7546-B48B-7868EF92BD8E}"/>
                  </a:ext>
                </a:extLst>
              </p:cNvPr>
              <p:cNvSpPr txBox="1">
                <a:spLocks noRot="1" noChangeAspect="1" noMove="1" noResize="1" noEditPoints="1" noAdjustHandles="1" noChangeArrowheads="1" noChangeShapeType="1" noTextEdit="1"/>
              </p:cNvSpPr>
              <p:nvPr/>
            </p:nvSpPr>
            <p:spPr>
              <a:xfrm>
                <a:off x="700256" y="1291934"/>
                <a:ext cx="6098334" cy="3477875"/>
              </a:xfrm>
              <a:prstGeom prst="rect">
                <a:avLst/>
              </a:prstGeom>
              <a:blipFill>
                <a:blip r:embed="rId2"/>
                <a:stretch>
                  <a:fillRect l="-1040" t="-1091" r="-416" b="-2182"/>
                </a:stretch>
              </a:blipFill>
            </p:spPr>
            <p:txBody>
              <a:bodyPr/>
              <a:lstStyle/>
              <a:p>
                <a:r>
                  <a:rPr lang="en-US">
                    <a:noFill/>
                  </a:rPr>
                  <a:t> </a:t>
                </a:r>
              </a:p>
            </p:txBody>
          </p:sp>
        </mc:Fallback>
      </mc:AlternateContent>
      <p:sp>
        <p:nvSpPr>
          <p:cNvPr id="16" name="Freeform 15">
            <a:extLst>
              <a:ext uri="{FF2B5EF4-FFF2-40B4-BE49-F238E27FC236}">
                <a16:creationId xmlns:a16="http://schemas.microsoft.com/office/drawing/2014/main" id="{8EE8BCF1-8083-144C-ADC9-211E7EB3792D}"/>
              </a:ext>
            </a:extLst>
          </p:cNvPr>
          <p:cNvSpPr/>
          <p:nvPr/>
        </p:nvSpPr>
        <p:spPr>
          <a:xfrm>
            <a:off x="9324820" y="1194551"/>
            <a:ext cx="2540000" cy="4741333"/>
          </a:xfrm>
          <a:custGeom>
            <a:avLst/>
            <a:gdLst>
              <a:gd name="connsiteX0" fmla="*/ 2099734 w 2540000"/>
              <a:gd name="connsiteY0" fmla="*/ 0 h 4741333"/>
              <a:gd name="connsiteX1" fmla="*/ 1507067 w 2540000"/>
              <a:gd name="connsiteY1" fmla="*/ 152400 h 4741333"/>
              <a:gd name="connsiteX2" fmla="*/ 1032934 w 2540000"/>
              <a:gd name="connsiteY2" fmla="*/ 541866 h 4741333"/>
              <a:gd name="connsiteX3" fmla="*/ 643467 w 2540000"/>
              <a:gd name="connsiteY3" fmla="*/ 1202266 h 4741333"/>
              <a:gd name="connsiteX4" fmla="*/ 829734 w 2540000"/>
              <a:gd name="connsiteY4" fmla="*/ 1540933 h 4741333"/>
              <a:gd name="connsiteX5" fmla="*/ 1303867 w 2540000"/>
              <a:gd name="connsiteY5" fmla="*/ 1862666 h 4741333"/>
              <a:gd name="connsiteX6" fmla="*/ 1422400 w 2540000"/>
              <a:gd name="connsiteY6" fmla="*/ 2269066 h 4741333"/>
              <a:gd name="connsiteX7" fmla="*/ 1253067 w 2540000"/>
              <a:gd name="connsiteY7" fmla="*/ 2455333 h 4741333"/>
              <a:gd name="connsiteX8" fmla="*/ 982134 w 2540000"/>
              <a:gd name="connsiteY8" fmla="*/ 2624666 h 4741333"/>
              <a:gd name="connsiteX9" fmla="*/ 524934 w 2540000"/>
              <a:gd name="connsiteY9" fmla="*/ 2929466 h 4741333"/>
              <a:gd name="connsiteX10" fmla="*/ 321734 w 2540000"/>
              <a:gd name="connsiteY10" fmla="*/ 3200400 h 4741333"/>
              <a:gd name="connsiteX11" fmla="*/ 338667 w 2540000"/>
              <a:gd name="connsiteY11" fmla="*/ 3708400 h 4741333"/>
              <a:gd name="connsiteX12" fmla="*/ 0 w 2540000"/>
              <a:gd name="connsiteY12" fmla="*/ 3962400 h 4741333"/>
              <a:gd name="connsiteX13" fmla="*/ 0 w 2540000"/>
              <a:gd name="connsiteY13" fmla="*/ 4385733 h 4741333"/>
              <a:gd name="connsiteX14" fmla="*/ 440267 w 2540000"/>
              <a:gd name="connsiteY14" fmla="*/ 4555066 h 4741333"/>
              <a:gd name="connsiteX15" fmla="*/ 846667 w 2540000"/>
              <a:gd name="connsiteY15" fmla="*/ 4724400 h 4741333"/>
              <a:gd name="connsiteX16" fmla="*/ 1388534 w 2540000"/>
              <a:gd name="connsiteY16" fmla="*/ 4724400 h 4741333"/>
              <a:gd name="connsiteX17" fmla="*/ 1930400 w 2540000"/>
              <a:gd name="connsiteY17" fmla="*/ 4741333 h 4741333"/>
              <a:gd name="connsiteX18" fmla="*/ 2353734 w 2540000"/>
              <a:gd name="connsiteY18" fmla="*/ 4690533 h 4741333"/>
              <a:gd name="connsiteX19" fmla="*/ 2540000 w 2540000"/>
              <a:gd name="connsiteY19" fmla="*/ 4301066 h 4741333"/>
              <a:gd name="connsiteX20" fmla="*/ 2489200 w 2540000"/>
              <a:gd name="connsiteY20" fmla="*/ 1981200 h 4741333"/>
              <a:gd name="connsiteX21" fmla="*/ 2438400 w 2540000"/>
              <a:gd name="connsiteY21" fmla="*/ 745066 h 4741333"/>
              <a:gd name="connsiteX22" fmla="*/ 2099734 w 2540000"/>
              <a:gd name="connsiteY22" fmla="*/ 0 h 474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40000" h="4741333">
                <a:moveTo>
                  <a:pt x="2099734" y="0"/>
                </a:moveTo>
                <a:lnTo>
                  <a:pt x="1507067" y="152400"/>
                </a:lnTo>
                <a:lnTo>
                  <a:pt x="1032934" y="541866"/>
                </a:lnTo>
                <a:lnTo>
                  <a:pt x="643467" y="1202266"/>
                </a:lnTo>
                <a:lnTo>
                  <a:pt x="829734" y="1540933"/>
                </a:lnTo>
                <a:lnTo>
                  <a:pt x="1303867" y="1862666"/>
                </a:lnTo>
                <a:lnTo>
                  <a:pt x="1422400" y="2269066"/>
                </a:lnTo>
                <a:lnTo>
                  <a:pt x="1253067" y="2455333"/>
                </a:lnTo>
                <a:lnTo>
                  <a:pt x="982134" y="2624666"/>
                </a:lnTo>
                <a:lnTo>
                  <a:pt x="524934" y="2929466"/>
                </a:lnTo>
                <a:lnTo>
                  <a:pt x="321734" y="3200400"/>
                </a:lnTo>
                <a:lnTo>
                  <a:pt x="338667" y="3708400"/>
                </a:lnTo>
                <a:lnTo>
                  <a:pt x="0" y="3962400"/>
                </a:lnTo>
                <a:lnTo>
                  <a:pt x="0" y="4385733"/>
                </a:lnTo>
                <a:lnTo>
                  <a:pt x="440267" y="4555066"/>
                </a:lnTo>
                <a:lnTo>
                  <a:pt x="846667" y="4724400"/>
                </a:lnTo>
                <a:lnTo>
                  <a:pt x="1388534" y="4724400"/>
                </a:lnTo>
                <a:lnTo>
                  <a:pt x="1930400" y="4741333"/>
                </a:lnTo>
                <a:lnTo>
                  <a:pt x="2353734" y="4690533"/>
                </a:lnTo>
                <a:lnTo>
                  <a:pt x="2540000" y="4301066"/>
                </a:lnTo>
                <a:lnTo>
                  <a:pt x="2489200" y="1981200"/>
                </a:lnTo>
                <a:lnTo>
                  <a:pt x="2438400" y="745066"/>
                </a:lnTo>
                <a:lnTo>
                  <a:pt x="209973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B48A8618-C71F-E548-8962-9D349A2DE93C}"/>
              </a:ext>
            </a:extLst>
          </p:cNvPr>
          <p:cNvSpPr/>
          <p:nvPr/>
        </p:nvSpPr>
        <p:spPr>
          <a:xfrm>
            <a:off x="8028175" y="2678031"/>
            <a:ext cx="948267" cy="931334"/>
          </a:xfrm>
          <a:custGeom>
            <a:avLst/>
            <a:gdLst>
              <a:gd name="connsiteX0" fmla="*/ 457200 w 948267"/>
              <a:gd name="connsiteY0" fmla="*/ 0 h 931334"/>
              <a:gd name="connsiteX1" fmla="*/ 0 w 948267"/>
              <a:gd name="connsiteY1" fmla="*/ 270934 h 931334"/>
              <a:gd name="connsiteX2" fmla="*/ 237067 w 948267"/>
              <a:gd name="connsiteY2" fmla="*/ 677334 h 931334"/>
              <a:gd name="connsiteX3" fmla="*/ 626533 w 948267"/>
              <a:gd name="connsiteY3" fmla="*/ 931334 h 931334"/>
              <a:gd name="connsiteX4" fmla="*/ 948267 w 948267"/>
              <a:gd name="connsiteY4" fmla="*/ 474134 h 931334"/>
              <a:gd name="connsiteX5" fmla="*/ 745067 w 948267"/>
              <a:gd name="connsiteY5" fmla="*/ 321734 h 931334"/>
              <a:gd name="connsiteX6" fmla="*/ 728133 w 948267"/>
              <a:gd name="connsiteY6" fmla="*/ 67734 h 931334"/>
              <a:gd name="connsiteX7" fmla="*/ 457200 w 948267"/>
              <a:gd name="connsiteY7" fmla="*/ 50800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267" h="931334">
                <a:moveTo>
                  <a:pt x="457200" y="0"/>
                </a:moveTo>
                <a:lnTo>
                  <a:pt x="0" y="270934"/>
                </a:lnTo>
                <a:lnTo>
                  <a:pt x="237067" y="677334"/>
                </a:lnTo>
                <a:lnTo>
                  <a:pt x="626533" y="931334"/>
                </a:lnTo>
                <a:lnTo>
                  <a:pt x="948267" y="474134"/>
                </a:lnTo>
                <a:lnTo>
                  <a:pt x="745067" y="321734"/>
                </a:lnTo>
                <a:lnTo>
                  <a:pt x="728133" y="67734"/>
                </a:lnTo>
                <a:lnTo>
                  <a:pt x="457200" y="50800"/>
                </a:ln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urved Connector 36">
            <a:extLst>
              <a:ext uri="{FF2B5EF4-FFF2-40B4-BE49-F238E27FC236}">
                <a16:creationId xmlns:a16="http://schemas.microsoft.com/office/drawing/2014/main" id="{6082FB85-988F-D244-A5D1-6DAE22726A35}"/>
              </a:ext>
            </a:extLst>
          </p:cNvPr>
          <p:cNvCxnSpPr>
            <a:cxnSpLocks/>
            <a:endCxn id="17" idx="5"/>
          </p:cNvCxnSpPr>
          <p:nvPr/>
        </p:nvCxnSpPr>
        <p:spPr>
          <a:xfrm rot="10800000" flipV="1">
            <a:off x="8773242" y="2130323"/>
            <a:ext cx="1374090" cy="869442"/>
          </a:xfrm>
          <a:prstGeom prst="curvedConnector3">
            <a:avLst>
              <a:gd name="adj1" fmla="val 50000"/>
            </a:avLst>
          </a:prstGeom>
          <a:ln w="412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A152EEA-FD11-5445-9A63-1A858FE3C3F2}"/>
                  </a:ext>
                </a:extLst>
              </p:cNvPr>
              <p:cNvSpPr txBox="1"/>
              <p:nvPr/>
            </p:nvSpPr>
            <p:spPr>
              <a:xfrm>
                <a:off x="9101458" y="2130324"/>
                <a:ext cx="4467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p:txBody>
          </p:sp>
        </mc:Choice>
        <mc:Fallback xmlns="">
          <p:sp>
            <p:nvSpPr>
              <p:cNvPr id="44" name="TextBox 43">
                <a:extLst>
                  <a:ext uri="{FF2B5EF4-FFF2-40B4-BE49-F238E27FC236}">
                    <a16:creationId xmlns:a16="http://schemas.microsoft.com/office/drawing/2014/main" id="{CA152EEA-FD11-5445-9A63-1A858FE3C3F2}"/>
                  </a:ext>
                </a:extLst>
              </p:cNvPr>
              <p:cNvSpPr txBox="1">
                <a:spLocks noRot="1" noChangeAspect="1" noMove="1" noResize="1" noEditPoints="1" noAdjustHandles="1" noChangeArrowheads="1" noChangeShapeType="1" noTextEdit="1"/>
              </p:cNvSpPr>
              <p:nvPr/>
            </p:nvSpPr>
            <p:spPr>
              <a:xfrm>
                <a:off x="9101458" y="2130324"/>
                <a:ext cx="446724" cy="369332"/>
              </a:xfrm>
              <a:prstGeom prst="rect">
                <a:avLst/>
              </a:prstGeom>
              <a:blipFill>
                <a:blip r:embed="rId3"/>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D903BC8-4814-174B-9068-ED74B84A0CF9}"/>
              </a:ext>
            </a:extLst>
          </p:cNvPr>
          <p:cNvPicPr>
            <a:picLocks noChangeAspect="1"/>
          </p:cNvPicPr>
          <p:nvPr/>
        </p:nvPicPr>
        <p:blipFill>
          <a:blip r:embed="rId4"/>
          <a:stretch>
            <a:fillRect/>
          </a:stretch>
        </p:blipFill>
        <p:spPr>
          <a:xfrm>
            <a:off x="700256" y="4769809"/>
            <a:ext cx="6527800" cy="685800"/>
          </a:xfrm>
          <a:prstGeom prst="rect">
            <a:avLst/>
          </a:prstGeom>
        </p:spPr>
      </p:pic>
      <p:sp>
        <p:nvSpPr>
          <p:cNvPr id="5" name="TextBox 4">
            <a:extLst>
              <a:ext uri="{FF2B5EF4-FFF2-40B4-BE49-F238E27FC236}">
                <a16:creationId xmlns:a16="http://schemas.microsoft.com/office/drawing/2014/main" id="{98F813B9-2C1E-A444-BB99-14E96D66217E}"/>
              </a:ext>
            </a:extLst>
          </p:cNvPr>
          <p:cNvSpPr txBox="1"/>
          <p:nvPr/>
        </p:nvSpPr>
        <p:spPr>
          <a:xfrm>
            <a:off x="2856801" y="5641544"/>
            <a:ext cx="1941557" cy="369332"/>
          </a:xfrm>
          <a:prstGeom prst="rect">
            <a:avLst/>
          </a:prstGeom>
          <a:noFill/>
        </p:spPr>
        <p:txBody>
          <a:bodyPr wrap="none" rtlCol="0">
            <a:spAutoFit/>
          </a:bodyPr>
          <a:lstStyle/>
          <a:p>
            <a:r>
              <a:rPr lang="en-US" dirty="0">
                <a:solidFill>
                  <a:srgbClr val="FF0000"/>
                </a:solidFill>
              </a:rPr>
              <a:t>Doesn’t coalesce</a:t>
            </a:r>
          </a:p>
        </p:txBody>
      </p:sp>
      <p:sp>
        <p:nvSpPr>
          <p:cNvPr id="11" name="TextBox 10">
            <a:extLst>
              <a:ext uri="{FF2B5EF4-FFF2-40B4-BE49-F238E27FC236}">
                <a16:creationId xmlns:a16="http://schemas.microsoft.com/office/drawing/2014/main" id="{72FBD6A4-AE68-0A4D-B354-F50F5952C604}"/>
              </a:ext>
            </a:extLst>
          </p:cNvPr>
          <p:cNvSpPr txBox="1"/>
          <p:nvPr/>
        </p:nvSpPr>
        <p:spPr>
          <a:xfrm>
            <a:off x="450749" y="5635342"/>
            <a:ext cx="2057674" cy="646331"/>
          </a:xfrm>
          <a:prstGeom prst="rect">
            <a:avLst/>
          </a:prstGeom>
          <a:noFill/>
        </p:spPr>
        <p:txBody>
          <a:bodyPr wrap="square" rtlCol="0">
            <a:spAutoFit/>
          </a:bodyPr>
          <a:lstStyle/>
          <a:p>
            <a:r>
              <a:rPr lang="en-US" dirty="0">
                <a:solidFill>
                  <a:srgbClr val="FF0000"/>
                </a:solidFill>
              </a:rPr>
              <a:t>Coalesces without migration</a:t>
            </a:r>
          </a:p>
        </p:txBody>
      </p:sp>
      <p:cxnSp>
        <p:nvCxnSpPr>
          <p:cNvPr id="7" name="Straight Arrow Connector 6">
            <a:extLst>
              <a:ext uri="{FF2B5EF4-FFF2-40B4-BE49-F238E27FC236}">
                <a16:creationId xmlns:a16="http://schemas.microsoft.com/office/drawing/2014/main" id="{677D5796-DFF2-E04C-9A16-FB92AC8BC836}"/>
              </a:ext>
            </a:extLst>
          </p:cNvPr>
          <p:cNvCxnSpPr>
            <a:stCxn id="5" idx="0"/>
          </p:cNvCxnSpPr>
          <p:nvPr/>
        </p:nvCxnSpPr>
        <p:spPr>
          <a:xfrm flipH="1" flipV="1">
            <a:off x="3385751" y="5357291"/>
            <a:ext cx="441829" cy="284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868AE5-CBA1-0E45-99A4-AD297372FFAA}"/>
              </a:ext>
            </a:extLst>
          </p:cNvPr>
          <p:cNvCxnSpPr>
            <a:cxnSpLocks/>
          </p:cNvCxnSpPr>
          <p:nvPr/>
        </p:nvCxnSpPr>
        <p:spPr>
          <a:xfrm flipH="1" flipV="1">
            <a:off x="1509901" y="5357291"/>
            <a:ext cx="1" cy="284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108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TotalTime>
  <Words>1684</Words>
  <Application>Microsoft Macintosh PowerPoint</Application>
  <PresentationFormat>Widescreen</PresentationFormat>
  <Paragraphs>201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 Math</vt:lpstr>
      <vt:lpstr>Office Theme</vt:lpstr>
      <vt:lpstr>Coop, Chapter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Chapter 6</dc:title>
  <dc:creator>Microsoft Office User</dc:creator>
  <cp:lastModifiedBy>Microsoft Office User</cp:lastModifiedBy>
  <cp:revision>38</cp:revision>
  <dcterms:created xsi:type="dcterms:W3CDTF">2020-09-16T00:09:22Z</dcterms:created>
  <dcterms:modified xsi:type="dcterms:W3CDTF">2020-09-16T23:13:22Z</dcterms:modified>
</cp:coreProperties>
</file>