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8" r:id="rId3"/>
    <p:sldId id="268" r:id="rId4"/>
    <p:sldId id="267" r:id="rId5"/>
    <p:sldId id="272" r:id="rId6"/>
    <p:sldId id="270" r:id="rId7"/>
    <p:sldId id="271" r:id="rId8"/>
    <p:sldId id="261" r:id="rId9"/>
    <p:sldId id="274" r:id="rId10"/>
    <p:sldId id="273" r:id="rId11"/>
    <p:sldId id="262" r:id="rId12"/>
    <p:sldId id="264" r:id="rId13"/>
    <p:sldId id="263" r:id="rId14"/>
    <p:sldId id="269" r:id="rId15"/>
    <p:sldId id="265" r:id="rId16"/>
    <p:sldId id="275" r:id="rId17"/>
    <p:sldId id="276" r:id="rId18"/>
    <p:sldId id="277" r:id="rId19"/>
    <p:sldId id="266"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D23"/>
    <a:srgbClr val="262B31"/>
    <a:srgbClr val="0E0F12"/>
    <a:srgbClr val="080909"/>
    <a:srgbClr val="0407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40942"/>
  </p:normalViewPr>
  <p:slideViewPr>
    <p:cSldViewPr snapToGrid="0" snapToObjects="1">
      <p:cViewPr varScale="1">
        <p:scale>
          <a:sx n="45" d="100"/>
          <a:sy n="45" d="100"/>
        </p:scale>
        <p:origin x="2120" y="184"/>
      </p:cViewPr>
      <p:guideLst/>
    </p:cSldViewPr>
  </p:slideViewPr>
  <p:notesTextViewPr>
    <p:cViewPr>
      <p:scale>
        <a:sx n="1" d="1"/>
        <a:sy n="1" d="1"/>
      </p:scale>
      <p:origin x="0" y="0"/>
    </p:cViewPr>
  </p:notesTextViewPr>
  <p:notesViewPr>
    <p:cSldViewPr snapToGrid="0" snapToObjects="1">
      <p:cViewPr varScale="1">
        <p:scale>
          <a:sx n="96" d="100"/>
          <a:sy n="96" d="100"/>
        </p:scale>
        <p:origin x="248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D5315-44E2-BD43-9C9E-6C275F767417}" type="datetimeFigureOut">
              <a:rPr lang="en-US" smtClean="0"/>
              <a:t>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3DE95-1BA7-D543-BA49-0FD4C639B78B}" type="slidenum">
              <a:rPr lang="en-US" smtClean="0"/>
              <a:t>‹#›</a:t>
            </a:fld>
            <a:endParaRPr lang="en-US"/>
          </a:p>
        </p:txBody>
      </p:sp>
    </p:spTree>
    <p:extLst>
      <p:ext uri="{BB962C8B-B14F-4D97-AF65-F5344CB8AC3E}">
        <p14:creationId xmlns:p14="http://schemas.microsoft.com/office/powerpoint/2010/main" val="360802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C3DE95-1BA7-D543-BA49-0FD4C639B78B}" type="slidenum">
              <a:rPr lang="en-US" smtClean="0"/>
              <a:t>1</a:t>
            </a:fld>
            <a:endParaRPr lang="en-US"/>
          </a:p>
        </p:txBody>
      </p:sp>
    </p:spTree>
    <p:extLst>
      <p:ext uri="{BB962C8B-B14F-4D97-AF65-F5344CB8AC3E}">
        <p14:creationId xmlns:p14="http://schemas.microsoft.com/office/powerpoint/2010/main" val="18736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revisited the missing persons database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Items of clothing that are used to help with the identification of an individual.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Shoes </a:t>
            </a:r>
            <a:r>
              <a:rPr lang="en-GB" sz="1200" kern="1200" dirty="0">
                <a:solidFill>
                  <a:schemeClr val="tx1"/>
                </a:solidFill>
                <a:effectLst/>
                <a:latin typeface="+mn-lt"/>
                <a:ea typeface="+mn-ea"/>
                <a:cs typeface="+mn-cs"/>
              </a:rPr>
              <a:t>leave a print where we have been, and these prints can also be used within forensics.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US" dirty="0"/>
              <a:t>Shoes noted as being evident with almost all entries</a:t>
            </a:r>
          </a:p>
          <a:p>
            <a:endParaRPr lang="en-US" dirty="0"/>
          </a:p>
          <a:p>
            <a:r>
              <a:rPr lang="en-US" dirty="0"/>
              <a:t>Adidas size 7 listed as most recent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Shoes particularly embody the idea of transience or movement from one place to another or from life to afterlife.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Interested in language too ‘If the shoe fits’ refers to something being the truth about someone,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Cinderella was identified because of a glass shoe references transparent imagery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10</a:t>
            </a:fld>
            <a:endParaRPr lang="en-US"/>
          </a:p>
        </p:txBody>
      </p:sp>
    </p:spTree>
    <p:extLst>
      <p:ext uri="{BB962C8B-B14F-4D97-AF65-F5344CB8AC3E}">
        <p14:creationId xmlns:p14="http://schemas.microsoft.com/office/powerpoint/2010/main" val="4065358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Started by building shoes from sheet bioplastic with Cast adidas sole and lamb gut 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Clear and has a ghostly presence barely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References to the ‘unseen’ act as a metaphor for the unseen in society, the lonely, the homeless or outsiders that many unidentified people inevitably were.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11</a:t>
            </a:fld>
            <a:endParaRPr lang="en-US"/>
          </a:p>
        </p:txBody>
      </p:sp>
    </p:spTree>
    <p:extLst>
      <p:ext uri="{BB962C8B-B14F-4D97-AF65-F5344CB8AC3E}">
        <p14:creationId xmlns:p14="http://schemas.microsoft.com/office/powerpoint/2010/main" val="22665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Clothes and shoes are vessels or containers, acting as reliquaries that remind us who they belonged to.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Clothing and shoes directly and indirectly represent both people’s bodies and their identities. We choose what to wear each day, as part of our social or cultural identity</a:t>
            </a:r>
            <a:r>
              <a:rPr lang="en-GB" dirty="0">
                <a:effectLst/>
              </a:rPr>
              <a:t> </a:t>
            </a: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Too fabricated and not individual enough</a:t>
            </a:r>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12</a:t>
            </a:fld>
            <a:endParaRPr lang="en-US"/>
          </a:p>
        </p:txBody>
      </p:sp>
    </p:spTree>
    <p:extLst>
      <p:ext uri="{BB962C8B-B14F-4D97-AF65-F5344CB8AC3E}">
        <p14:creationId xmlns:p14="http://schemas.microsoft.com/office/powerpoint/2010/main" val="128707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Attempted to cast bioplastic within a rubber mold for shoes that had detail such a a brogue</a:t>
            </a:r>
          </a:p>
          <a:p>
            <a:endParaRPr lang="en-US" dirty="0"/>
          </a:p>
          <a:p>
            <a:r>
              <a:rPr lang="en-US" dirty="0"/>
              <a:t>Attempting to capture the individual nature of a particular shoe. </a:t>
            </a:r>
          </a:p>
          <a:p>
            <a:endParaRPr lang="en-US" dirty="0"/>
          </a:p>
          <a:p>
            <a:r>
              <a:rPr lang="en-US" dirty="0"/>
              <a:t>Individual creases </a:t>
            </a:r>
            <a:r>
              <a:rPr lang="en-US" dirty="0" err="1"/>
              <a:t>etc</a:t>
            </a:r>
            <a:endParaRPr lang="en-US" dirty="0"/>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13</a:t>
            </a:fld>
            <a:endParaRPr lang="en-US"/>
          </a:p>
        </p:txBody>
      </p:sp>
    </p:spTree>
    <p:extLst>
      <p:ext uri="{BB962C8B-B14F-4D97-AF65-F5344CB8AC3E}">
        <p14:creationId xmlns:p14="http://schemas.microsoft.com/office/powerpoint/2010/main" val="801110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Documenting the decay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potential for decay is embedded within its materiality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documented the decay of the shoes as part of the development of this body of work</a:t>
            </a:r>
          </a:p>
          <a:p>
            <a:endParaRPr lang="en-US" dirty="0"/>
          </a:p>
          <a:p>
            <a:r>
              <a:rPr lang="en-US" dirty="0"/>
              <a:t>8 weeks observation of shoe decomposition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14</a:t>
            </a:fld>
            <a:endParaRPr lang="en-US"/>
          </a:p>
        </p:txBody>
      </p:sp>
    </p:spTree>
    <p:extLst>
      <p:ext uri="{BB962C8B-B14F-4D97-AF65-F5344CB8AC3E}">
        <p14:creationId xmlns:p14="http://schemas.microsoft.com/office/powerpoint/2010/main" val="164397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and white imagery enhances the ghostly aspect </a:t>
            </a:r>
          </a:p>
        </p:txBody>
      </p:sp>
      <p:sp>
        <p:nvSpPr>
          <p:cNvPr id="4" name="Slide Number Placeholder 3"/>
          <p:cNvSpPr>
            <a:spLocks noGrp="1"/>
          </p:cNvSpPr>
          <p:nvPr>
            <p:ph type="sldNum" sz="quarter" idx="5"/>
          </p:nvPr>
        </p:nvSpPr>
        <p:spPr/>
        <p:txBody>
          <a:bodyPr/>
          <a:lstStyle/>
          <a:p>
            <a:fld id="{8EC3DE95-1BA7-D543-BA49-0FD4C639B78B}" type="slidenum">
              <a:rPr lang="en-US" smtClean="0"/>
              <a:t>15</a:t>
            </a:fld>
            <a:endParaRPr lang="en-US"/>
          </a:p>
        </p:txBody>
      </p:sp>
    </p:spTree>
    <p:extLst>
      <p:ext uri="{BB962C8B-B14F-4D97-AF65-F5344CB8AC3E}">
        <p14:creationId xmlns:p14="http://schemas.microsoft.com/office/powerpoint/2010/main" val="2365326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Traces</a:t>
            </a:r>
          </a:p>
          <a:p>
            <a:endParaRPr lang="en-US" dirty="0"/>
          </a:p>
          <a:p>
            <a:r>
              <a:rPr lang="en-US" dirty="0"/>
              <a:t>Reminiscent of forensic methodology </a:t>
            </a:r>
          </a:p>
          <a:p>
            <a:endParaRPr lang="en-US" dirty="0"/>
          </a:p>
          <a:p>
            <a:r>
              <a:rPr lang="en-US" dirty="0"/>
              <a:t>Capturing trace elements such as plant material from clothes with sticky tape or Finger print analysis</a:t>
            </a:r>
          </a:p>
          <a:p>
            <a:endParaRPr lang="en-US" dirty="0"/>
          </a:p>
          <a:p>
            <a:r>
              <a:rPr lang="en-US" dirty="0"/>
              <a:t>Process becoming important </a:t>
            </a:r>
          </a:p>
          <a:p>
            <a:endParaRPr lang="en-US" dirty="0"/>
          </a:p>
          <a:p>
            <a:pPr marL="171450" indent="-171450">
              <a:buFont typeface="Arial" panose="020B0604020202020204" pitchFamily="34" charset="0"/>
              <a:buChar char="•"/>
            </a:pPr>
            <a:r>
              <a:rPr lang="en-US" dirty="0"/>
              <a:t>No assumed outcome</a:t>
            </a:r>
          </a:p>
          <a:p>
            <a:pPr marL="171450" indent="-171450">
              <a:buFont typeface="Arial" panose="020B0604020202020204" pitchFamily="34" charset="0"/>
              <a:buChar char="•"/>
            </a:pPr>
            <a:r>
              <a:rPr lang="en-US" dirty="0"/>
              <a:t>Analysis of detail and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16</a:t>
            </a:fld>
            <a:endParaRPr lang="en-US"/>
          </a:p>
        </p:txBody>
      </p:sp>
    </p:spTree>
    <p:extLst>
      <p:ext uri="{BB962C8B-B14F-4D97-AF65-F5344CB8AC3E}">
        <p14:creationId xmlns:p14="http://schemas.microsoft.com/office/powerpoint/2010/main" val="3719642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Capturing the real essence of the shoes</a:t>
            </a:r>
          </a:p>
          <a:p>
            <a:endParaRPr lang="en-US" dirty="0"/>
          </a:p>
          <a:p>
            <a:r>
              <a:rPr lang="en-US" dirty="0"/>
              <a:t>More personality / individuality</a:t>
            </a:r>
          </a:p>
        </p:txBody>
      </p:sp>
      <p:sp>
        <p:nvSpPr>
          <p:cNvPr id="4" name="Slide Number Placeholder 3"/>
          <p:cNvSpPr>
            <a:spLocks noGrp="1"/>
          </p:cNvSpPr>
          <p:nvPr>
            <p:ph type="sldNum" sz="quarter" idx="5"/>
          </p:nvPr>
        </p:nvSpPr>
        <p:spPr/>
        <p:txBody>
          <a:bodyPr/>
          <a:lstStyle/>
          <a:p>
            <a:fld id="{8EC3DE95-1BA7-D543-BA49-0FD4C639B78B}" type="slidenum">
              <a:rPr lang="en-US" smtClean="0"/>
              <a:t>17</a:t>
            </a:fld>
            <a:endParaRPr lang="en-US"/>
          </a:p>
        </p:txBody>
      </p:sp>
    </p:spTree>
    <p:extLst>
      <p:ext uri="{BB962C8B-B14F-4D97-AF65-F5344CB8AC3E}">
        <p14:creationId xmlns:p14="http://schemas.microsoft.com/office/powerpoint/2010/main" val="3675367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Capturing surface texture and creases</a:t>
            </a:r>
          </a:p>
          <a:p>
            <a:endParaRPr lang="en-US" dirty="0"/>
          </a:p>
          <a:p>
            <a:r>
              <a:rPr lang="en-US" dirty="0"/>
              <a:t>There is a history / past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directly referencing a familiar object that is listed with nearly every missing person entry.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Shoes are so personal; they take us everywhere and form to the shape of each individual foot.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am not making specific reference to any individual entry within the missing persons database, neither am I looking to individually name the unidentified.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using a generalised approach within my practice-based research, I am making public the existence of people who have died unnoticed. Not for their sake, but for the sake of society, perhaps for no other reason than to remind us all of the importance of looking out for and acknowledging the vulnerable within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18</a:t>
            </a:fld>
            <a:endParaRPr lang="en-US"/>
          </a:p>
        </p:txBody>
      </p:sp>
    </p:spTree>
    <p:extLst>
      <p:ext uri="{BB962C8B-B14F-4D97-AF65-F5344CB8AC3E}">
        <p14:creationId xmlns:p14="http://schemas.microsoft.com/office/powerpoint/2010/main" val="3845250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C3DE95-1BA7-D543-BA49-0FD4C639B78B}" type="slidenum">
              <a:rPr lang="en-US" smtClean="0"/>
              <a:t>19</a:t>
            </a:fld>
            <a:endParaRPr lang="en-US"/>
          </a:p>
        </p:txBody>
      </p:sp>
    </p:spTree>
    <p:extLst>
      <p:ext uri="{BB962C8B-B14F-4D97-AF65-F5344CB8AC3E}">
        <p14:creationId xmlns:p14="http://schemas.microsoft.com/office/powerpoint/2010/main" val="167326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Previous work that explored mass graves at Srebrenica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forensic scientists showed that fabric used as ligatures and blindfolds was the same across numerous grave sites therefore proving a level of coordinated planning in advance of the events that took place.</a:t>
            </a:r>
            <a:r>
              <a:rPr lang="en-GB" dirty="0">
                <a:effectLst/>
              </a:rPr>
              <a:t> </a:t>
            </a:r>
          </a:p>
          <a:p>
            <a:endParaRPr lang="en-GB" dirty="0">
              <a:effectLst/>
            </a:endParaRPr>
          </a:p>
          <a:p>
            <a:r>
              <a:rPr lang="en-GB" sz="1200" kern="1200" dirty="0">
                <a:solidFill>
                  <a:schemeClr val="tx1"/>
                </a:solidFill>
                <a:effectLst/>
                <a:latin typeface="+mn-lt"/>
                <a:ea typeface="+mn-ea"/>
                <a:cs typeface="+mn-cs"/>
              </a:rPr>
              <a:t>‘Lie Down’ is made from torn strips of cloth tied as if for the purpose of blindfolding or tying hands.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lower section dyed with coffee grounds as a symbol of societal breakdown as coffee is such as important aspect of community in Bosnia and Herzegovina.</a:t>
            </a:r>
            <a:r>
              <a:rPr lang="en-GB" dirty="0">
                <a:effectLst/>
              </a:rPr>
              <a:t> </a:t>
            </a:r>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2</a:t>
            </a:fld>
            <a:endParaRPr lang="en-US"/>
          </a:p>
        </p:txBody>
      </p:sp>
    </p:spTree>
    <p:extLst>
      <p:ext uri="{BB962C8B-B14F-4D97-AF65-F5344CB8AC3E}">
        <p14:creationId xmlns:p14="http://schemas.microsoft.com/office/powerpoint/2010/main" val="45069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C3DE95-1BA7-D543-BA49-0FD4C639B78B}" type="slidenum">
              <a:rPr lang="en-US" smtClean="0"/>
              <a:t>20</a:t>
            </a:fld>
            <a:endParaRPr lang="en-US"/>
          </a:p>
        </p:txBody>
      </p:sp>
    </p:spTree>
    <p:extLst>
      <p:ext uri="{BB962C8B-B14F-4D97-AF65-F5344CB8AC3E}">
        <p14:creationId xmlns:p14="http://schemas.microsoft.com/office/powerpoint/2010/main" val="125112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Crisis as an Outreach arts facilitator for rough sleepers</a:t>
            </a:r>
          </a:p>
          <a:p>
            <a:endParaRPr lang="en-US" dirty="0"/>
          </a:p>
          <a:p>
            <a:r>
              <a:rPr lang="en-US" dirty="0"/>
              <a:t>Several People died during my time there</a:t>
            </a:r>
          </a:p>
          <a:p>
            <a:endParaRPr lang="en-US" dirty="0"/>
          </a:p>
          <a:p>
            <a:r>
              <a:rPr lang="en-US" dirty="0"/>
              <a:t>began to consider how many have died without accessing services and lead me to research unidentified dead in UK</a:t>
            </a:r>
          </a:p>
        </p:txBody>
      </p:sp>
      <p:sp>
        <p:nvSpPr>
          <p:cNvPr id="4" name="Slide Number Placeholder 3"/>
          <p:cNvSpPr>
            <a:spLocks noGrp="1"/>
          </p:cNvSpPr>
          <p:nvPr>
            <p:ph type="sldNum" sz="quarter" idx="5"/>
          </p:nvPr>
        </p:nvSpPr>
        <p:spPr/>
        <p:txBody>
          <a:bodyPr/>
          <a:lstStyle/>
          <a:p>
            <a:fld id="{8EC3DE95-1BA7-D543-BA49-0FD4C639B78B}" type="slidenum">
              <a:rPr lang="en-US" smtClean="0"/>
              <a:t>3</a:t>
            </a:fld>
            <a:endParaRPr lang="en-US"/>
          </a:p>
        </p:txBody>
      </p:sp>
    </p:spTree>
    <p:extLst>
      <p:ext uri="{BB962C8B-B14F-4D97-AF65-F5344CB8AC3E}">
        <p14:creationId xmlns:p14="http://schemas.microsoft.com/office/powerpoint/2010/main" val="369891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entry on the Missing persons Database </a:t>
            </a:r>
          </a:p>
          <a:p>
            <a:endParaRPr lang="en-US" dirty="0"/>
          </a:p>
          <a:p>
            <a:endParaRPr lang="en-US" dirty="0"/>
          </a:p>
          <a:p>
            <a:r>
              <a:rPr lang="en-GB" sz="1200" b="1" i="0" kern="1200" dirty="0">
                <a:solidFill>
                  <a:schemeClr val="tx1"/>
                </a:solidFill>
                <a:effectLst/>
                <a:latin typeface="+mn-lt"/>
                <a:ea typeface="+mn-ea"/>
                <a:cs typeface="+mn-cs"/>
              </a:rPr>
              <a:t>568 current cases from 1966 to current</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Shows generalised Location </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Belongings and Possessions</a:t>
            </a:r>
          </a:p>
          <a:p>
            <a:endParaRPr lang="en-GB" sz="1200" b="1"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items and details are often incredibly poignant but not necessarily complete enough to enable identification. </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Clothing listed</a:t>
            </a:r>
          </a:p>
          <a:p>
            <a:br>
              <a:rPr lang="en-GB" dirty="0"/>
            </a:br>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4</a:t>
            </a:fld>
            <a:endParaRPr lang="en-US"/>
          </a:p>
        </p:txBody>
      </p:sp>
    </p:spTree>
    <p:extLst>
      <p:ext uri="{BB962C8B-B14F-4D97-AF65-F5344CB8AC3E}">
        <p14:creationId xmlns:p14="http://schemas.microsoft.com/office/powerpoint/2010/main" val="308992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to consider location </a:t>
            </a:r>
          </a:p>
          <a:p>
            <a:endParaRPr lang="en-US" dirty="0"/>
          </a:p>
          <a:p>
            <a:r>
              <a:rPr lang="en-US" dirty="0"/>
              <a:t>Research in forensic botany</a:t>
            </a:r>
          </a:p>
          <a:p>
            <a:endParaRPr lang="en-US" dirty="0"/>
          </a:p>
          <a:p>
            <a:r>
              <a:rPr lang="en-US" dirty="0"/>
              <a:t>Nettles key in the Soham murders and the prosecution of Ian Huntley</a:t>
            </a:r>
          </a:p>
          <a:p>
            <a:pPr marL="171450" indent="-171450">
              <a:buFontTx/>
              <a:buChar char="-"/>
            </a:pPr>
            <a:r>
              <a:rPr lang="en-US" dirty="0"/>
              <a:t>Crushed nettles noted to have started to grow differently</a:t>
            </a:r>
          </a:p>
          <a:p>
            <a:pPr marL="171450" indent="-171450">
              <a:buFontTx/>
              <a:buChar char="-"/>
            </a:pPr>
            <a:r>
              <a:rPr lang="en-US" dirty="0"/>
              <a:t>Approx. date of deposition tied with date of disappearance</a:t>
            </a:r>
          </a:p>
          <a:p>
            <a:pPr marL="171450" indent="-171450">
              <a:buFontTx/>
              <a:buChar char="-"/>
            </a:pPr>
            <a:r>
              <a:rPr lang="en-US" dirty="0"/>
              <a:t>Nettle pollen amongst others on underside of car</a:t>
            </a:r>
          </a:p>
          <a:p>
            <a:endParaRPr lang="en-US" dirty="0"/>
          </a:p>
          <a:p>
            <a:r>
              <a:rPr lang="en-US" dirty="0" err="1"/>
              <a:t>Mugwort</a:t>
            </a:r>
            <a:r>
              <a:rPr lang="en-US" dirty="0"/>
              <a:t> key in the discovery of mass grave sites in Kosovo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Increase in Nitrogen creates tall plants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Blue butterfly that only feeds on </a:t>
            </a:r>
            <a:r>
              <a:rPr lang="en-US" dirty="0" err="1"/>
              <a:t>mugwort</a:t>
            </a:r>
            <a:endParaRPr lang="en-US" dirty="0"/>
          </a:p>
          <a:p>
            <a:endParaRPr lang="en-US" dirty="0"/>
          </a:p>
          <a:p>
            <a:endParaRPr lang="en-US" dirty="0"/>
          </a:p>
          <a:p>
            <a:r>
              <a:rPr lang="en-GB" sz="1200" kern="1200" dirty="0">
                <a:solidFill>
                  <a:schemeClr val="tx1"/>
                </a:solidFill>
                <a:effectLst/>
                <a:latin typeface="+mn-lt"/>
                <a:ea typeface="+mn-ea"/>
                <a:cs typeface="+mn-cs"/>
              </a:rPr>
              <a:t>plants acting as observers</a:t>
            </a:r>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5</a:t>
            </a:fld>
            <a:endParaRPr lang="en-US"/>
          </a:p>
        </p:txBody>
      </p:sp>
    </p:spTree>
    <p:extLst>
      <p:ext uri="{BB962C8B-B14F-4D97-AF65-F5344CB8AC3E}">
        <p14:creationId xmlns:p14="http://schemas.microsoft.com/office/powerpoint/2010/main" val="318174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Cycle</a:t>
            </a:r>
          </a:p>
          <a:p>
            <a:r>
              <a:rPr lang="en-US" dirty="0"/>
              <a:t>Water Cycle</a:t>
            </a:r>
          </a:p>
          <a:p>
            <a:endParaRPr lang="en-US" dirty="0"/>
          </a:p>
          <a:p>
            <a:r>
              <a:rPr lang="en-US" dirty="0"/>
              <a:t>I became interested in the Constant recycling of elements within site from human decomposition</a:t>
            </a:r>
          </a:p>
          <a:p>
            <a:endParaRPr lang="en-US" dirty="0"/>
          </a:p>
          <a:p>
            <a:r>
              <a:rPr lang="en-GB" sz="1200" kern="1200" dirty="0">
                <a:solidFill>
                  <a:schemeClr val="tx1"/>
                </a:solidFill>
                <a:effectLst/>
                <a:latin typeface="+mn-lt"/>
                <a:ea typeface="+mn-ea"/>
                <a:cs typeface="+mn-cs"/>
              </a:rPr>
              <a:t>Water and nitrogen are both part of us but also part of the process of decomposition. </a:t>
            </a:r>
          </a:p>
          <a:p>
            <a:r>
              <a:rPr lang="en-GB" sz="1200" kern="1200" dirty="0">
                <a:solidFill>
                  <a:schemeClr val="tx1"/>
                </a:solidFill>
                <a:effectLst/>
                <a:latin typeface="+mn-lt"/>
                <a:ea typeface="+mn-ea"/>
                <a:cs typeface="+mn-cs"/>
              </a:rPr>
              <a:t>They continue as cycles of renewal within the atmosphere as well as the soil.</a:t>
            </a:r>
            <a:r>
              <a:rPr lang="en-GB" dirty="0">
                <a:effectLst/>
              </a:rPr>
              <a:t> </a:t>
            </a:r>
            <a:endParaRPr lang="en-US" dirty="0"/>
          </a:p>
          <a:p>
            <a:endParaRPr lang="en-US" dirty="0"/>
          </a:p>
          <a:p>
            <a:r>
              <a:rPr lang="en-US" dirty="0"/>
              <a:t>Continuation of presence </a:t>
            </a:r>
          </a:p>
          <a:p>
            <a:endParaRPr lang="en-US" dirty="0"/>
          </a:p>
          <a:p>
            <a:r>
              <a:rPr lang="en-GB" sz="1200" kern="1200" dirty="0">
                <a:solidFill>
                  <a:schemeClr val="tx1"/>
                </a:solidFill>
                <a:effectLst/>
                <a:latin typeface="+mn-lt"/>
                <a:ea typeface="+mn-ea"/>
                <a:cs typeface="+mn-cs"/>
              </a:rPr>
              <a:t>Our bodies are made up of more than 70% water. </a:t>
            </a:r>
          </a:p>
          <a:p>
            <a:r>
              <a:rPr lang="en-GB" sz="1200" kern="1200" dirty="0">
                <a:solidFill>
                  <a:schemeClr val="tx1"/>
                </a:solidFill>
                <a:effectLst/>
                <a:latin typeface="+mn-lt"/>
                <a:ea typeface="+mn-ea"/>
                <a:cs typeface="+mn-cs"/>
              </a:rPr>
              <a:t>Water has always existed on earth in the same quantity, continually recirculating. </a:t>
            </a:r>
          </a:p>
          <a:p>
            <a:r>
              <a:rPr lang="en-GB" sz="1200" kern="1200" dirty="0">
                <a:solidFill>
                  <a:schemeClr val="tx1"/>
                </a:solidFill>
                <a:effectLst/>
                <a:latin typeface="+mn-lt"/>
                <a:ea typeface="+mn-ea"/>
                <a:cs typeface="+mn-cs"/>
              </a:rPr>
              <a:t>Water has been a fundamental part of everyone who has ever existed, so it is in essence </a:t>
            </a:r>
            <a:r>
              <a:rPr lang="en-GB" sz="1200" u="sng" kern="1200" dirty="0">
                <a:solidFill>
                  <a:schemeClr val="tx1"/>
                </a:solidFill>
                <a:effectLst/>
                <a:latin typeface="+mn-lt"/>
                <a:ea typeface="+mn-ea"/>
                <a:cs typeface="+mn-cs"/>
              </a:rPr>
              <a:t>water is</a:t>
            </a:r>
            <a:r>
              <a:rPr lang="en-GB" sz="1200" kern="1200" dirty="0">
                <a:solidFill>
                  <a:schemeClr val="tx1"/>
                </a:solidFill>
                <a:effectLst/>
                <a:latin typeface="+mn-lt"/>
                <a:ea typeface="+mn-ea"/>
                <a:cs typeface="+mn-cs"/>
              </a:rPr>
              <a:t> all the people who have been before us. </a:t>
            </a:r>
          </a:p>
          <a:p>
            <a:r>
              <a:rPr lang="en-GB" sz="1200" kern="1200" dirty="0">
                <a:solidFill>
                  <a:schemeClr val="tx1"/>
                </a:solidFill>
                <a:effectLst/>
                <a:latin typeface="+mn-lt"/>
                <a:ea typeface="+mn-ea"/>
                <a:cs typeface="+mn-cs"/>
              </a:rPr>
              <a:t>This circular process of renewal creates a physical continuation of presence within space.</a:t>
            </a:r>
          </a:p>
          <a:p>
            <a:endParaRPr lang="en-US" dirty="0"/>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6</a:t>
            </a:fld>
            <a:endParaRPr lang="en-US"/>
          </a:p>
        </p:txBody>
      </p:sp>
    </p:spTree>
    <p:extLst>
      <p:ext uri="{BB962C8B-B14F-4D97-AF65-F5344CB8AC3E}">
        <p14:creationId xmlns:p14="http://schemas.microsoft.com/office/powerpoint/2010/main" val="115666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plant material are beginning to be investigated by Forensic scientists as a way of discovering grave sites</a:t>
            </a:r>
          </a:p>
          <a:p>
            <a:endParaRPr lang="en-US" dirty="0"/>
          </a:p>
          <a:p>
            <a:r>
              <a:rPr lang="en-GB" sz="1200" kern="1200" dirty="0">
                <a:solidFill>
                  <a:schemeClr val="tx1"/>
                </a:solidFill>
                <a:effectLst/>
                <a:latin typeface="+mn-lt"/>
                <a:ea typeface="+mn-ea"/>
                <a:cs typeface="+mn-cs"/>
              </a:rPr>
              <a:t>Vegetation that is currently considered</a:t>
            </a:r>
          </a:p>
          <a:p>
            <a:r>
              <a:rPr lang="en-GB" sz="1200" kern="1200" dirty="0">
                <a:solidFill>
                  <a:schemeClr val="tx1"/>
                </a:solidFill>
                <a:effectLst/>
                <a:latin typeface="+mn-lt"/>
                <a:ea typeface="+mn-ea"/>
                <a:cs typeface="+mn-cs"/>
              </a:rPr>
              <a:t>as an obstacle to cadaver recovery</a:t>
            </a:r>
          </a:p>
          <a:p>
            <a:r>
              <a:rPr lang="en-GB" sz="1200" kern="1200" dirty="0">
                <a:solidFill>
                  <a:schemeClr val="tx1"/>
                </a:solidFill>
                <a:effectLst/>
                <a:latin typeface="+mn-lt"/>
                <a:ea typeface="+mn-ea"/>
                <a:cs typeface="+mn-cs"/>
              </a:rPr>
              <a:t>has the potential to become</a:t>
            </a:r>
          </a:p>
          <a:p>
            <a:r>
              <a:rPr lang="en-GB" sz="1200" kern="1200" dirty="0">
                <a:solidFill>
                  <a:schemeClr val="tx1"/>
                </a:solidFill>
                <a:effectLst/>
                <a:latin typeface="+mn-lt"/>
                <a:ea typeface="+mn-ea"/>
                <a:cs typeface="+mn-cs"/>
              </a:rPr>
              <a:t>a significant asset in the detection of</a:t>
            </a:r>
          </a:p>
          <a:p>
            <a:r>
              <a:rPr lang="en-GB" sz="1200" kern="1200" dirty="0">
                <a:solidFill>
                  <a:schemeClr val="tx1"/>
                </a:solidFill>
                <a:effectLst/>
                <a:latin typeface="+mn-lt"/>
                <a:ea typeface="+mn-ea"/>
                <a:cs typeface="+mn-cs"/>
              </a:rPr>
              <a:t>human remains through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UAV-based remote sensing</a:t>
            </a:r>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7</a:t>
            </a:fld>
            <a:endParaRPr lang="en-US"/>
          </a:p>
        </p:txBody>
      </p:sp>
    </p:spTree>
    <p:extLst>
      <p:ext uri="{BB962C8B-B14F-4D97-AF65-F5344CB8AC3E}">
        <p14:creationId xmlns:p14="http://schemas.microsoft.com/office/powerpoint/2010/main" val="3931809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Along side this research I revisited bioplastic as a material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Gelatine is bodily</a:t>
            </a:r>
          </a:p>
          <a:p>
            <a:r>
              <a:rPr lang="en-GB" sz="1200" kern="1200" dirty="0">
                <a:solidFill>
                  <a:schemeClr val="tx1"/>
                </a:solidFill>
                <a:effectLst/>
                <a:latin typeface="+mn-lt"/>
                <a:ea typeface="+mn-ea"/>
                <a:cs typeface="+mn-cs"/>
              </a:rPr>
              <a:t>it is made from pig skin, bone and connective tissue.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also has a direct connection to forensics - pigs are used in the UK to train cadaver dogs as the closest animal to ourselves.</a:t>
            </a: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Gelatine Bioplastic is transparent, ephemeral and malleable, and easily made in a home kitchen.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also made predominantly of water, like humans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Evaporation is part of the process that has a ghostly essence - moisture is held in the air but remains unseen. </a:t>
            </a:r>
            <a:endParaRPr lang="en-US" dirty="0"/>
          </a:p>
          <a:p>
            <a:endParaRPr lang="en-US" dirty="0"/>
          </a:p>
        </p:txBody>
      </p:sp>
      <p:sp>
        <p:nvSpPr>
          <p:cNvPr id="4" name="Slide Number Placeholder 3"/>
          <p:cNvSpPr>
            <a:spLocks noGrp="1"/>
          </p:cNvSpPr>
          <p:nvPr>
            <p:ph type="sldNum" sz="quarter" idx="5"/>
          </p:nvPr>
        </p:nvSpPr>
        <p:spPr/>
        <p:txBody>
          <a:bodyPr/>
          <a:lstStyle/>
          <a:p>
            <a:fld id="{8EC3DE95-1BA7-D543-BA49-0FD4C639B78B}" type="slidenum">
              <a:rPr lang="en-US" smtClean="0"/>
              <a:t>8</a:t>
            </a:fld>
            <a:endParaRPr lang="en-US"/>
          </a:p>
        </p:txBody>
      </p:sp>
    </p:spTree>
    <p:extLst>
      <p:ext uri="{BB962C8B-B14F-4D97-AF65-F5344CB8AC3E}">
        <p14:creationId xmlns:p14="http://schemas.microsoft.com/office/powerpoint/2010/main" val="3666282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plant material I experimented with dying </a:t>
            </a:r>
          </a:p>
          <a:p>
            <a:endParaRPr lang="en-US" dirty="0"/>
          </a:p>
          <a:p>
            <a:r>
              <a:rPr lang="en-US" dirty="0"/>
              <a:t>Nettle dyed bioplastic</a:t>
            </a:r>
          </a:p>
          <a:p>
            <a:endParaRPr lang="en-US" dirty="0"/>
          </a:p>
          <a:p>
            <a:r>
              <a:rPr lang="en-US" dirty="0" err="1"/>
              <a:t>Mugwort</a:t>
            </a:r>
            <a:r>
              <a:rPr lang="en-US" dirty="0"/>
              <a:t> dyed bioplastic</a:t>
            </a:r>
          </a:p>
        </p:txBody>
      </p:sp>
      <p:sp>
        <p:nvSpPr>
          <p:cNvPr id="4" name="Slide Number Placeholder 3"/>
          <p:cNvSpPr>
            <a:spLocks noGrp="1"/>
          </p:cNvSpPr>
          <p:nvPr>
            <p:ph type="sldNum" sz="quarter" idx="5"/>
          </p:nvPr>
        </p:nvSpPr>
        <p:spPr/>
        <p:txBody>
          <a:bodyPr/>
          <a:lstStyle/>
          <a:p>
            <a:fld id="{8EC3DE95-1BA7-D543-BA49-0FD4C639B78B}" type="slidenum">
              <a:rPr lang="en-US" smtClean="0"/>
              <a:t>9</a:t>
            </a:fld>
            <a:endParaRPr lang="en-US"/>
          </a:p>
        </p:txBody>
      </p:sp>
    </p:spTree>
    <p:extLst>
      <p:ext uri="{BB962C8B-B14F-4D97-AF65-F5344CB8AC3E}">
        <p14:creationId xmlns:p14="http://schemas.microsoft.com/office/powerpoint/2010/main" val="429492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5E950-6140-6244-A536-6338B61A8C6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F2D736E-00D5-1241-AA99-87D4A43EED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1259AC5-33D8-FE44-845B-182A950ECA4C}"/>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5" name="Footer Placeholder 4">
            <a:extLst>
              <a:ext uri="{FF2B5EF4-FFF2-40B4-BE49-F238E27FC236}">
                <a16:creationId xmlns:a16="http://schemas.microsoft.com/office/drawing/2014/main" id="{6B787CCA-C25B-674F-806B-8098CC0EF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A4398-7240-B74D-939B-785AF09A0286}"/>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2810498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8563-D832-9A4B-AE8D-8B660844FA8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6506C16-F6EB-6748-AC03-D392EECC95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4E990F-90A1-B142-95F0-C74B270D8CF0}"/>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5" name="Footer Placeholder 4">
            <a:extLst>
              <a:ext uri="{FF2B5EF4-FFF2-40B4-BE49-F238E27FC236}">
                <a16:creationId xmlns:a16="http://schemas.microsoft.com/office/drawing/2014/main" id="{D32EB2E6-AAC6-C642-A1B6-3BD907A4C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46120-3B25-0F49-A43C-F2E1560792B9}"/>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141898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8438A-667B-E34D-9F26-F0D427A07FD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49B962-94AB-E441-A5DB-488AF61D87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3B7AB7-0F9D-234D-B332-7D0EDFEEF751}"/>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5" name="Footer Placeholder 4">
            <a:extLst>
              <a:ext uri="{FF2B5EF4-FFF2-40B4-BE49-F238E27FC236}">
                <a16:creationId xmlns:a16="http://schemas.microsoft.com/office/drawing/2014/main" id="{96269E2A-1F50-3046-BA1B-4D3D55FE0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7E21-A158-E34A-9EB5-03E45CB786BE}"/>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152203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4524-1373-5E41-B21C-B71D06769DF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6FBB05-8EBD-7842-AB05-4C6B6D787E5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12D9F7-2B7D-EF48-B239-BC2804F8EBA0}"/>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5" name="Footer Placeholder 4">
            <a:extLst>
              <a:ext uri="{FF2B5EF4-FFF2-40B4-BE49-F238E27FC236}">
                <a16:creationId xmlns:a16="http://schemas.microsoft.com/office/drawing/2014/main" id="{40044FAB-02E1-6249-B64B-80B850262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83475-63E7-F743-983D-537562957095}"/>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388737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156A-E287-A348-9848-CF6067C25CE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6127714-A2DC-354B-9A22-E13926D597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915E289-008B-2D46-9533-6079DB06F51F}"/>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5" name="Footer Placeholder 4">
            <a:extLst>
              <a:ext uri="{FF2B5EF4-FFF2-40B4-BE49-F238E27FC236}">
                <a16:creationId xmlns:a16="http://schemas.microsoft.com/office/drawing/2014/main" id="{BE76904E-CB27-7247-978B-E5C36BA64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462E8-9784-1846-BF88-F0B2A5F7CC7D}"/>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74013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686F-279D-C944-BA83-90C0C8DE9DC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B6849E-8905-5E42-BE5E-4A3B542775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6ABE632-2C9F-FC4D-BD81-91C0DF7771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600667-D0A9-1E49-94F4-4D99675B8FD5}"/>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6" name="Footer Placeholder 5">
            <a:extLst>
              <a:ext uri="{FF2B5EF4-FFF2-40B4-BE49-F238E27FC236}">
                <a16:creationId xmlns:a16="http://schemas.microsoft.com/office/drawing/2014/main" id="{D65BB18C-9467-B549-96AF-47BA6D586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35637-4D75-6A42-A0B6-F8D6DC62A160}"/>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3743646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FF994-6AF6-9D48-ADF4-DDA639E20C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B847603-D729-F043-A682-7B0C308D7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2213031-DE77-0248-9994-D9B2176DE3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5E6E42C-E0A9-594B-B19A-C838F977DD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B8CA7F-5AC7-F648-B608-619F6CB0EA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AB28117-33C9-2D4C-9AC5-10AF52FBA768}"/>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8" name="Footer Placeholder 7">
            <a:extLst>
              <a:ext uri="{FF2B5EF4-FFF2-40B4-BE49-F238E27FC236}">
                <a16:creationId xmlns:a16="http://schemas.microsoft.com/office/drawing/2014/main" id="{BC40C626-5B0D-4749-8B1E-832FA35315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923F83-77DE-6141-B5A3-B356C8E002C6}"/>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161295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B11F-950F-D647-99A2-AC52F45DD4F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2CDD423-1127-4F42-BAE6-0EDFEE4D1905}"/>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4" name="Footer Placeholder 3">
            <a:extLst>
              <a:ext uri="{FF2B5EF4-FFF2-40B4-BE49-F238E27FC236}">
                <a16:creationId xmlns:a16="http://schemas.microsoft.com/office/drawing/2014/main" id="{D8C6D9C3-BDF7-9E49-B913-0F11B286A0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4183F3-448F-B841-9594-E9ACDFB7B8E5}"/>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286313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4F3CFE-69DB-7245-AA30-6E7D75756F80}"/>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3" name="Footer Placeholder 2">
            <a:extLst>
              <a:ext uri="{FF2B5EF4-FFF2-40B4-BE49-F238E27FC236}">
                <a16:creationId xmlns:a16="http://schemas.microsoft.com/office/drawing/2014/main" id="{92AC6C0A-C93D-B744-8CEC-BCB4745379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913FE7-855F-344B-91A6-FAA5D37D46F7}"/>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207157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CE9C-B9C0-5E4C-B291-76A8D99A3D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3EE7399-ADA8-3743-BC9A-F668A5EF47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52A3301-E254-054A-9309-FF367724B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631875-7CA2-3A42-84BA-DA53A8B0CE86}"/>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6" name="Footer Placeholder 5">
            <a:extLst>
              <a:ext uri="{FF2B5EF4-FFF2-40B4-BE49-F238E27FC236}">
                <a16:creationId xmlns:a16="http://schemas.microsoft.com/office/drawing/2014/main" id="{949314D4-E823-6447-8832-FF3B96255C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AD8A4-4EDB-644B-841F-E3A49CDE0B56}"/>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297676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1A3EA-447D-4C4F-A209-D9D5B9D8E4B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06C8EA-61F5-6E4B-914C-53CE8C3A10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890C8C-8EA4-1546-9F2D-3B4E51DFA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462397-AC57-AB46-A0E8-FC92069CCFDF}"/>
              </a:ext>
            </a:extLst>
          </p:cNvPr>
          <p:cNvSpPr>
            <a:spLocks noGrp="1"/>
          </p:cNvSpPr>
          <p:nvPr>
            <p:ph type="dt" sz="half" idx="10"/>
          </p:nvPr>
        </p:nvSpPr>
        <p:spPr/>
        <p:txBody>
          <a:bodyPr/>
          <a:lstStyle/>
          <a:p>
            <a:fld id="{F2AE20F7-EFAE-A249-AE3F-C1DC3CD1BB89}" type="datetimeFigureOut">
              <a:rPr lang="en-US" smtClean="0"/>
              <a:t>2/16/21</a:t>
            </a:fld>
            <a:endParaRPr lang="en-US"/>
          </a:p>
        </p:txBody>
      </p:sp>
      <p:sp>
        <p:nvSpPr>
          <p:cNvPr id="6" name="Footer Placeholder 5">
            <a:extLst>
              <a:ext uri="{FF2B5EF4-FFF2-40B4-BE49-F238E27FC236}">
                <a16:creationId xmlns:a16="http://schemas.microsoft.com/office/drawing/2014/main" id="{28DB529B-E8C6-B24A-A67F-CEAF1E327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E6C007-CB63-2A40-8F55-4E9B2979934C}"/>
              </a:ext>
            </a:extLst>
          </p:cNvPr>
          <p:cNvSpPr>
            <a:spLocks noGrp="1"/>
          </p:cNvSpPr>
          <p:nvPr>
            <p:ph type="sldNum" sz="quarter" idx="12"/>
          </p:nvPr>
        </p:nvSpPr>
        <p:spPr/>
        <p:txBody>
          <a:bodyPr/>
          <a:lstStyle/>
          <a:p>
            <a:fld id="{C0341D42-A84A-0C42-BA02-A79F2C42B355}" type="slidenum">
              <a:rPr lang="en-US" smtClean="0"/>
              <a:t>‹#›</a:t>
            </a:fld>
            <a:endParaRPr lang="en-US"/>
          </a:p>
        </p:txBody>
      </p:sp>
    </p:spTree>
    <p:extLst>
      <p:ext uri="{BB962C8B-B14F-4D97-AF65-F5344CB8AC3E}">
        <p14:creationId xmlns:p14="http://schemas.microsoft.com/office/powerpoint/2010/main" val="160844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6E7C5A-CCF0-9D4E-87CE-F3F87F9F94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69DE15-41E3-6143-B04B-AA41F9D4E0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9243DE-021E-164D-8279-2753309516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E20F7-EFAE-A249-AE3F-C1DC3CD1BB89}" type="datetimeFigureOut">
              <a:rPr lang="en-US" smtClean="0"/>
              <a:t>2/16/21</a:t>
            </a:fld>
            <a:endParaRPr lang="en-US"/>
          </a:p>
        </p:txBody>
      </p:sp>
      <p:sp>
        <p:nvSpPr>
          <p:cNvPr id="5" name="Footer Placeholder 4">
            <a:extLst>
              <a:ext uri="{FF2B5EF4-FFF2-40B4-BE49-F238E27FC236}">
                <a16:creationId xmlns:a16="http://schemas.microsoft.com/office/drawing/2014/main" id="{6E84D587-D3C1-DA40-A15F-97F9DBD335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9C1832-EC81-1343-A8BB-17DF0523A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41D42-A84A-0C42-BA02-A79F2C42B355}" type="slidenum">
              <a:rPr lang="en-US" smtClean="0"/>
              <a:t>‹#›</a:t>
            </a:fld>
            <a:endParaRPr lang="en-US"/>
          </a:p>
        </p:txBody>
      </p:sp>
    </p:spTree>
    <p:extLst>
      <p:ext uri="{BB962C8B-B14F-4D97-AF65-F5344CB8AC3E}">
        <p14:creationId xmlns:p14="http://schemas.microsoft.com/office/powerpoint/2010/main" val="2911910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01A2-74D5-1E41-A05D-3B10404DCA73}"/>
              </a:ext>
            </a:extLst>
          </p:cNvPr>
          <p:cNvSpPr>
            <a:spLocks noGrp="1"/>
          </p:cNvSpPr>
          <p:nvPr>
            <p:ph type="ctrTitle"/>
          </p:nvPr>
        </p:nvSpPr>
        <p:spPr/>
        <p:txBody>
          <a:bodyPr>
            <a:normAutofit fontScale="90000"/>
          </a:bodyPr>
          <a:lstStyle/>
          <a:p>
            <a:r>
              <a:rPr lang="en-GB" b="1" dirty="0"/>
              <a:t>Using Art Practice to explore acknowledgement of the unidentified dead</a:t>
            </a:r>
          </a:p>
        </p:txBody>
      </p:sp>
      <p:sp>
        <p:nvSpPr>
          <p:cNvPr id="3" name="Subtitle 2">
            <a:extLst>
              <a:ext uri="{FF2B5EF4-FFF2-40B4-BE49-F238E27FC236}">
                <a16:creationId xmlns:a16="http://schemas.microsoft.com/office/drawing/2014/main" id="{4E0AA9C1-9021-8843-9027-E4310A2DF119}"/>
              </a:ext>
            </a:extLst>
          </p:cNvPr>
          <p:cNvSpPr>
            <a:spLocks noGrp="1"/>
          </p:cNvSpPr>
          <p:nvPr>
            <p:ph type="subTitle" idx="1"/>
          </p:nvPr>
        </p:nvSpPr>
        <p:spPr>
          <a:xfrm>
            <a:off x="1524000" y="3928417"/>
            <a:ext cx="9144000" cy="927100"/>
          </a:xfrm>
        </p:spPr>
        <p:txBody>
          <a:bodyPr/>
          <a:lstStyle/>
          <a:p>
            <a:r>
              <a:rPr lang="en-US" dirty="0"/>
              <a:t>Katie Taylor</a:t>
            </a:r>
          </a:p>
          <a:p>
            <a:r>
              <a:rPr lang="en-US" dirty="0"/>
              <a:t>PhD Student at Oxford Brookes University, UK</a:t>
            </a:r>
          </a:p>
        </p:txBody>
      </p:sp>
      <p:sp>
        <p:nvSpPr>
          <p:cNvPr id="4" name="TextBox 3">
            <a:extLst>
              <a:ext uri="{FF2B5EF4-FFF2-40B4-BE49-F238E27FC236}">
                <a16:creationId xmlns:a16="http://schemas.microsoft.com/office/drawing/2014/main" id="{FC9EA5E8-6DD3-0F47-9645-40AE401ACCE8}"/>
              </a:ext>
            </a:extLst>
          </p:cNvPr>
          <p:cNvSpPr txBox="1"/>
          <p:nvPr/>
        </p:nvSpPr>
        <p:spPr>
          <a:xfrm>
            <a:off x="3238500" y="5273972"/>
            <a:ext cx="5715000" cy="923330"/>
          </a:xfrm>
          <a:prstGeom prst="rect">
            <a:avLst/>
          </a:prstGeom>
          <a:noFill/>
        </p:spPr>
        <p:txBody>
          <a:bodyPr wrap="square" rtlCol="0">
            <a:spAutoFit/>
          </a:bodyPr>
          <a:lstStyle/>
          <a:p>
            <a:pPr algn="ctr"/>
            <a:r>
              <a:rPr lang="en-US" dirty="0" err="1"/>
              <a:t>wwww.kmtaylor.co.uk</a:t>
            </a:r>
            <a:endParaRPr lang="en-US" dirty="0"/>
          </a:p>
          <a:p>
            <a:pPr algn="ctr"/>
            <a:r>
              <a:rPr lang="en-US" dirty="0"/>
              <a:t>Instagram: @</a:t>
            </a:r>
            <a:r>
              <a:rPr lang="en-US" dirty="0" err="1"/>
              <a:t>bigtangle</a:t>
            </a:r>
            <a:endParaRPr lang="en-US" dirty="0"/>
          </a:p>
          <a:p>
            <a:pPr algn="ctr"/>
            <a:r>
              <a:rPr lang="en-US" dirty="0"/>
              <a:t>Twitter: @</a:t>
            </a:r>
            <a:r>
              <a:rPr lang="en-US" dirty="0" err="1"/>
              <a:t>bigtangle</a:t>
            </a:r>
            <a:endParaRPr lang="en-US" dirty="0"/>
          </a:p>
        </p:txBody>
      </p:sp>
    </p:spTree>
    <p:extLst>
      <p:ext uri="{BB962C8B-B14F-4D97-AF65-F5344CB8AC3E}">
        <p14:creationId xmlns:p14="http://schemas.microsoft.com/office/powerpoint/2010/main" val="1973988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D704EFE-42E8-4C4D-AF32-312001F77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air of shoes on a carpet&#10;&#10;Description automatically generated with low confidence">
            <a:extLst>
              <a:ext uri="{FF2B5EF4-FFF2-40B4-BE49-F238E27FC236}">
                <a16:creationId xmlns:a16="http://schemas.microsoft.com/office/drawing/2014/main" id="{59181AB1-5421-D14B-8082-F0A1E85CBB1B}"/>
              </a:ext>
            </a:extLst>
          </p:cNvPr>
          <p:cNvPicPr>
            <a:picLocks noChangeAspect="1"/>
          </p:cNvPicPr>
          <p:nvPr/>
        </p:nvPicPr>
        <p:blipFill rotWithShape="1">
          <a:blip r:embed="rId3"/>
          <a:srcRect l="9926" r="10965" b="3"/>
          <a:stretch/>
        </p:blipFill>
        <p:spPr>
          <a:xfrm>
            <a:off x="20" y="10"/>
            <a:ext cx="4063977" cy="3428990"/>
          </a:xfrm>
          <a:prstGeom prst="rect">
            <a:avLst/>
          </a:prstGeom>
        </p:spPr>
      </p:pic>
      <p:pic>
        <p:nvPicPr>
          <p:cNvPr id="5" name="Picture 4">
            <a:extLst>
              <a:ext uri="{FF2B5EF4-FFF2-40B4-BE49-F238E27FC236}">
                <a16:creationId xmlns:a16="http://schemas.microsoft.com/office/drawing/2014/main" id="{9FDE8ECB-FACD-5042-9E58-093B89410F03}"/>
              </a:ext>
            </a:extLst>
          </p:cNvPr>
          <p:cNvPicPr>
            <a:picLocks noChangeAspect="1"/>
          </p:cNvPicPr>
          <p:nvPr/>
        </p:nvPicPr>
        <p:blipFill rotWithShape="1">
          <a:blip r:embed="rId4"/>
          <a:srcRect l="8855" r="11656" b="3"/>
          <a:stretch/>
        </p:blipFill>
        <p:spPr>
          <a:xfrm>
            <a:off x="4044529" y="10"/>
            <a:ext cx="4083465" cy="3428990"/>
          </a:xfrm>
          <a:prstGeom prst="rect">
            <a:avLst/>
          </a:prstGeom>
        </p:spPr>
      </p:pic>
      <p:pic>
        <p:nvPicPr>
          <p:cNvPr id="21" name="Picture 20">
            <a:extLst>
              <a:ext uri="{FF2B5EF4-FFF2-40B4-BE49-F238E27FC236}">
                <a16:creationId xmlns:a16="http://schemas.microsoft.com/office/drawing/2014/main" id="{BDAB27A0-37E1-FA49-93EC-C31AFD770537}"/>
              </a:ext>
            </a:extLst>
          </p:cNvPr>
          <p:cNvPicPr>
            <a:picLocks noChangeAspect="1"/>
          </p:cNvPicPr>
          <p:nvPr/>
        </p:nvPicPr>
        <p:blipFill rotWithShape="1">
          <a:blip r:embed="rId5"/>
          <a:srcRect l="9578" r="1533"/>
          <a:stretch/>
        </p:blipFill>
        <p:spPr>
          <a:xfrm>
            <a:off x="8127994" y="10"/>
            <a:ext cx="4064005" cy="3428990"/>
          </a:xfrm>
          <a:prstGeom prst="rect">
            <a:avLst/>
          </a:prstGeom>
        </p:spPr>
      </p:pic>
      <p:pic>
        <p:nvPicPr>
          <p:cNvPr id="19" name="Picture 18" descr="A picture containing feet&#10;&#10;Description automatically generated">
            <a:extLst>
              <a:ext uri="{FF2B5EF4-FFF2-40B4-BE49-F238E27FC236}">
                <a16:creationId xmlns:a16="http://schemas.microsoft.com/office/drawing/2014/main" id="{78EF12A2-E01F-8249-863A-ED91FC52E34A}"/>
              </a:ext>
            </a:extLst>
          </p:cNvPr>
          <p:cNvPicPr>
            <a:picLocks noChangeAspect="1"/>
          </p:cNvPicPr>
          <p:nvPr/>
        </p:nvPicPr>
        <p:blipFill rotWithShape="1">
          <a:blip r:embed="rId6"/>
          <a:srcRect l="9193" r="11777" b="2"/>
          <a:stretch/>
        </p:blipFill>
        <p:spPr>
          <a:xfrm>
            <a:off x="20" y="3429000"/>
            <a:ext cx="4059916" cy="3429000"/>
          </a:xfrm>
          <a:prstGeom prst="rect">
            <a:avLst/>
          </a:prstGeom>
        </p:spPr>
      </p:pic>
      <p:pic>
        <p:nvPicPr>
          <p:cNvPr id="3" name="Picture 2" descr="A picture containing text, arthropod, turtle, invertebrate&#10;&#10;Description automatically generated">
            <a:extLst>
              <a:ext uri="{FF2B5EF4-FFF2-40B4-BE49-F238E27FC236}">
                <a16:creationId xmlns:a16="http://schemas.microsoft.com/office/drawing/2014/main" id="{CE9367C0-3085-B646-8689-39250D7C6C34}"/>
              </a:ext>
            </a:extLst>
          </p:cNvPr>
          <p:cNvPicPr>
            <a:picLocks noChangeAspect="1"/>
          </p:cNvPicPr>
          <p:nvPr/>
        </p:nvPicPr>
        <p:blipFill rotWithShape="1">
          <a:blip r:embed="rId7"/>
          <a:srcRect l="11541" r="8895" b="2"/>
          <a:stretch/>
        </p:blipFill>
        <p:spPr>
          <a:xfrm>
            <a:off x="4052316" y="3429000"/>
            <a:ext cx="4087368" cy="3429000"/>
          </a:xfrm>
          <a:prstGeom prst="rect">
            <a:avLst/>
          </a:prstGeom>
        </p:spPr>
      </p:pic>
      <p:pic>
        <p:nvPicPr>
          <p:cNvPr id="11" name="Picture 10" descr="A picture containing pair, shoes, feet&#10;&#10;Description automatically generated">
            <a:extLst>
              <a:ext uri="{FF2B5EF4-FFF2-40B4-BE49-F238E27FC236}">
                <a16:creationId xmlns:a16="http://schemas.microsoft.com/office/drawing/2014/main" id="{781CAE6F-3F08-E541-8CA9-464FC2B029D2}"/>
              </a:ext>
            </a:extLst>
          </p:cNvPr>
          <p:cNvPicPr>
            <a:picLocks noChangeAspect="1"/>
          </p:cNvPicPr>
          <p:nvPr/>
        </p:nvPicPr>
        <p:blipFill rotWithShape="1">
          <a:blip r:embed="rId8"/>
          <a:srcRect l="5278" r="15691" b="2"/>
          <a:stretch/>
        </p:blipFill>
        <p:spPr>
          <a:xfrm>
            <a:off x="8132064" y="3429000"/>
            <a:ext cx="4059936" cy="3429000"/>
          </a:xfrm>
          <a:prstGeom prst="rect">
            <a:avLst/>
          </a:prstGeom>
        </p:spPr>
      </p:pic>
    </p:spTree>
    <p:extLst>
      <p:ext uri="{BB962C8B-B14F-4D97-AF65-F5344CB8AC3E}">
        <p14:creationId xmlns:p14="http://schemas.microsoft.com/office/powerpoint/2010/main" val="4258400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28B4A4-D3B6-7F47-9DB4-92ED6109A1F4}"/>
              </a:ext>
            </a:extLst>
          </p:cNvPr>
          <p:cNvPicPr>
            <a:picLocks noChangeAspect="1"/>
          </p:cNvPicPr>
          <p:nvPr/>
        </p:nvPicPr>
        <p:blipFill>
          <a:blip r:embed="rId3"/>
          <a:stretch>
            <a:fillRect/>
          </a:stretch>
        </p:blipFill>
        <p:spPr>
          <a:xfrm>
            <a:off x="484632" y="910398"/>
            <a:ext cx="6716272" cy="5037204"/>
          </a:xfrm>
          <a:prstGeom prst="rect">
            <a:avLst/>
          </a:prstGeom>
        </p:spPr>
      </p:pic>
      <p:pic>
        <p:nvPicPr>
          <p:cNvPr id="3" name="Picture 2">
            <a:extLst>
              <a:ext uri="{FF2B5EF4-FFF2-40B4-BE49-F238E27FC236}">
                <a16:creationId xmlns:a16="http://schemas.microsoft.com/office/drawing/2014/main" id="{275E0EC8-F28C-7540-8854-5B3A508E45C8}"/>
              </a:ext>
            </a:extLst>
          </p:cNvPr>
          <p:cNvPicPr>
            <a:picLocks noChangeAspect="1"/>
          </p:cNvPicPr>
          <p:nvPr/>
        </p:nvPicPr>
        <p:blipFill>
          <a:blip r:embed="rId4"/>
          <a:stretch>
            <a:fillRect/>
          </a:stretch>
        </p:blipFill>
        <p:spPr>
          <a:xfrm>
            <a:off x="7534655" y="821055"/>
            <a:ext cx="4172712" cy="5215890"/>
          </a:xfrm>
          <a:prstGeom prst="rect">
            <a:avLst/>
          </a:prstGeom>
        </p:spPr>
      </p:pic>
    </p:spTree>
    <p:extLst>
      <p:ext uri="{BB962C8B-B14F-4D97-AF65-F5344CB8AC3E}">
        <p14:creationId xmlns:p14="http://schemas.microsoft.com/office/powerpoint/2010/main" val="2674857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FD9F0CAB-4DDC-424C-99C4-E9E17AAC5527}"/>
              </a:ext>
            </a:extLst>
          </p:cNvPr>
          <p:cNvPicPr>
            <a:picLocks noChangeAspect="1"/>
          </p:cNvPicPr>
          <p:nvPr/>
        </p:nvPicPr>
        <p:blipFill>
          <a:blip r:embed="rId3"/>
          <a:stretch>
            <a:fillRect/>
          </a:stretch>
        </p:blipFill>
        <p:spPr>
          <a:xfrm>
            <a:off x="504092" y="-764931"/>
            <a:ext cx="11148646" cy="8361485"/>
          </a:xfrm>
          <a:prstGeom prst="rect">
            <a:avLst/>
          </a:prstGeom>
        </p:spPr>
      </p:pic>
    </p:spTree>
    <p:extLst>
      <p:ext uri="{BB962C8B-B14F-4D97-AF65-F5344CB8AC3E}">
        <p14:creationId xmlns:p14="http://schemas.microsoft.com/office/powerpoint/2010/main" val="242773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2CBC59E-C80C-FA4A-9866-B88B1C2725AA}"/>
              </a:ext>
            </a:extLst>
          </p:cNvPr>
          <p:cNvPicPr>
            <a:picLocks noChangeAspect="1"/>
          </p:cNvPicPr>
          <p:nvPr/>
        </p:nvPicPr>
        <p:blipFill rotWithShape="1">
          <a:blip r:embed="rId3"/>
          <a:srcRect b="20789"/>
          <a:stretch/>
        </p:blipFill>
        <p:spPr>
          <a:xfrm>
            <a:off x="20" y="1282"/>
            <a:ext cx="12191980" cy="6856718"/>
          </a:xfrm>
          <a:prstGeom prst="rect">
            <a:avLst/>
          </a:prstGeom>
        </p:spPr>
      </p:pic>
    </p:spTree>
    <p:extLst>
      <p:ext uri="{BB962C8B-B14F-4D97-AF65-F5344CB8AC3E}">
        <p14:creationId xmlns:p14="http://schemas.microsoft.com/office/powerpoint/2010/main" val="2897893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different&#10;&#10;Description automatically generated">
            <a:extLst>
              <a:ext uri="{FF2B5EF4-FFF2-40B4-BE49-F238E27FC236}">
                <a16:creationId xmlns:a16="http://schemas.microsoft.com/office/drawing/2014/main" id="{7222C19D-FF34-4148-8BF8-075569EB95DB}"/>
              </a:ext>
            </a:extLst>
          </p:cNvPr>
          <p:cNvPicPr>
            <a:picLocks noChangeAspect="1"/>
          </p:cNvPicPr>
          <p:nvPr/>
        </p:nvPicPr>
        <p:blipFill>
          <a:blip r:embed="rId3"/>
          <a:stretch>
            <a:fillRect/>
          </a:stretch>
        </p:blipFill>
        <p:spPr>
          <a:xfrm>
            <a:off x="938784" y="0"/>
            <a:ext cx="10314432" cy="6858000"/>
          </a:xfrm>
          <a:prstGeom prst="rect">
            <a:avLst/>
          </a:prstGeom>
        </p:spPr>
      </p:pic>
    </p:spTree>
    <p:extLst>
      <p:ext uri="{BB962C8B-B14F-4D97-AF65-F5344CB8AC3E}">
        <p14:creationId xmlns:p14="http://schemas.microsoft.com/office/powerpoint/2010/main" val="2278667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grass, fungus, outdoor, dirty&#10;&#10;Description automatically generated">
            <a:extLst>
              <a:ext uri="{FF2B5EF4-FFF2-40B4-BE49-F238E27FC236}">
                <a16:creationId xmlns:a16="http://schemas.microsoft.com/office/drawing/2014/main" id="{21FB8ADC-2391-CD4F-B507-9B0F2A06E1A0}"/>
              </a:ext>
            </a:extLst>
          </p:cNvPr>
          <p:cNvPicPr>
            <a:picLocks noChangeAspect="1"/>
          </p:cNvPicPr>
          <p:nvPr/>
        </p:nvPicPr>
        <p:blipFill rotWithShape="1">
          <a:blip r:embed="rId3"/>
          <a:srcRect t="2596" b="13029"/>
          <a:stretch/>
        </p:blipFill>
        <p:spPr>
          <a:xfrm>
            <a:off x="20" y="10"/>
            <a:ext cx="6095980" cy="6857990"/>
          </a:xfrm>
          <a:prstGeom prst="rect">
            <a:avLst/>
          </a:prstGeom>
        </p:spPr>
      </p:pic>
      <p:pic>
        <p:nvPicPr>
          <p:cNvPr id="4" name="Picture 3" descr="A stone in the grass&#10;&#10;Description automatically generated with low confidence">
            <a:extLst>
              <a:ext uri="{FF2B5EF4-FFF2-40B4-BE49-F238E27FC236}">
                <a16:creationId xmlns:a16="http://schemas.microsoft.com/office/drawing/2014/main" id="{F5D488F9-4EDD-7542-8AF7-7A28701F93EA}"/>
              </a:ext>
            </a:extLst>
          </p:cNvPr>
          <p:cNvPicPr>
            <a:picLocks noChangeAspect="1"/>
          </p:cNvPicPr>
          <p:nvPr/>
        </p:nvPicPr>
        <p:blipFill rotWithShape="1">
          <a:blip r:embed="rId4"/>
          <a:srcRect b="15625"/>
          <a:stretch/>
        </p:blipFill>
        <p:spPr>
          <a:xfrm>
            <a:off x="6096000" y="10"/>
            <a:ext cx="6096000" cy="6857990"/>
          </a:xfrm>
          <a:prstGeom prst="rect">
            <a:avLst/>
          </a:prstGeom>
        </p:spPr>
      </p:pic>
    </p:spTree>
    <p:extLst>
      <p:ext uri="{BB962C8B-B14F-4D97-AF65-F5344CB8AC3E}">
        <p14:creationId xmlns:p14="http://schemas.microsoft.com/office/powerpoint/2010/main" val="1822946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070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7A2C4-1AE2-9242-AD96-15B3BA4E64F4}"/>
              </a:ext>
            </a:extLst>
          </p:cNvPr>
          <p:cNvPicPr>
            <a:picLocks noChangeAspect="1"/>
          </p:cNvPicPr>
          <p:nvPr/>
        </p:nvPicPr>
        <p:blipFill>
          <a:blip r:embed="rId3"/>
          <a:stretch>
            <a:fillRect/>
          </a:stretch>
        </p:blipFill>
        <p:spPr>
          <a:xfrm>
            <a:off x="2308" y="-829733"/>
            <a:ext cx="6242050" cy="8322733"/>
          </a:xfrm>
          <a:prstGeom prst="rect">
            <a:avLst/>
          </a:prstGeom>
        </p:spPr>
      </p:pic>
      <p:pic>
        <p:nvPicPr>
          <p:cNvPr id="5" name="Picture 4" descr="A close - up of a fossil&#10;&#10;Description automatically generated with medium confidence">
            <a:extLst>
              <a:ext uri="{FF2B5EF4-FFF2-40B4-BE49-F238E27FC236}">
                <a16:creationId xmlns:a16="http://schemas.microsoft.com/office/drawing/2014/main" id="{53C72B58-0FCE-504D-8F69-95CFCF849649}"/>
              </a:ext>
            </a:extLst>
          </p:cNvPr>
          <p:cNvPicPr>
            <a:picLocks noChangeAspect="1"/>
          </p:cNvPicPr>
          <p:nvPr/>
        </p:nvPicPr>
        <p:blipFill>
          <a:blip r:embed="rId4"/>
          <a:stretch>
            <a:fillRect/>
          </a:stretch>
        </p:blipFill>
        <p:spPr>
          <a:xfrm>
            <a:off x="7046192" y="0"/>
            <a:ext cx="5143500" cy="6858000"/>
          </a:xfrm>
          <a:prstGeom prst="rect">
            <a:avLst/>
          </a:prstGeom>
        </p:spPr>
      </p:pic>
    </p:spTree>
    <p:extLst>
      <p:ext uri="{BB962C8B-B14F-4D97-AF65-F5344CB8AC3E}">
        <p14:creationId xmlns:p14="http://schemas.microsoft.com/office/powerpoint/2010/main" val="43846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090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16A36-0945-F74A-99FF-D6C653F070D7}"/>
              </a:ext>
            </a:extLst>
          </p:cNvPr>
          <p:cNvPicPr>
            <a:picLocks noChangeAspect="1"/>
          </p:cNvPicPr>
          <p:nvPr/>
        </p:nvPicPr>
        <p:blipFill>
          <a:blip r:embed="rId3"/>
          <a:stretch>
            <a:fillRect/>
          </a:stretch>
        </p:blipFill>
        <p:spPr>
          <a:xfrm>
            <a:off x="25415" y="0"/>
            <a:ext cx="9144000" cy="6858000"/>
          </a:xfrm>
          <a:prstGeom prst="rect">
            <a:avLst/>
          </a:prstGeom>
        </p:spPr>
      </p:pic>
      <p:pic>
        <p:nvPicPr>
          <p:cNvPr id="5" name="Picture 4" descr="A close - up of a snake&#10;&#10;Description automatically generated with low confidence">
            <a:extLst>
              <a:ext uri="{FF2B5EF4-FFF2-40B4-BE49-F238E27FC236}">
                <a16:creationId xmlns:a16="http://schemas.microsoft.com/office/drawing/2014/main" id="{B4BE67F0-9AA6-8C46-9065-697CB8AEF443}"/>
              </a:ext>
            </a:extLst>
          </p:cNvPr>
          <p:cNvPicPr>
            <a:picLocks noChangeAspect="1"/>
          </p:cNvPicPr>
          <p:nvPr/>
        </p:nvPicPr>
        <p:blipFill>
          <a:blip r:embed="rId4"/>
          <a:stretch>
            <a:fillRect/>
          </a:stretch>
        </p:blipFill>
        <p:spPr>
          <a:xfrm>
            <a:off x="7460627" y="0"/>
            <a:ext cx="4705958" cy="3529469"/>
          </a:xfrm>
          <a:prstGeom prst="rect">
            <a:avLst/>
          </a:prstGeom>
        </p:spPr>
      </p:pic>
    </p:spTree>
    <p:extLst>
      <p:ext uri="{BB962C8B-B14F-4D97-AF65-F5344CB8AC3E}">
        <p14:creationId xmlns:p14="http://schemas.microsoft.com/office/powerpoint/2010/main" val="21470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C1D2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62FC6-0E9B-6048-AC2D-17825FD338EE}"/>
              </a:ext>
            </a:extLst>
          </p:cNvPr>
          <p:cNvPicPr>
            <a:picLocks noChangeAspect="1"/>
          </p:cNvPicPr>
          <p:nvPr/>
        </p:nvPicPr>
        <p:blipFill>
          <a:blip r:embed="rId3"/>
          <a:stretch>
            <a:fillRect/>
          </a:stretch>
        </p:blipFill>
        <p:spPr>
          <a:xfrm>
            <a:off x="4381497" y="385762"/>
            <a:ext cx="7810503" cy="5857877"/>
          </a:xfrm>
          <a:prstGeom prst="rect">
            <a:avLst/>
          </a:prstGeom>
        </p:spPr>
      </p:pic>
      <p:pic>
        <p:nvPicPr>
          <p:cNvPr id="7" name="Picture 6" descr="A picture containing reptile, crocodilian reptile, indoor, dark&#10;&#10;Description automatically generated">
            <a:extLst>
              <a:ext uri="{FF2B5EF4-FFF2-40B4-BE49-F238E27FC236}">
                <a16:creationId xmlns:a16="http://schemas.microsoft.com/office/drawing/2014/main" id="{0A7208CF-9DB3-7D48-A124-9C3F969A7087}"/>
              </a:ext>
            </a:extLst>
          </p:cNvPr>
          <p:cNvPicPr>
            <a:picLocks noChangeAspect="1"/>
          </p:cNvPicPr>
          <p:nvPr/>
        </p:nvPicPr>
        <p:blipFill>
          <a:blip r:embed="rId4"/>
          <a:stretch>
            <a:fillRect/>
          </a:stretch>
        </p:blipFill>
        <p:spPr>
          <a:xfrm>
            <a:off x="-11912" y="385761"/>
            <a:ext cx="4393409" cy="5857878"/>
          </a:xfrm>
          <a:prstGeom prst="rect">
            <a:avLst/>
          </a:prstGeom>
        </p:spPr>
      </p:pic>
    </p:spTree>
    <p:extLst>
      <p:ext uri="{BB962C8B-B14F-4D97-AF65-F5344CB8AC3E}">
        <p14:creationId xmlns:p14="http://schemas.microsoft.com/office/powerpoint/2010/main" val="151714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01A2-74D5-1E41-A05D-3B10404DCA73}"/>
              </a:ext>
            </a:extLst>
          </p:cNvPr>
          <p:cNvSpPr>
            <a:spLocks noGrp="1"/>
          </p:cNvSpPr>
          <p:nvPr>
            <p:ph type="ctrTitle"/>
          </p:nvPr>
        </p:nvSpPr>
        <p:spPr>
          <a:xfrm>
            <a:off x="1524000" y="1122363"/>
            <a:ext cx="9144000" cy="1292225"/>
          </a:xfrm>
        </p:spPr>
        <p:txBody>
          <a:bodyPr>
            <a:normAutofit/>
          </a:bodyPr>
          <a:lstStyle/>
          <a:p>
            <a:r>
              <a:rPr lang="en-GB" b="1" dirty="0">
                <a:latin typeface="Helvetica" pitchFamily="2" charset="0"/>
              </a:rPr>
              <a:t>Thank you!</a:t>
            </a:r>
            <a:endParaRPr lang="en-US" dirty="0">
              <a:latin typeface="Helvetica" pitchFamily="2" charset="0"/>
            </a:endParaRPr>
          </a:p>
        </p:txBody>
      </p:sp>
      <p:sp>
        <p:nvSpPr>
          <p:cNvPr id="3" name="Subtitle 2">
            <a:extLst>
              <a:ext uri="{FF2B5EF4-FFF2-40B4-BE49-F238E27FC236}">
                <a16:creationId xmlns:a16="http://schemas.microsoft.com/office/drawing/2014/main" id="{4E0AA9C1-9021-8843-9027-E4310A2DF119}"/>
              </a:ext>
            </a:extLst>
          </p:cNvPr>
          <p:cNvSpPr>
            <a:spLocks noGrp="1"/>
          </p:cNvSpPr>
          <p:nvPr>
            <p:ph type="subTitle" idx="1"/>
          </p:nvPr>
        </p:nvSpPr>
        <p:spPr>
          <a:xfrm>
            <a:off x="1524000" y="2965450"/>
            <a:ext cx="9144000" cy="927100"/>
          </a:xfrm>
        </p:spPr>
        <p:txBody>
          <a:bodyPr/>
          <a:lstStyle/>
          <a:p>
            <a:r>
              <a:rPr lang="en-US" dirty="0">
                <a:latin typeface="Helvetica" pitchFamily="2" charset="0"/>
              </a:rPr>
              <a:t>Katie Taylor</a:t>
            </a:r>
          </a:p>
          <a:p>
            <a:r>
              <a:rPr lang="en-US" dirty="0">
                <a:latin typeface="Helvetica" pitchFamily="2" charset="0"/>
              </a:rPr>
              <a:t>PhD Student at Oxford Brookes University, UK</a:t>
            </a:r>
          </a:p>
        </p:txBody>
      </p:sp>
      <p:sp>
        <p:nvSpPr>
          <p:cNvPr id="4" name="TextBox 3">
            <a:extLst>
              <a:ext uri="{FF2B5EF4-FFF2-40B4-BE49-F238E27FC236}">
                <a16:creationId xmlns:a16="http://schemas.microsoft.com/office/drawing/2014/main" id="{FC9EA5E8-6DD3-0F47-9645-40AE401ACCE8}"/>
              </a:ext>
            </a:extLst>
          </p:cNvPr>
          <p:cNvSpPr txBox="1"/>
          <p:nvPr/>
        </p:nvSpPr>
        <p:spPr>
          <a:xfrm>
            <a:off x="3238500" y="4057649"/>
            <a:ext cx="5715000" cy="2308324"/>
          </a:xfrm>
          <a:prstGeom prst="rect">
            <a:avLst/>
          </a:prstGeom>
          <a:noFill/>
        </p:spPr>
        <p:txBody>
          <a:bodyPr wrap="square" rtlCol="0">
            <a:spAutoFit/>
          </a:bodyPr>
          <a:lstStyle/>
          <a:p>
            <a:pPr algn="ctr"/>
            <a:r>
              <a:rPr lang="en-US" sz="3600" dirty="0" err="1">
                <a:latin typeface="Helvetica" pitchFamily="2" charset="0"/>
              </a:rPr>
              <a:t>wwww.kmtaylor.co.uk</a:t>
            </a:r>
            <a:endParaRPr lang="en-US" sz="3600" dirty="0">
              <a:latin typeface="Helvetica" pitchFamily="2" charset="0"/>
            </a:endParaRPr>
          </a:p>
          <a:p>
            <a:pPr algn="ctr"/>
            <a:endParaRPr lang="en-US" sz="3600" dirty="0">
              <a:latin typeface="Helvetica" pitchFamily="2" charset="0"/>
            </a:endParaRPr>
          </a:p>
          <a:p>
            <a:pPr algn="ctr"/>
            <a:r>
              <a:rPr lang="en-US" sz="3600" dirty="0">
                <a:latin typeface="Helvetica" pitchFamily="2" charset="0"/>
              </a:rPr>
              <a:t>Instagram: 	@</a:t>
            </a:r>
            <a:r>
              <a:rPr lang="en-US" sz="3600" dirty="0" err="1">
                <a:latin typeface="Helvetica" pitchFamily="2" charset="0"/>
              </a:rPr>
              <a:t>bigtangle</a:t>
            </a:r>
            <a:endParaRPr lang="en-US" sz="3600" dirty="0">
              <a:latin typeface="Helvetica" pitchFamily="2" charset="0"/>
            </a:endParaRPr>
          </a:p>
          <a:p>
            <a:pPr algn="ctr"/>
            <a:r>
              <a:rPr lang="en-US" sz="3600" dirty="0">
                <a:latin typeface="Helvetica" pitchFamily="2" charset="0"/>
              </a:rPr>
              <a:t>Twitter: 		@</a:t>
            </a:r>
            <a:r>
              <a:rPr lang="en-US" sz="3600" dirty="0" err="1">
                <a:latin typeface="Helvetica" pitchFamily="2" charset="0"/>
              </a:rPr>
              <a:t>bigtangle</a:t>
            </a:r>
            <a:endParaRPr lang="en-US" sz="3600" dirty="0">
              <a:latin typeface="Helvetica" pitchFamily="2" charset="0"/>
            </a:endParaRPr>
          </a:p>
        </p:txBody>
      </p:sp>
    </p:spTree>
    <p:extLst>
      <p:ext uri="{BB962C8B-B14F-4D97-AF65-F5344CB8AC3E}">
        <p14:creationId xmlns:p14="http://schemas.microsoft.com/office/powerpoint/2010/main" val="139847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sandy&#10;&#10;Description automatically generated">
            <a:extLst>
              <a:ext uri="{FF2B5EF4-FFF2-40B4-BE49-F238E27FC236}">
                <a16:creationId xmlns:a16="http://schemas.microsoft.com/office/drawing/2014/main" id="{CF15707A-89DD-4147-85E0-D2E7DA5AB58B}"/>
              </a:ext>
            </a:extLst>
          </p:cNvPr>
          <p:cNvPicPr>
            <a:picLocks noChangeAspect="1"/>
          </p:cNvPicPr>
          <p:nvPr/>
        </p:nvPicPr>
        <p:blipFill>
          <a:blip r:embed="rId3"/>
          <a:stretch>
            <a:fillRect/>
          </a:stretch>
        </p:blipFill>
        <p:spPr>
          <a:xfrm>
            <a:off x="0" y="0"/>
            <a:ext cx="5102679" cy="6858000"/>
          </a:xfrm>
          <a:prstGeom prst="rect">
            <a:avLst/>
          </a:prstGeom>
        </p:spPr>
      </p:pic>
      <p:sp>
        <p:nvSpPr>
          <p:cNvPr id="4" name="TextBox 3">
            <a:extLst>
              <a:ext uri="{FF2B5EF4-FFF2-40B4-BE49-F238E27FC236}">
                <a16:creationId xmlns:a16="http://schemas.microsoft.com/office/drawing/2014/main" id="{E73A4304-EA45-294C-AED4-FF7DDF904D55}"/>
              </a:ext>
            </a:extLst>
          </p:cNvPr>
          <p:cNvSpPr txBox="1"/>
          <p:nvPr/>
        </p:nvSpPr>
        <p:spPr>
          <a:xfrm>
            <a:off x="5900738" y="1300163"/>
            <a:ext cx="5743575" cy="2154436"/>
          </a:xfrm>
          <a:prstGeom prst="rect">
            <a:avLst/>
          </a:prstGeom>
          <a:noFill/>
        </p:spPr>
        <p:txBody>
          <a:bodyPr wrap="square" rtlCol="0">
            <a:spAutoFit/>
          </a:bodyPr>
          <a:lstStyle/>
          <a:p>
            <a:r>
              <a:rPr lang="en-GB" sz="2400" dirty="0">
                <a:latin typeface="Helvetica" pitchFamily="2" charset="0"/>
              </a:rPr>
              <a:t>Interpol stated that it is </a:t>
            </a:r>
          </a:p>
          <a:p>
            <a:endParaRPr lang="en-GB" sz="2400" dirty="0">
              <a:latin typeface="Helvetica" pitchFamily="2" charset="0"/>
            </a:endParaRPr>
          </a:p>
          <a:p>
            <a:pPr algn="ctr"/>
            <a:r>
              <a:rPr lang="en-GB" sz="2400" dirty="0">
                <a:latin typeface="Helvetica" pitchFamily="2" charset="0"/>
              </a:rPr>
              <a:t>‘the right of human beings not to lose their identity after death’ </a:t>
            </a:r>
          </a:p>
          <a:p>
            <a:pPr algn="ctr"/>
            <a:endParaRPr lang="en-GB" sz="2400" dirty="0">
              <a:latin typeface="Helvetica" pitchFamily="2" charset="0"/>
            </a:endParaRPr>
          </a:p>
          <a:p>
            <a:pPr algn="r"/>
            <a:r>
              <a:rPr lang="en-GB" sz="1400" i="1" dirty="0">
                <a:latin typeface="Helvetica" pitchFamily="2" charset="0"/>
              </a:rPr>
              <a:t>RESOLUTION No. AGN/65/RES/13  - 1996 </a:t>
            </a:r>
            <a:endParaRPr lang="en-US" sz="1400" i="1" dirty="0">
              <a:latin typeface="Helvetica" pitchFamily="2" charset="0"/>
            </a:endParaRPr>
          </a:p>
        </p:txBody>
      </p:sp>
    </p:spTree>
    <p:extLst>
      <p:ext uri="{BB962C8B-B14F-4D97-AF65-F5344CB8AC3E}">
        <p14:creationId xmlns:p14="http://schemas.microsoft.com/office/powerpoint/2010/main" val="24746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6A6CFA4E-16DC-8E4A-8A82-E0D86A155079}"/>
              </a:ext>
            </a:extLst>
          </p:cNvPr>
          <p:cNvPicPr>
            <a:picLocks noChangeAspect="1"/>
          </p:cNvPicPr>
          <p:nvPr/>
        </p:nvPicPr>
        <p:blipFill>
          <a:blip r:embed="rId3"/>
          <a:stretch>
            <a:fillRect/>
          </a:stretch>
        </p:blipFill>
        <p:spPr>
          <a:xfrm>
            <a:off x="0" y="-215901"/>
            <a:ext cx="12191999" cy="7289799"/>
          </a:xfrm>
          <a:prstGeom prst="rect">
            <a:avLst/>
          </a:prstGeom>
        </p:spPr>
      </p:pic>
    </p:spTree>
    <p:extLst>
      <p:ext uri="{BB962C8B-B14F-4D97-AF65-F5344CB8AC3E}">
        <p14:creationId xmlns:p14="http://schemas.microsoft.com/office/powerpoint/2010/main" val="202486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44B9F60-1B31-D640-A181-1BCC08541237}"/>
              </a:ext>
            </a:extLst>
          </p:cNvPr>
          <p:cNvPicPr>
            <a:picLocks noChangeAspect="1"/>
          </p:cNvPicPr>
          <p:nvPr/>
        </p:nvPicPr>
        <p:blipFill>
          <a:blip r:embed="rId3"/>
          <a:stretch>
            <a:fillRect/>
          </a:stretch>
        </p:blipFill>
        <p:spPr>
          <a:xfrm>
            <a:off x="4104344" y="643466"/>
            <a:ext cx="3983312" cy="5571067"/>
          </a:xfrm>
          <a:prstGeom prst="rect">
            <a:avLst/>
          </a:prstGeom>
        </p:spPr>
      </p:pic>
    </p:spTree>
    <p:extLst>
      <p:ext uri="{BB962C8B-B14F-4D97-AF65-F5344CB8AC3E}">
        <p14:creationId xmlns:p14="http://schemas.microsoft.com/office/powerpoint/2010/main" val="261268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A6491EF-6D43-5C48-BF3C-74ADC79DC454}"/>
              </a:ext>
            </a:extLst>
          </p:cNvPr>
          <p:cNvPicPr>
            <a:picLocks noChangeAspect="1"/>
          </p:cNvPicPr>
          <p:nvPr/>
        </p:nvPicPr>
        <p:blipFill>
          <a:blip r:embed="rId3"/>
          <a:stretch>
            <a:fillRect/>
          </a:stretch>
        </p:blipFill>
        <p:spPr>
          <a:xfrm>
            <a:off x="1950623" y="0"/>
            <a:ext cx="8290754" cy="6858000"/>
          </a:xfrm>
          <a:prstGeom prst="rect">
            <a:avLst/>
          </a:prstGeom>
        </p:spPr>
      </p:pic>
    </p:spTree>
    <p:extLst>
      <p:ext uri="{BB962C8B-B14F-4D97-AF65-F5344CB8AC3E}">
        <p14:creationId xmlns:p14="http://schemas.microsoft.com/office/powerpoint/2010/main" val="180192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reen leaves&#10;&#10;Description automatically generated with low confidence">
            <a:extLst>
              <a:ext uri="{FF2B5EF4-FFF2-40B4-BE49-F238E27FC236}">
                <a16:creationId xmlns:a16="http://schemas.microsoft.com/office/drawing/2014/main" id="{0F248FB1-C572-7944-978D-A6E3D97FA1F9}"/>
              </a:ext>
            </a:extLst>
          </p:cNvPr>
          <p:cNvPicPr>
            <a:picLocks noChangeAspect="1"/>
          </p:cNvPicPr>
          <p:nvPr/>
        </p:nvPicPr>
        <p:blipFill>
          <a:blip r:embed="rId3"/>
          <a:stretch>
            <a:fillRect/>
          </a:stretch>
        </p:blipFill>
        <p:spPr>
          <a:xfrm>
            <a:off x="4678680" y="167640"/>
            <a:ext cx="7513320" cy="3545348"/>
          </a:xfrm>
          <a:prstGeom prst="rect">
            <a:avLst/>
          </a:prstGeom>
        </p:spPr>
      </p:pic>
      <p:pic>
        <p:nvPicPr>
          <p:cNvPr id="5" name="Picture 4" descr="A group of people&#10;&#10;Description automatically generated with low confidence">
            <a:extLst>
              <a:ext uri="{FF2B5EF4-FFF2-40B4-BE49-F238E27FC236}">
                <a16:creationId xmlns:a16="http://schemas.microsoft.com/office/drawing/2014/main" id="{B0A5FA32-7943-2A48-8D61-D71461E46455}"/>
              </a:ext>
            </a:extLst>
          </p:cNvPr>
          <p:cNvPicPr>
            <a:picLocks noChangeAspect="1"/>
          </p:cNvPicPr>
          <p:nvPr/>
        </p:nvPicPr>
        <p:blipFill>
          <a:blip r:embed="rId4"/>
          <a:stretch>
            <a:fillRect/>
          </a:stretch>
        </p:blipFill>
        <p:spPr>
          <a:xfrm>
            <a:off x="8315960" y="2614438"/>
            <a:ext cx="3708400" cy="2197100"/>
          </a:xfrm>
          <a:prstGeom prst="rect">
            <a:avLst/>
          </a:prstGeom>
        </p:spPr>
      </p:pic>
      <p:pic>
        <p:nvPicPr>
          <p:cNvPr id="7" name="Picture 6" descr="A close - up of a pine tree&#10;&#10;Description automatically generated with low confidence">
            <a:extLst>
              <a:ext uri="{FF2B5EF4-FFF2-40B4-BE49-F238E27FC236}">
                <a16:creationId xmlns:a16="http://schemas.microsoft.com/office/drawing/2014/main" id="{E3F0BB63-095C-E84A-87E4-E1E5C487AA43}"/>
              </a:ext>
            </a:extLst>
          </p:cNvPr>
          <p:cNvPicPr>
            <a:picLocks noChangeAspect="1"/>
          </p:cNvPicPr>
          <p:nvPr/>
        </p:nvPicPr>
        <p:blipFill>
          <a:blip r:embed="rId5"/>
          <a:stretch>
            <a:fillRect/>
          </a:stretch>
        </p:blipFill>
        <p:spPr>
          <a:xfrm>
            <a:off x="187960" y="167640"/>
            <a:ext cx="4328160" cy="6492240"/>
          </a:xfrm>
          <a:prstGeom prst="rect">
            <a:avLst/>
          </a:prstGeom>
        </p:spPr>
      </p:pic>
      <p:pic>
        <p:nvPicPr>
          <p:cNvPr id="9" name="Picture 8" descr="A picture containing text, tree, outdoor&#10;&#10;Description automatically generated">
            <a:extLst>
              <a:ext uri="{FF2B5EF4-FFF2-40B4-BE49-F238E27FC236}">
                <a16:creationId xmlns:a16="http://schemas.microsoft.com/office/drawing/2014/main" id="{955C7A07-4875-DB48-87CF-3D6DBB4DA577}"/>
              </a:ext>
            </a:extLst>
          </p:cNvPr>
          <p:cNvPicPr>
            <a:picLocks noChangeAspect="1"/>
          </p:cNvPicPr>
          <p:nvPr/>
        </p:nvPicPr>
        <p:blipFill>
          <a:blip r:embed="rId6"/>
          <a:stretch>
            <a:fillRect/>
          </a:stretch>
        </p:blipFill>
        <p:spPr>
          <a:xfrm>
            <a:off x="3890010" y="4777740"/>
            <a:ext cx="2857500" cy="1714500"/>
          </a:xfrm>
          <a:prstGeom prst="rect">
            <a:avLst/>
          </a:prstGeom>
        </p:spPr>
      </p:pic>
      <p:sp>
        <p:nvSpPr>
          <p:cNvPr id="10" name="TextBox 9">
            <a:extLst>
              <a:ext uri="{FF2B5EF4-FFF2-40B4-BE49-F238E27FC236}">
                <a16:creationId xmlns:a16="http://schemas.microsoft.com/office/drawing/2014/main" id="{21AF5F39-8673-4344-891E-917FCA1008AE}"/>
              </a:ext>
            </a:extLst>
          </p:cNvPr>
          <p:cNvSpPr txBox="1"/>
          <p:nvPr/>
        </p:nvSpPr>
        <p:spPr>
          <a:xfrm>
            <a:off x="457200" y="596348"/>
            <a:ext cx="3260035" cy="461665"/>
          </a:xfrm>
          <a:prstGeom prst="rect">
            <a:avLst/>
          </a:prstGeom>
          <a:noFill/>
        </p:spPr>
        <p:txBody>
          <a:bodyPr wrap="square" rtlCol="0">
            <a:spAutoFit/>
          </a:bodyPr>
          <a:lstStyle/>
          <a:p>
            <a:r>
              <a:rPr lang="en-US" sz="2400" b="1" dirty="0" err="1">
                <a:solidFill>
                  <a:schemeClr val="bg1"/>
                </a:solidFill>
                <a:latin typeface="Helvetica" pitchFamily="2" charset="0"/>
              </a:rPr>
              <a:t>Mugwort</a:t>
            </a:r>
            <a:endParaRPr lang="en-US" sz="2400" b="1" dirty="0">
              <a:solidFill>
                <a:schemeClr val="bg1"/>
              </a:solidFill>
              <a:latin typeface="Helvetica" pitchFamily="2" charset="0"/>
            </a:endParaRPr>
          </a:p>
        </p:txBody>
      </p:sp>
      <p:sp>
        <p:nvSpPr>
          <p:cNvPr id="11" name="TextBox 10">
            <a:extLst>
              <a:ext uri="{FF2B5EF4-FFF2-40B4-BE49-F238E27FC236}">
                <a16:creationId xmlns:a16="http://schemas.microsoft.com/office/drawing/2014/main" id="{1989B2D1-A747-7D42-90DE-D180FE8D9432}"/>
              </a:ext>
            </a:extLst>
          </p:cNvPr>
          <p:cNvSpPr txBox="1"/>
          <p:nvPr/>
        </p:nvSpPr>
        <p:spPr>
          <a:xfrm>
            <a:off x="5055925" y="365515"/>
            <a:ext cx="3260035" cy="461665"/>
          </a:xfrm>
          <a:prstGeom prst="rect">
            <a:avLst/>
          </a:prstGeom>
          <a:noFill/>
        </p:spPr>
        <p:txBody>
          <a:bodyPr wrap="square" rtlCol="0">
            <a:spAutoFit/>
          </a:bodyPr>
          <a:lstStyle/>
          <a:p>
            <a:r>
              <a:rPr lang="en-US" sz="2400" b="1" dirty="0">
                <a:solidFill>
                  <a:schemeClr val="bg1"/>
                </a:solidFill>
                <a:latin typeface="Helvetica" pitchFamily="2" charset="0"/>
              </a:rPr>
              <a:t>Nettles</a:t>
            </a:r>
          </a:p>
        </p:txBody>
      </p:sp>
      <p:sp>
        <p:nvSpPr>
          <p:cNvPr id="12" name="TextBox 11">
            <a:extLst>
              <a:ext uri="{FF2B5EF4-FFF2-40B4-BE49-F238E27FC236}">
                <a16:creationId xmlns:a16="http://schemas.microsoft.com/office/drawing/2014/main" id="{7E63CBBB-4160-BE48-9C90-82664CDD90DA}"/>
              </a:ext>
            </a:extLst>
          </p:cNvPr>
          <p:cNvSpPr txBox="1"/>
          <p:nvPr/>
        </p:nvSpPr>
        <p:spPr>
          <a:xfrm>
            <a:off x="4785360" y="3951514"/>
            <a:ext cx="3530600" cy="584775"/>
          </a:xfrm>
          <a:prstGeom prst="rect">
            <a:avLst/>
          </a:prstGeom>
          <a:noFill/>
        </p:spPr>
        <p:txBody>
          <a:bodyPr wrap="square" rtlCol="0">
            <a:spAutoFit/>
          </a:bodyPr>
          <a:lstStyle/>
          <a:p>
            <a:r>
              <a:rPr lang="en-US" sz="3200" b="1" dirty="0">
                <a:latin typeface="Helvetica" pitchFamily="2" charset="0"/>
              </a:rPr>
              <a:t>Forensic Botany</a:t>
            </a:r>
          </a:p>
        </p:txBody>
      </p:sp>
    </p:spTree>
    <p:extLst>
      <p:ext uri="{BB962C8B-B14F-4D97-AF65-F5344CB8AC3E}">
        <p14:creationId xmlns:p14="http://schemas.microsoft.com/office/powerpoint/2010/main" val="2182587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FB8A88-3158-3249-858D-DE8CC18508D3}"/>
              </a:ext>
            </a:extLst>
          </p:cNvPr>
          <p:cNvPicPr>
            <a:picLocks noChangeAspect="1"/>
          </p:cNvPicPr>
          <p:nvPr/>
        </p:nvPicPr>
        <p:blipFill>
          <a:blip r:embed="rId3"/>
          <a:stretch>
            <a:fillRect/>
          </a:stretch>
        </p:blipFill>
        <p:spPr>
          <a:xfrm>
            <a:off x="484632" y="1594349"/>
            <a:ext cx="4169663" cy="3669303"/>
          </a:xfrm>
          <a:prstGeom prst="rect">
            <a:avLst/>
          </a:prstGeom>
        </p:spPr>
      </p:pic>
      <p:pic>
        <p:nvPicPr>
          <p:cNvPr id="3" name="Picture 2" descr="Diagram, schematic&#10;&#10;Description automatically generated">
            <a:extLst>
              <a:ext uri="{FF2B5EF4-FFF2-40B4-BE49-F238E27FC236}">
                <a16:creationId xmlns:a16="http://schemas.microsoft.com/office/drawing/2014/main" id="{DF8993B7-5E0E-E04B-9DC6-68D677EA0753}"/>
              </a:ext>
            </a:extLst>
          </p:cNvPr>
          <p:cNvPicPr>
            <a:picLocks noChangeAspect="1"/>
          </p:cNvPicPr>
          <p:nvPr/>
        </p:nvPicPr>
        <p:blipFill>
          <a:blip r:embed="rId4"/>
          <a:stretch>
            <a:fillRect/>
          </a:stretch>
        </p:blipFill>
        <p:spPr>
          <a:xfrm>
            <a:off x="4976029" y="1182416"/>
            <a:ext cx="6731338" cy="4493168"/>
          </a:xfrm>
          <a:prstGeom prst="rect">
            <a:avLst/>
          </a:prstGeom>
        </p:spPr>
      </p:pic>
    </p:spTree>
    <p:extLst>
      <p:ext uri="{BB962C8B-B14F-4D97-AF65-F5344CB8AC3E}">
        <p14:creationId xmlns:p14="http://schemas.microsoft.com/office/powerpoint/2010/main" val="315779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3CCFBE8-BBEF-1E4B-B226-047E774FADC1}"/>
              </a:ext>
            </a:extLst>
          </p:cNvPr>
          <p:cNvSpPr txBox="1"/>
          <p:nvPr/>
        </p:nvSpPr>
        <p:spPr>
          <a:xfrm>
            <a:off x="648930" y="2398030"/>
            <a:ext cx="5180245" cy="37310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Brabazon, H., Debruyn, J.M., Lenaghan, S.C., Li, F., Mundorff, A.Z., Steadman, D.W. and Stewart, C.N. (2020) ‘Plants to Remotely Detect Human Decomposition?’, </a:t>
            </a:r>
            <a:r>
              <a:rPr lang="en-US" sz="2000" i="1"/>
              <a:t>Trends in Plant Science</a:t>
            </a:r>
            <a:r>
              <a:rPr lang="en-US" sz="2000"/>
              <a:t>, 25(10) Trends in Plant Science, pp. 947–949.</a:t>
            </a:r>
          </a:p>
        </p:txBody>
      </p:sp>
      <p:pic>
        <p:nvPicPr>
          <p:cNvPr id="4" name="Picture 3" descr="Map&#10;&#10;Description automatically generated">
            <a:extLst>
              <a:ext uri="{FF2B5EF4-FFF2-40B4-BE49-F238E27FC236}">
                <a16:creationId xmlns:a16="http://schemas.microsoft.com/office/drawing/2014/main" id="{E78BA0D6-AC08-DA44-9240-28AFCC70ACAF}"/>
              </a:ext>
            </a:extLst>
          </p:cNvPr>
          <p:cNvPicPr>
            <a:picLocks noChangeAspect="1"/>
          </p:cNvPicPr>
          <p:nvPr/>
        </p:nvPicPr>
        <p:blipFill rotWithShape="1">
          <a:blip r:embed="rId3"/>
          <a:srcRect l="5061" r="2" b="2"/>
          <a:stretch/>
        </p:blipFill>
        <p:spPr>
          <a:xfrm>
            <a:off x="6182944" y="557189"/>
            <a:ext cx="5170852" cy="5571898"/>
          </a:xfrm>
          <a:prstGeom prst="rect">
            <a:avLst/>
          </a:prstGeom>
          <a:effectLst/>
        </p:spPr>
      </p:pic>
    </p:spTree>
    <p:extLst>
      <p:ext uri="{BB962C8B-B14F-4D97-AF65-F5344CB8AC3E}">
        <p14:creationId xmlns:p14="http://schemas.microsoft.com/office/powerpoint/2010/main" val="1180270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BAB83B4D-DBE9-3E40-A8C1-217FA872E5BB}"/>
              </a:ext>
            </a:extLst>
          </p:cNvPr>
          <p:cNvPicPr>
            <a:picLocks noChangeAspect="1"/>
          </p:cNvPicPr>
          <p:nvPr/>
        </p:nvPicPr>
        <p:blipFill rotWithShape="1">
          <a:blip r:embed="rId3"/>
          <a:srcRect r="-2" b="28788"/>
          <a:stretch/>
        </p:blipFill>
        <p:spPr>
          <a:xfrm>
            <a:off x="321734" y="321733"/>
            <a:ext cx="5674894" cy="3030842"/>
          </a:xfrm>
          <a:prstGeom prst="rect">
            <a:avLst/>
          </a:prstGeom>
        </p:spPr>
      </p:pic>
      <p:pic>
        <p:nvPicPr>
          <p:cNvPr id="3" name="Picture 2" descr="A picture containing outdoor&#10;&#10;Description automatically generated">
            <a:extLst>
              <a:ext uri="{FF2B5EF4-FFF2-40B4-BE49-F238E27FC236}">
                <a16:creationId xmlns:a16="http://schemas.microsoft.com/office/drawing/2014/main" id="{2CBB00DB-75D0-3548-BA64-D2EB5D22ECBB}"/>
              </a:ext>
            </a:extLst>
          </p:cNvPr>
          <p:cNvPicPr>
            <a:picLocks noChangeAspect="1"/>
          </p:cNvPicPr>
          <p:nvPr/>
        </p:nvPicPr>
        <p:blipFill rotWithShape="1">
          <a:blip r:embed="rId4"/>
          <a:srcRect t="4536" r="1" b="17665"/>
          <a:stretch/>
        </p:blipFill>
        <p:spPr>
          <a:xfrm>
            <a:off x="321735" y="3524289"/>
            <a:ext cx="2676579" cy="2776517"/>
          </a:xfrm>
          <a:prstGeom prst="rect">
            <a:avLst/>
          </a:prstGeom>
        </p:spPr>
      </p:pic>
      <p:pic>
        <p:nvPicPr>
          <p:cNvPr id="7" name="Picture 6" descr="A picture containing outdoor, plant, garden&#10;&#10;Description automatically generated">
            <a:extLst>
              <a:ext uri="{FF2B5EF4-FFF2-40B4-BE49-F238E27FC236}">
                <a16:creationId xmlns:a16="http://schemas.microsoft.com/office/drawing/2014/main" id="{50352583-102F-4A4C-BBCE-00170913F92B}"/>
              </a:ext>
            </a:extLst>
          </p:cNvPr>
          <p:cNvPicPr>
            <a:picLocks noChangeAspect="1"/>
          </p:cNvPicPr>
          <p:nvPr/>
        </p:nvPicPr>
        <p:blipFill rotWithShape="1">
          <a:blip r:embed="rId5"/>
          <a:srcRect l="13920" r="9708" b="5"/>
          <a:stretch/>
        </p:blipFill>
        <p:spPr>
          <a:xfrm>
            <a:off x="3159553" y="3514855"/>
            <a:ext cx="2837076" cy="2785951"/>
          </a:xfrm>
          <a:prstGeom prst="rect">
            <a:avLst/>
          </a:prstGeom>
        </p:spPr>
      </p:pic>
      <p:pic>
        <p:nvPicPr>
          <p:cNvPr id="6" name="Picture 5">
            <a:extLst>
              <a:ext uri="{FF2B5EF4-FFF2-40B4-BE49-F238E27FC236}">
                <a16:creationId xmlns:a16="http://schemas.microsoft.com/office/drawing/2014/main" id="{BF535869-6CA4-5849-8C2F-97B1074A96EA}"/>
              </a:ext>
            </a:extLst>
          </p:cNvPr>
          <p:cNvPicPr>
            <a:picLocks noChangeAspect="1"/>
          </p:cNvPicPr>
          <p:nvPr/>
        </p:nvPicPr>
        <p:blipFill rotWithShape="1">
          <a:blip r:embed="rId6"/>
          <a:srcRect r="-2" b="20979"/>
          <a:stretch/>
        </p:blipFill>
        <p:spPr>
          <a:xfrm>
            <a:off x="6195373" y="321733"/>
            <a:ext cx="5674892" cy="5979074"/>
          </a:xfrm>
          <a:prstGeom prst="rect">
            <a:avLst/>
          </a:prstGeom>
        </p:spPr>
      </p:pic>
    </p:spTree>
    <p:extLst>
      <p:ext uri="{BB962C8B-B14F-4D97-AF65-F5344CB8AC3E}">
        <p14:creationId xmlns:p14="http://schemas.microsoft.com/office/powerpoint/2010/main" val="1188135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1E2DDBA-D006-A74C-B2BB-96D1608A4C75}"/>
              </a:ext>
            </a:extLst>
          </p:cNvPr>
          <p:cNvPicPr>
            <a:picLocks noChangeAspect="1"/>
          </p:cNvPicPr>
          <p:nvPr/>
        </p:nvPicPr>
        <p:blipFill rotWithShape="1">
          <a:blip r:embed="rId3"/>
          <a:srcRect l="714"/>
          <a:stretch/>
        </p:blipFill>
        <p:spPr>
          <a:xfrm>
            <a:off x="321734" y="557189"/>
            <a:ext cx="4276956" cy="5743616"/>
          </a:xfrm>
          <a:prstGeom prst="rect">
            <a:avLst/>
          </a:prstGeom>
        </p:spPr>
      </p:pic>
      <p:pic>
        <p:nvPicPr>
          <p:cNvPr id="5" name="Picture 4" descr="A picture containing yellow&#10;&#10;Description automatically generated">
            <a:extLst>
              <a:ext uri="{FF2B5EF4-FFF2-40B4-BE49-F238E27FC236}">
                <a16:creationId xmlns:a16="http://schemas.microsoft.com/office/drawing/2014/main" id="{D7FDB773-4638-9F4A-91D5-FA75D0C9FAE9}"/>
              </a:ext>
            </a:extLst>
          </p:cNvPr>
          <p:cNvPicPr>
            <a:picLocks noChangeAspect="1"/>
          </p:cNvPicPr>
          <p:nvPr/>
        </p:nvPicPr>
        <p:blipFill rotWithShape="1">
          <a:blip r:embed="rId4"/>
          <a:srcRect l="4837" r="2479" b="-2"/>
          <a:stretch/>
        </p:blipFill>
        <p:spPr>
          <a:xfrm>
            <a:off x="4772525" y="557189"/>
            <a:ext cx="7097742" cy="5743616"/>
          </a:xfrm>
          <a:prstGeom prst="rect">
            <a:avLst/>
          </a:prstGeom>
        </p:spPr>
      </p:pic>
    </p:spTree>
    <p:extLst>
      <p:ext uri="{BB962C8B-B14F-4D97-AF65-F5344CB8AC3E}">
        <p14:creationId xmlns:p14="http://schemas.microsoft.com/office/powerpoint/2010/main" val="820467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35349</TotalTime>
  <Words>1174</Words>
  <Application>Microsoft Macintosh PowerPoint</Application>
  <PresentationFormat>Widescreen</PresentationFormat>
  <Paragraphs>199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Helvetica</vt:lpstr>
      <vt:lpstr>Office Theme</vt:lpstr>
      <vt:lpstr>Using Art Practice to explore acknowledgement of the unidentified dead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Biodegradability as process within interdisciplinary art practice</dc:title>
  <dc:creator>Katie Taylor</dc:creator>
  <cp:lastModifiedBy>Katie Taylor</cp:lastModifiedBy>
  <cp:revision>48</cp:revision>
  <cp:lastPrinted>2021-02-22T17:23:18Z</cp:lastPrinted>
  <dcterms:created xsi:type="dcterms:W3CDTF">2020-12-15T16:15:00Z</dcterms:created>
  <dcterms:modified xsi:type="dcterms:W3CDTF">2021-02-23T13:03:26Z</dcterms:modified>
</cp:coreProperties>
</file>