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7"/>
  </p:notesMasterIdLst>
  <p:sldIdLst>
    <p:sldId id="444" r:id="rId3"/>
    <p:sldId id="451" r:id="rId4"/>
    <p:sldId id="446" r:id="rId5"/>
    <p:sldId id="440" r:id="rId6"/>
    <p:sldId id="455" r:id="rId7"/>
    <p:sldId id="456" r:id="rId8"/>
    <p:sldId id="453" r:id="rId9"/>
    <p:sldId id="443" r:id="rId10"/>
    <p:sldId id="442" r:id="rId11"/>
    <p:sldId id="445" r:id="rId12"/>
    <p:sldId id="385" r:id="rId13"/>
    <p:sldId id="364" r:id="rId14"/>
    <p:sldId id="454" r:id="rId15"/>
    <p:sldId id="366" r:id="rId16"/>
    <p:sldId id="256" r:id="rId17"/>
    <p:sldId id="392" r:id="rId18"/>
    <p:sldId id="370" r:id="rId19"/>
    <p:sldId id="431" r:id="rId20"/>
    <p:sldId id="418" r:id="rId21"/>
    <p:sldId id="420" r:id="rId22"/>
    <p:sldId id="435" r:id="rId23"/>
    <p:sldId id="436" r:id="rId24"/>
    <p:sldId id="437" r:id="rId25"/>
    <p:sldId id="438" r:id="rId26"/>
    <p:sldId id="439" r:id="rId27"/>
    <p:sldId id="447" r:id="rId28"/>
    <p:sldId id="421" r:id="rId29"/>
    <p:sldId id="449" r:id="rId30"/>
    <p:sldId id="450" r:id="rId31"/>
    <p:sldId id="448" r:id="rId32"/>
    <p:sldId id="388" r:id="rId33"/>
    <p:sldId id="367" r:id="rId34"/>
    <p:sldId id="434" r:id="rId35"/>
    <p:sldId id="452" r:id="rId3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BE9"/>
    <a:srgbClr val="0432FF"/>
    <a:srgbClr val="F9A30E"/>
    <a:srgbClr val="61C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63" autoAdjust="0"/>
    <p:restoredTop sz="93732"/>
  </p:normalViewPr>
  <p:slideViewPr>
    <p:cSldViewPr snapToGrid="0">
      <p:cViewPr varScale="1">
        <p:scale>
          <a:sx n="28" d="100"/>
          <a:sy n="28" d="100"/>
        </p:scale>
        <p:origin x="208" y="1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CF2C8-5777-4D35-AA67-A7770C3AFB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7644C3-9052-46F7-B4E1-9657B26D72EE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/>
            <a:t>More stressful than 12-months ago</a:t>
          </a:r>
          <a:endParaRPr lang="en-US" sz="1800" dirty="0"/>
        </a:p>
      </dgm:t>
    </dgm:pt>
    <dgm:pt modelId="{5C06CC66-6C81-4AB4-9619-67DC0828541A}" type="parTrans" cxnId="{F084394A-CD31-474D-90A1-E69A870A164D}">
      <dgm:prSet/>
      <dgm:spPr/>
      <dgm:t>
        <a:bodyPr/>
        <a:lstStyle/>
        <a:p>
          <a:endParaRPr lang="en-US" sz="1800"/>
        </a:p>
      </dgm:t>
    </dgm:pt>
    <dgm:pt modelId="{1B871FD7-5C59-4426-A753-9A7E3104C1CD}" type="sibTrans" cxnId="{F084394A-CD31-474D-90A1-E69A870A164D}">
      <dgm:prSet/>
      <dgm:spPr/>
      <dgm:t>
        <a:bodyPr/>
        <a:lstStyle/>
        <a:p>
          <a:endParaRPr lang="en-US" sz="1800"/>
        </a:p>
      </dgm:t>
    </dgm:pt>
    <dgm:pt modelId="{CC2A991E-ED45-4DD1-AEEB-90E626244854}">
      <dgm:prSet custT="1"/>
      <dgm:spPr/>
      <dgm:t>
        <a:bodyPr/>
        <a:lstStyle/>
        <a:p>
          <a:pPr>
            <a:buClr>
              <a:srgbClr val="C00000"/>
            </a:buClr>
            <a:buFont typeface="Wingdings" pitchFamily="2" charset="2"/>
            <a:buChar char="Ø"/>
          </a:pPr>
          <a:r>
            <a:rPr lang="en-US" sz="1800" b="1" dirty="0"/>
            <a:t>Mental Health 						</a:t>
          </a:r>
          <a:r>
            <a:rPr lang="en-US" sz="1200" b="0" dirty="0"/>
            <a:t>(35% </a:t>
          </a:r>
          <a:r>
            <a:rPr lang="en-US" sz="1200" b="0" dirty="0">
              <a:sym typeface="Wingdings" panose="05000000000000000000" pitchFamily="2" charset="2"/>
            </a:rPr>
            <a:t></a:t>
          </a:r>
          <a:r>
            <a:rPr lang="en-US" sz="1200" b="0" dirty="0"/>
            <a:t> 44.1%)</a:t>
          </a:r>
        </a:p>
      </dgm:t>
    </dgm:pt>
    <dgm:pt modelId="{F8CE4B85-03B3-4449-B2E0-32258D25D5FD}" type="parTrans" cxnId="{12BB35B5-A75B-47AA-8F80-C9FE27D31984}">
      <dgm:prSet/>
      <dgm:spPr/>
      <dgm:t>
        <a:bodyPr/>
        <a:lstStyle/>
        <a:p>
          <a:endParaRPr lang="en-US" sz="1800"/>
        </a:p>
      </dgm:t>
    </dgm:pt>
    <dgm:pt modelId="{9812B6F8-9290-428E-B1CA-8E495774FA4C}" type="sibTrans" cxnId="{12BB35B5-A75B-47AA-8F80-C9FE27D31984}">
      <dgm:prSet/>
      <dgm:spPr/>
      <dgm:t>
        <a:bodyPr/>
        <a:lstStyle/>
        <a:p>
          <a:endParaRPr lang="en-US" sz="1800"/>
        </a:p>
      </dgm:t>
    </dgm:pt>
    <dgm:pt modelId="{7733DE3E-1CA8-4CE4-88CD-1AF332297B96}">
      <dgm:prSet custT="1"/>
      <dgm:spPr/>
      <dgm:t>
        <a:bodyPr/>
        <a:lstStyle/>
        <a:p>
          <a:pPr>
            <a:buClr>
              <a:srgbClr val="C00000"/>
            </a:buClr>
            <a:buFont typeface="Wingdings" pitchFamily="2" charset="2"/>
            <a:buChar char="Ø"/>
          </a:pPr>
          <a:r>
            <a:rPr lang="en-US" sz="1800" b="1" dirty="0"/>
            <a:t>Physical health 					</a:t>
          </a:r>
          <a:r>
            <a:rPr lang="en-US" sz="1200" b="0" dirty="0"/>
            <a:t>(22%</a:t>
          </a:r>
          <a:r>
            <a:rPr lang="en-US" sz="1200" b="0" dirty="0">
              <a:sym typeface="Wingdings" panose="05000000000000000000" pitchFamily="2" charset="2"/>
            </a:rPr>
            <a:t></a:t>
          </a:r>
          <a:r>
            <a:rPr lang="en-US" sz="1200" b="0" dirty="0"/>
            <a:t>37.1%)</a:t>
          </a:r>
        </a:p>
      </dgm:t>
    </dgm:pt>
    <dgm:pt modelId="{61963111-4492-4335-8C79-82EFE8F1B28A}" type="parTrans" cxnId="{97576704-E87F-4042-9C74-966DCFCC536B}">
      <dgm:prSet/>
      <dgm:spPr/>
      <dgm:t>
        <a:bodyPr/>
        <a:lstStyle/>
        <a:p>
          <a:endParaRPr lang="en-US" sz="1800"/>
        </a:p>
      </dgm:t>
    </dgm:pt>
    <dgm:pt modelId="{D803617C-D770-431B-ACCC-57A43CD6CF3E}" type="sibTrans" cxnId="{97576704-E87F-4042-9C74-966DCFCC536B}">
      <dgm:prSet/>
      <dgm:spPr/>
      <dgm:t>
        <a:bodyPr/>
        <a:lstStyle/>
        <a:p>
          <a:endParaRPr lang="en-US" sz="1800"/>
        </a:p>
      </dgm:t>
    </dgm:pt>
    <dgm:pt modelId="{90C1C62D-55D6-4B43-BFD6-1D5F278C3D97}">
      <dgm:prSet custT="1"/>
      <dgm:spPr/>
      <dgm:t>
        <a:bodyPr/>
        <a:lstStyle/>
        <a:p>
          <a:pPr>
            <a:buClr>
              <a:srgbClr val="C00000"/>
            </a:buClr>
            <a:buFont typeface="Wingdings" pitchFamily="2" charset="2"/>
            <a:buChar char="Ø"/>
          </a:pPr>
          <a:r>
            <a:rPr lang="en-US" sz="1800" b="1" dirty="0"/>
            <a:t>Work 							</a:t>
          </a:r>
          <a:r>
            <a:rPr lang="en-US" sz="1200" b="0" dirty="0"/>
            <a:t>(30% </a:t>
          </a:r>
          <a:r>
            <a:rPr lang="en-US" sz="1200" b="0" dirty="0">
              <a:sym typeface="Wingdings" panose="05000000000000000000" pitchFamily="2" charset="2"/>
            </a:rPr>
            <a:t></a:t>
          </a:r>
          <a:r>
            <a:rPr lang="en-US" sz="1200" b="0" dirty="0"/>
            <a:t> 40.4%)</a:t>
          </a:r>
        </a:p>
      </dgm:t>
    </dgm:pt>
    <dgm:pt modelId="{393FF226-6B24-48BB-97B4-FD6B04BD8552}" type="parTrans" cxnId="{E9D74290-9220-43DC-87FB-599D51235E36}">
      <dgm:prSet/>
      <dgm:spPr/>
      <dgm:t>
        <a:bodyPr/>
        <a:lstStyle/>
        <a:p>
          <a:endParaRPr lang="en-US" sz="1800"/>
        </a:p>
      </dgm:t>
    </dgm:pt>
    <dgm:pt modelId="{B8486A13-2542-425A-ADC4-08D0645BEF97}" type="sibTrans" cxnId="{E9D74290-9220-43DC-87FB-599D51235E36}">
      <dgm:prSet/>
      <dgm:spPr/>
      <dgm:t>
        <a:bodyPr/>
        <a:lstStyle/>
        <a:p>
          <a:endParaRPr lang="en-US" sz="1800"/>
        </a:p>
      </dgm:t>
    </dgm:pt>
    <dgm:pt modelId="{7C4B7F74-DAB3-4282-939C-A086FA18E9C6}">
      <dgm:prSet custT="1"/>
      <dgm:spPr/>
      <dgm:t>
        <a:bodyPr/>
        <a:lstStyle/>
        <a:p>
          <a:pPr>
            <a:buClr>
              <a:srgbClr val="C00000"/>
            </a:buClr>
            <a:buFont typeface="Wingdings" pitchFamily="2" charset="2"/>
            <a:buChar char="Ø"/>
          </a:pPr>
          <a:r>
            <a:rPr lang="en-US" sz="1800" b="1" dirty="0"/>
            <a:t>Marriage and/or romantic relationships 			</a:t>
          </a:r>
          <a:r>
            <a:rPr lang="en-US" sz="1200" b="0" dirty="0"/>
            <a:t>(16%</a:t>
          </a:r>
          <a:r>
            <a:rPr lang="en-US" sz="1200" b="0" dirty="0">
              <a:sym typeface="Wingdings" panose="05000000000000000000" pitchFamily="2" charset="2"/>
            </a:rPr>
            <a:t></a:t>
          </a:r>
          <a:r>
            <a:rPr lang="en-US" sz="1200" b="0" dirty="0"/>
            <a:t> 20%)</a:t>
          </a:r>
        </a:p>
      </dgm:t>
    </dgm:pt>
    <dgm:pt modelId="{8F989DFA-9C75-4AA5-8477-FB6BEDE7757A}" type="parTrans" cxnId="{E40F0097-DA11-427F-B800-892843BFF894}">
      <dgm:prSet/>
      <dgm:spPr/>
      <dgm:t>
        <a:bodyPr/>
        <a:lstStyle/>
        <a:p>
          <a:endParaRPr lang="en-US" sz="1800"/>
        </a:p>
      </dgm:t>
    </dgm:pt>
    <dgm:pt modelId="{B65D6A23-2AC1-4264-8776-3CCFAD96628D}" type="sibTrans" cxnId="{E40F0097-DA11-427F-B800-892843BFF894}">
      <dgm:prSet/>
      <dgm:spPr/>
      <dgm:t>
        <a:bodyPr/>
        <a:lstStyle/>
        <a:p>
          <a:endParaRPr lang="en-US" sz="1800"/>
        </a:p>
      </dgm:t>
    </dgm:pt>
    <dgm:pt modelId="{330CE630-A561-4B17-9B4D-683C0F02CC2A}">
      <dgm:prSet custT="1"/>
      <dgm:spPr>
        <a:noFill/>
        <a:ln w="19050">
          <a:solidFill>
            <a:schemeClr val="accent6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Less</a:t>
          </a:r>
          <a:endParaRPr lang="en-US" sz="1800" dirty="0">
            <a:solidFill>
              <a:schemeClr val="tx1"/>
            </a:solidFill>
          </a:endParaRPr>
        </a:p>
      </dgm:t>
    </dgm:pt>
    <dgm:pt modelId="{44757E13-02A9-47C6-813F-348E8D205072}" type="parTrans" cxnId="{D314598A-8457-4226-BAEF-95321B86261F}">
      <dgm:prSet/>
      <dgm:spPr/>
      <dgm:t>
        <a:bodyPr/>
        <a:lstStyle/>
        <a:p>
          <a:endParaRPr lang="en-US" sz="1800"/>
        </a:p>
      </dgm:t>
    </dgm:pt>
    <dgm:pt modelId="{42724F98-4314-4FFF-9A6E-1E6B9388C39F}" type="sibTrans" cxnId="{D314598A-8457-4226-BAEF-95321B86261F}">
      <dgm:prSet/>
      <dgm:spPr/>
      <dgm:t>
        <a:bodyPr/>
        <a:lstStyle/>
        <a:p>
          <a:endParaRPr lang="en-US" sz="1800"/>
        </a:p>
      </dgm:t>
    </dgm:pt>
    <dgm:pt modelId="{886561A1-3CFD-45D4-85EC-56FFE396E000}">
      <dgm:prSet custT="1"/>
      <dgm:spPr/>
      <dgm:t>
        <a:bodyPr/>
        <a:lstStyle/>
        <a:p>
          <a:r>
            <a:rPr lang="en-US" sz="1800" dirty="0"/>
            <a:t>The uncertainty surrounding COVID-19 			</a:t>
          </a:r>
          <a:r>
            <a:rPr lang="en-US" sz="1200" dirty="0"/>
            <a:t>(56%</a:t>
          </a:r>
          <a:r>
            <a:rPr lang="en-US" sz="1200" dirty="0">
              <a:sym typeface="Wingdings" panose="05000000000000000000" pitchFamily="2" charset="2"/>
            </a:rPr>
            <a:t></a:t>
          </a:r>
          <a:r>
            <a:rPr lang="en-US" sz="1200" dirty="0"/>
            <a:t>50.7%)</a:t>
          </a:r>
        </a:p>
      </dgm:t>
    </dgm:pt>
    <dgm:pt modelId="{A9818704-79F0-47A8-99A6-BA742E5C6B97}" type="parTrans" cxnId="{1A185983-0353-4E53-9CFF-5313151B12BA}">
      <dgm:prSet/>
      <dgm:spPr/>
      <dgm:t>
        <a:bodyPr/>
        <a:lstStyle/>
        <a:p>
          <a:endParaRPr lang="en-US" sz="1800"/>
        </a:p>
      </dgm:t>
    </dgm:pt>
    <dgm:pt modelId="{F8B3DBBF-0DD0-4509-8D76-12AD83EA7161}" type="sibTrans" cxnId="{1A185983-0353-4E53-9CFF-5313151B12BA}">
      <dgm:prSet/>
      <dgm:spPr/>
      <dgm:t>
        <a:bodyPr/>
        <a:lstStyle/>
        <a:p>
          <a:endParaRPr lang="en-US" sz="1800"/>
        </a:p>
      </dgm:t>
    </dgm:pt>
    <dgm:pt modelId="{9B051D53-7954-422E-8E92-5CBA4F5E41D7}">
      <dgm:prSet custT="1"/>
      <dgm:spPr/>
      <dgm:t>
        <a:bodyPr/>
        <a:lstStyle/>
        <a:p>
          <a:r>
            <a:rPr lang="en-US" sz="1800" dirty="0"/>
            <a:t>Other people not wearing face masks 			</a:t>
          </a:r>
          <a:r>
            <a:rPr lang="en-US" sz="1200" dirty="0"/>
            <a:t>(50%</a:t>
          </a:r>
          <a:r>
            <a:rPr lang="en-US" sz="1200" dirty="0">
              <a:sym typeface="Wingdings" panose="05000000000000000000" pitchFamily="2" charset="2"/>
            </a:rPr>
            <a:t></a:t>
          </a:r>
          <a:r>
            <a:rPr lang="en-US" sz="1200" dirty="0"/>
            <a:t>45.3%)</a:t>
          </a:r>
        </a:p>
      </dgm:t>
    </dgm:pt>
    <dgm:pt modelId="{7C26DC9D-6A80-4CB8-92FC-2CDC7E48FA9C}" type="parTrans" cxnId="{98765006-80AA-453B-A761-3BDA39FDCB25}">
      <dgm:prSet/>
      <dgm:spPr/>
      <dgm:t>
        <a:bodyPr/>
        <a:lstStyle/>
        <a:p>
          <a:endParaRPr lang="en-US" sz="1800"/>
        </a:p>
      </dgm:t>
    </dgm:pt>
    <dgm:pt modelId="{1C0B9A7B-C9E9-41F1-A547-B01549A2EDD0}" type="sibTrans" cxnId="{98765006-80AA-453B-A761-3BDA39FDCB25}">
      <dgm:prSet/>
      <dgm:spPr/>
      <dgm:t>
        <a:bodyPr/>
        <a:lstStyle/>
        <a:p>
          <a:endParaRPr lang="en-US" sz="1800"/>
        </a:p>
      </dgm:t>
    </dgm:pt>
    <dgm:pt modelId="{AC4E755C-F07D-4331-99CC-6F8F6AA25BAF}">
      <dgm:prSet custT="1"/>
      <dgm:spPr/>
      <dgm:t>
        <a:bodyPr/>
        <a:lstStyle/>
        <a:p>
          <a:r>
            <a:rPr lang="en-US" sz="1800" dirty="0"/>
            <a:t>Government COVID-19 guidelines 			</a:t>
          </a:r>
          <a:r>
            <a:rPr lang="en-US" sz="1200" dirty="0"/>
            <a:t>(48%</a:t>
          </a:r>
          <a:r>
            <a:rPr lang="en-US" sz="1200" dirty="0">
              <a:sym typeface="Wingdings" panose="05000000000000000000" pitchFamily="2" charset="2"/>
            </a:rPr>
            <a:t></a:t>
          </a:r>
          <a:r>
            <a:rPr lang="en-US" sz="1200" dirty="0"/>
            <a:t>32.3%)</a:t>
          </a:r>
        </a:p>
      </dgm:t>
    </dgm:pt>
    <dgm:pt modelId="{142BEC8A-0CEC-4A09-BDAE-4C88D1BCDBE9}" type="parTrans" cxnId="{D5C9DD53-3FA9-43BE-9F26-323E13A2F445}">
      <dgm:prSet/>
      <dgm:spPr/>
      <dgm:t>
        <a:bodyPr/>
        <a:lstStyle/>
        <a:p>
          <a:endParaRPr lang="en-US" sz="1800"/>
        </a:p>
      </dgm:t>
    </dgm:pt>
    <dgm:pt modelId="{BEAA4BE6-A153-4EF0-B8B8-7BDB3C1909D5}" type="sibTrans" cxnId="{D5C9DD53-3FA9-43BE-9F26-323E13A2F445}">
      <dgm:prSet/>
      <dgm:spPr/>
      <dgm:t>
        <a:bodyPr/>
        <a:lstStyle/>
        <a:p>
          <a:endParaRPr lang="en-US" sz="1800"/>
        </a:p>
      </dgm:t>
    </dgm:pt>
    <dgm:pt modelId="{2547AF9C-695A-4A8D-B8A7-2D2400989109}">
      <dgm:prSet custT="1"/>
      <dgm:spPr>
        <a:noFill/>
        <a:ln w="25400">
          <a:solidFill>
            <a:schemeClr val="accent5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Same</a:t>
          </a:r>
          <a:endParaRPr lang="en-US" sz="1800" dirty="0">
            <a:solidFill>
              <a:schemeClr val="tx1"/>
            </a:solidFill>
          </a:endParaRPr>
        </a:p>
      </dgm:t>
    </dgm:pt>
    <dgm:pt modelId="{DBF2DD06-DA79-4A0E-9F9A-4852094CBEB8}" type="parTrans" cxnId="{39675E53-3A67-4DF2-8720-9A46897E4950}">
      <dgm:prSet/>
      <dgm:spPr/>
      <dgm:t>
        <a:bodyPr/>
        <a:lstStyle/>
        <a:p>
          <a:endParaRPr lang="en-US" sz="1800"/>
        </a:p>
      </dgm:t>
    </dgm:pt>
    <dgm:pt modelId="{7D4BFF32-275D-4F5A-BDC9-1837ED890547}" type="sibTrans" cxnId="{39675E53-3A67-4DF2-8720-9A46897E4950}">
      <dgm:prSet/>
      <dgm:spPr/>
      <dgm:t>
        <a:bodyPr/>
        <a:lstStyle/>
        <a:p>
          <a:endParaRPr lang="en-US" sz="1800"/>
        </a:p>
      </dgm:t>
    </dgm:pt>
    <dgm:pt modelId="{BBD3F2C7-C8CC-40C8-A87F-371EDF835522}">
      <dgm:prSet custT="1"/>
      <dgm:spPr/>
      <dgm:t>
        <a:bodyPr/>
        <a:lstStyle/>
        <a:p>
          <a:r>
            <a:rPr lang="en-US" sz="1800" dirty="0"/>
            <a:t>Future plans 						</a:t>
          </a:r>
          <a:r>
            <a:rPr lang="en-US" sz="1200" dirty="0"/>
            <a:t>(51.8%~)</a:t>
          </a:r>
        </a:p>
      </dgm:t>
    </dgm:pt>
    <dgm:pt modelId="{A0FA3394-505D-4A7E-9320-CD4955FE8BA0}" type="parTrans" cxnId="{A20DDB72-4895-4BF4-9B16-2C217FAC1B98}">
      <dgm:prSet/>
      <dgm:spPr/>
      <dgm:t>
        <a:bodyPr/>
        <a:lstStyle/>
        <a:p>
          <a:endParaRPr lang="en-US" sz="1800"/>
        </a:p>
      </dgm:t>
    </dgm:pt>
    <dgm:pt modelId="{9682AC24-1E29-4C34-B3CF-DA736F6D9C0E}" type="sibTrans" cxnId="{A20DDB72-4895-4BF4-9B16-2C217FAC1B98}">
      <dgm:prSet/>
      <dgm:spPr/>
      <dgm:t>
        <a:bodyPr/>
        <a:lstStyle/>
        <a:p>
          <a:endParaRPr lang="en-US" sz="1800"/>
        </a:p>
      </dgm:t>
    </dgm:pt>
    <dgm:pt modelId="{0866E7B6-FF0A-4E3E-BE5E-DF52A488B218}">
      <dgm:prSet custT="1"/>
      <dgm:spPr/>
      <dgm:t>
        <a:bodyPr/>
        <a:lstStyle/>
        <a:p>
          <a:r>
            <a:rPr lang="en-US" sz="1800" dirty="0"/>
            <a:t>Boredom and Loneliness 				</a:t>
          </a:r>
          <a:r>
            <a:rPr lang="en-US" sz="1200" dirty="0"/>
            <a:t>(32.6%~)</a:t>
          </a:r>
        </a:p>
      </dgm:t>
    </dgm:pt>
    <dgm:pt modelId="{04BE8C20-3426-4D60-B352-13D968A14F27}" type="parTrans" cxnId="{3C625E80-4D56-4984-BC8C-5D7F62C1285A}">
      <dgm:prSet/>
      <dgm:spPr/>
      <dgm:t>
        <a:bodyPr/>
        <a:lstStyle/>
        <a:p>
          <a:endParaRPr lang="en-US" sz="1800"/>
        </a:p>
      </dgm:t>
    </dgm:pt>
    <dgm:pt modelId="{97052C19-B338-4DEF-9196-56ABFC17CCE4}" type="sibTrans" cxnId="{3C625E80-4D56-4984-BC8C-5D7F62C1285A}">
      <dgm:prSet/>
      <dgm:spPr/>
      <dgm:t>
        <a:bodyPr/>
        <a:lstStyle/>
        <a:p>
          <a:endParaRPr lang="en-US" sz="1800"/>
        </a:p>
      </dgm:t>
    </dgm:pt>
    <dgm:pt modelId="{26C85F5E-62A8-4D5C-B405-201DEFF851D5}">
      <dgm:prSet custT="1"/>
      <dgm:spPr/>
      <dgm:t>
        <a:bodyPr/>
        <a:lstStyle/>
        <a:p>
          <a:r>
            <a:rPr lang="en-US" sz="1800" dirty="0"/>
            <a:t>Other people not social distancing 			</a:t>
          </a:r>
          <a:r>
            <a:rPr lang="en-US" sz="1200" dirty="0"/>
            <a:t>(58.2%~)</a:t>
          </a:r>
        </a:p>
      </dgm:t>
    </dgm:pt>
    <dgm:pt modelId="{182D4A18-63AA-4FDA-A275-6D49A1DDD23C}" type="parTrans" cxnId="{CCB80F41-2CC0-4664-BB26-33EAFE1838C0}">
      <dgm:prSet/>
      <dgm:spPr/>
      <dgm:t>
        <a:bodyPr/>
        <a:lstStyle/>
        <a:p>
          <a:endParaRPr lang="en-US" sz="1800"/>
        </a:p>
      </dgm:t>
    </dgm:pt>
    <dgm:pt modelId="{C87F1F62-A3E1-48DF-810E-D67249F193A9}" type="sibTrans" cxnId="{CCB80F41-2CC0-4664-BB26-33EAFE1838C0}">
      <dgm:prSet/>
      <dgm:spPr/>
      <dgm:t>
        <a:bodyPr/>
        <a:lstStyle/>
        <a:p>
          <a:endParaRPr lang="en-US" sz="1800"/>
        </a:p>
      </dgm:t>
    </dgm:pt>
    <dgm:pt modelId="{CB909DFC-88C0-4748-A703-752C9A95E02C}" type="pres">
      <dgm:prSet presAssocID="{C26CF2C8-5777-4D35-AA67-A7770C3AFB3C}" presName="linear" presStyleCnt="0">
        <dgm:presLayoutVars>
          <dgm:animLvl val="lvl"/>
          <dgm:resizeHandles val="exact"/>
        </dgm:presLayoutVars>
      </dgm:prSet>
      <dgm:spPr/>
    </dgm:pt>
    <dgm:pt modelId="{1ACB69C8-04C3-6147-8777-ACE91823DFB5}" type="pres">
      <dgm:prSet presAssocID="{957644C3-9052-46F7-B4E1-9657B26D72EE}" presName="parentText" presStyleLbl="node1" presStyleIdx="0" presStyleCnt="3" custScaleY="27975" custLinFactNeighborX="0" custLinFactNeighborY="-23779">
        <dgm:presLayoutVars>
          <dgm:chMax val="0"/>
          <dgm:bulletEnabled val="1"/>
        </dgm:presLayoutVars>
      </dgm:prSet>
      <dgm:spPr/>
    </dgm:pt>
    <dgm:pt modelId="{16B7B084-4732-1841-904D-82C1D03669DD}" type="pres">
      <dgm:prSet presAssocID="{957644C3-9052-46F7-B4E1-9657B26D72EE}" presName="childText" presStyleLbl="revTx" presStyleIdx="0" presStyleCnt="3" custLinFactNeighborY="-23815">
        <dgm:presLayoutVars>
          <dgm:bulletEnabled val="1"/>
        </dgm:presLayoutVars>
      </dgm:prSet>
      <dgm:spPr/>
    </dgm:pt>
    <dgm:pt modelId="{B1A6917B-7C6A-6C40-8708-C2AD7731438A}" type="pres">
      <dgm:prSet presAssocID="{330CE630-A561-4B17-9B4D-683C0F02CC2A}" presName="parentText" presStyleLbl="node1" presStyleIdx="1" presStyleCnt="3" custScaleY="27463">
        <dgm:presLayoutVars>
          <dgm:chMax val="0"/>
          <dgm:bulletEnabled val="1"/>
        </dgm:presLayoutVars>
      </dgm:prSet>
      <dgm:spPr/>
    </dgm:pt>
    <dgm:pt modelId="{286C31BA-03C7-C64B-BF78-53451E54A441}" type="pres">
      <dgm:prSet presAssocID="{330CE630-A561-4B17-9B4D-683C0F02CC2A}" presName="childText" presStyleLbl="revTx" presStyleIdx="1" presStyleCnt="3" custLinFactNeighborY="3093">
        <dgm:presLayoutVars>
          <dgm:bulletEnabled val="1"/>
        </dgm:presLayoutVars>
      </dgm:prSet>
      <dgm:spPr/>
    </dgm:pt>
    <dgm:pt modelId="{8577AEEF-1841-2C42-8638-2999E8504BB5}" type="pres">
      <dgm:prSet presAssocID="{2547AF9C-695A-4A8D-B8A7-2D2400989109}" presName="parentText" presStyleLbl="node1" presStyleIdx="2" presStyleCnt="3" custScaleY="23509">
        <dgm:presLayoutVars>
          <dgm:chMax val="0"/>
          <dgm:bulletEnabled val="1"/>
        </dgm:presLayoutVars>
      </dgm:prSet>
      <dgm:spPr/>
    </dgm:pt>
    <dgm:pt modelId="{3E470CEA-B7C4-1840-9484-470B593D100B}" type="pres">
      <dgm:prSet presAssocID="{2547AF9C-695A-4A8D-B8A7-2D2400989109}" presName="childText" presStyleLbl="revTx" presStyleIdx="2" presStyleCnt="3" custLinFactNeighborY="8248">
        <dgm:presLayoutVars>
          <dgm:bulletEnabled val="1"/>
        </dgm:presLayoutVars>
      </dgm:prSet>
      <dgm:spPr/>
    </dgm:pt>
  </dgm:ptLst>
  <dgm:cxnLst>
    <dgm:cxn modelId="{29684F00-BFD7-CE4B-9BC7-D2D9CB131B21}" type="presOf" srcId="{BBD3F2C7-C8CC-40C8-A87F-371EDF835522}" destId="{3E470CEA-B7C4-1840-9484-470B593D100B}" srcOrd="0" destOrd="0" presId="urn:microsoft.com/office/officeart/2005/8/layout/vList2"/>
    <dgm:cxn modelId="{97576704-E87F-4042-9C74-966DCFCC536B}" srcId="{957644C3-9052-46F7-B4E1-9657B26D72EE}" destId="{7733DE3E-1CA8-4CE4-88CD-1AF332297B96}" srcOrd="1" destOrd="0" parTransId="{61963111-4492-4335-8C79-82EFE8F1B28A}" sibTransId="{D803617C-D770-431B-ACCC-57A43CD6CF3E}"/>
    <dgm:cxn modelId="{98765006-80AA-453B-A761-3BDA39FDCB25}" srcId="{330CE630-A561-4B17-9B4D-683C0F02CC2A}" destId="{9B051D53-7954-422E-8E92-5CBA4F5E41D7}" srcOrd="1" destOrd="0" parTransId="{7C26DC9D-6A80-4CB8-92FC-2CDC7E48FA9C}" sibTransId="{1C0B9A7B-C9E9-41F1-A547-B01549A2EDD0}"/>
    <dgm:cxn modelId="{82330019-E2DC-2245-90EC-B7BEBA40E2C5}" type="presOf" srcId="{C26CF2C8-5777-4D35-AA67-A7770C3AFB3C}" destId="{CB909DFC-88C0-4748-A703-752C9A95E02C}" srcOrd="0" destOrd="0" presId="urn:microsoft.com/office/officeart/2005/8/layout/vList2"/>
    <dgm:cxn modelId="{B5E9F834-83BA-9448-9AE4-323E158E1A47}" type="presOf" srcId="{957644C3-9052-46F7-B4E1-9657B26D72EE}" destId="{1ACB69C8-04C3-6147-8777-ACE91823DFB5}" srcOrd="0" destOrd="0" presId="urn:microsoft.com/office/officeart/2005/8/layout/vList2"/>
    <dgm:cxn modelId="{CCB80F41-2CC0-4664-BB26-33EAFE1838C0}" srcId="{2547AF9C-695A-4A8D-B8A7-2D2400989109}" destId="{26C85F5E-62A8-4D5C-B405-201DEFF851D5}" srcOrd="2" destOrd="0" parTransId="{182D4A18-63AA-4FDA-A275-6D49A1DDD23C}" sibTransId="{C87F1F62-A3E1-48DF-810E-D67249F193A9}"/>
    <dgm:cxn modelId="{F084394A-CD31-474D-90A1-E69A870A164D}" srcId="{C26CF2C8-5777-4D35-AA67-A7770C3AFB3C}" destId="{957644C3-9052-46F7-B4E1-9657B26D72EE}" srcOrd="0" destOrd="0" parTransId="{5C06CC66-6C81-4AB4-9619-67DC0828541A}" sibTransId="{1B871FD7-5C59-4426-A753-9A7E3104C1CD}"/>
    <dgm:cxn modelId="{79F0C852-8973-EB41-AAC6-FE54D40231DA}" type="presOf" srcId="{7733DE3E-1CA8-4CE4-88CD-1AF332297B96}" destId="{16B7B084-4732-1841-904D-82C1D03669DD}" srcOrd="0" destOrd="1" presId="urn:microsoft.com/office/officeart/2005/8/layout/vList2"/>
    <dgm:cxn modelId="{39675E53-3A67-4DF2-8720-9A46897E4950}" srcId="{C26CF2C8-5777-4D35-AA67-A7770C3AFB3C}" destId="{2547AF9C-695A-4A8D-B8A7-2D2400989109}" srcOrd="2" destOrd="0" parTransId="{DBF2DD06-DA79-4A0E-9F9A-4852094CBEB8}" sibTransId="{7D4BFF32-275D-4F5A-BDC9-1837ED890547}"/>
    <dgm:cxn modelId="{D5C9DD53-3FA9-43BE-9F26-323E13A2F445}" srcId="{330CE630-A561-4B17-9B4D-683C0F02CC2A}" destId="{AC4E755C-F07D-4331-99CC-6F8F6AA25BAF}" srcOrd="2" destOrd="0" parTransId="{142BEC8A-0CEC-4A09-BDAE-4C88D1BCDBE9}" sibTransId="{BEAA4BE6-A153-4EF0-B8B8-7BDB3C1909D5}"/>
    <dgm:cxn modelId="{4B08FC5F-C585-F94E-BC01-E8E10D96658F}" type="presOf" srcId="{90C1C62D-55D6-4B43-BFD6-1D5F278C3D97}" destId="{16B7B084-4732-1841-904D-82C1D03669DD}" srcOrd="0" destOrd="2" presId="urn:microsoft.com/office/officeart/2005/8/layout/vList2"/>
    <dgm:cxn modelId="{68090963-7BC2-C042-9113-325EDA996D83}" type="presOf" srcId="{9B051D53-7954-422E-8E92-5CBA4F5E41D7}" destId="{286C31BA-03C7-C64B-BF78-53451E54A441}" srcOrd="0" destOrd="1" presId="urn:microsoft.com/office/officeart/2005/8/layout/vList2"/>
    <dgm:cxn modelId="{A20DDB72-4895-4BF4-9B16-2C217FAC1B98}" srcId="{2547AF9C-695A-4A8D-B8A7-2D2400989109}" destId="{BBD3F2C7-C8CC-40C8-A87F-371EDF835522}" srcOrd="0" destOrd="0" parTransId="{A0FA3394-505D-4A7E-9320-CD4955FE8BA0}" sibTransId="{9682AC24-1E29-4C34-B3CF-DA736F6D9C0E}"/>
    <dgm:cxn modelId="{3C625E80-4D56-4984-BC8C-5D7F62C1285A}" srcId="{2547AF9C-695A-4A8D-B8A7-2D2400989109}" destId="{0866E7B6-FF0A-4E3E-BE5E-DF52A488B218}" srcOrd="1" destOrd="0" parTransId="{04BE8C20-3426-4D60-B352-13D968A14F27}" sibTransId="{97052C19-B338-4DEF-9196-56ABFC17CCE4}"/>
    <dgm:cxn modelId="{1A185983-0353-4E53-9CFF-5313151B12BA}" srcId="{330CE630-A561-4B17-9B4D-683C0F02CC2A}" destId="{886561A1-3CFD-45D4-85EC-56FFE396E000}" srcOrd="0" destOrd="0" parTransId="{A9818704-79F0-47A8-99A6-BA742E5C6B97}" sibTransId="{F8B3DBBF-0DD0-4509-8D76-12AD83EA7161}"/>
    <dgm:cxn modelId="{D314598A-8457-4226-BAEF-95321B86261F}" srcId="{C26CF2C8-5777-4D35-AA67-A7770C3AFB3C}" destId="{330CE630-A561-4B17-9B4D-683C0F02CC2A}" srcOrd="1" destOrd="0" parTransId="{44757E13-02A9-47C6-813F-348E8D205072}" sibTransId="{42724F98-4314-4FFF-9A6E-1E6B9388C39F}"/>
    <dgm:cxn modelId="{A74B368C-26E7-9641-B1FD-4A3BA999CCDE}" type="presOf" srcId="{330CE630-A561-4B17-9B4D-683C0F02CC2A}" destId="{B1A6917B-7C6A-6C40-8708-C2AD7731438A}" srcOrd="0" destOrd="0" presId="urn:microsoft.com/office/officeart/2005/8/layout/vList2"/>
    <dgm:cxn modelId="{E9D74290-9220-43DC-87FB-599D51235E36}" srcId="{957644C3-9052-46F7-B4E1-9657B26D72EE}" destId="{90C1C62D-55D6-4B43-BFD6-1D5F278C3D97}" srcOrd="2" destOrd="0" parTransId="{393FF226-6B24-48BB-97B4-FD6B04BD8552}" sibTransId="{B8486A13-2542-425A-ADC4-08D0645BEF97}"/>
    <dgm:cxn modelId="{E40F0097-DA11-427F-B800-892843BFF894}" srcId="{957644C3-9052-46F7-B4E1-9657B26D72EE}" destId="{7C4B7F74-DAB3-4282-939C-A086FA18E9C6}" srcOrd="3" destOrd="0" parTransId="{8F989DFA-9C75-4AA5-8477-FB6BEDE7757A}" sibTransId="{B65D6A23-2AC1-4264-8776-3CCFAD96628D}"/>
    <dgm:cxn modelId="{A662F198-434E-DD44-9015-AA6C442B19E8}" type="presOf" srcId="{0866E7B6-FF0A-4E3E-BE5E-DF52A488B218}" destId="{3E470CEA-B7C4-1840-9484-470B593D100B}" srcOrd="0" destOrd="1" presId="urn:microsoft.com/office/officeart/2005/8/layout/vList2"/>
    <dgm:cxn modelId="{E7AD2CAF-5161-F243-8407-3246B8CE22C3}" type="presOf" srcId="{7C4B7F74-DAB3-4282-939C-A086FA18E9C6}" destId="{16B7B084-4732-1841-904D-82C1D03669DD}" srcOrd="0" destOrd="3" presId="urn:microsoft.com/office/officeart/2005/8/layout/vList2"/>
    <dgm:cxn modelId="{9D4972B2-5B59-4C47-8716-559D556C039A}" type="presOf" srcId="{26C85F5E-62A8-4D5C-B405-201DEFF851D5}" destId="{3E470CEA-B7C4-1840-9484-470B593D100B}" srcOrd="0" destOrd="2" presId="urn:microsoft.com/office/officeart/2005/8/layout/vList2"/>
    <dgm:cxn modelId="{12BB35B5-A75B-47AA-8F80-C9FE27D31984}" srcId="{957644C3-9052-46F7-B4E1-9657B26D72EE}" destId="{CC2A991E-ED45-4DD1-AEEB-90E626244854}" srcOrd="0" destOrd="0" parTransId="{F8CE4B85-03B3-4449-B2E0-32258D25D5FD}" sibTransId="{9812B6F8-9290-428E-B1CA-8E495774FA4C}"/>
    <dgm:cxn modelId="{EDD2EECD-44E0-8143-A288-056A0A78A45A}" type="presOf" srcId="{AC4E755C-F07D-4331-99CC-6F8F6AA25BAF}" destId="{286C31BA-03C7-C64B-BF78-53451E54A441}" srcOrd="0" destOrd="2" presId="urn:microsoft.com/office/officeart/2005/8/layout/vList2"/>
    <dgm:cxn modelId="{9F221BF1-89D7-7D43-AF04-298F64EE0936}" type="presOf" srcId="{886561A1-3CFD-45D4-85EC-56FFE396E000}" destId="{286C31BA-03C7-C64B-BF78-53451E54A441}" srcOrd="0" destOrd="0" presId="urn:microsoft.com/office/officeart/2005/8/layout/vList2"/>
    <dgm:cxn modelId="{54C043F7-A3D3-BA43-9488-E388EDEB9588}" type="presOf" srcId="{2547AF9C-695A-4A8D-B8A7-2D2400989109}" destId="{8577AEEF-1841-2C42-8638-2999E8504BB5}" srcOrd="0" destOrd="0" presId="urn:microsoft.com/office/officeart/2005/8/layout/vList2"/>
    <dgm:cxn modelId="{114BBDF7-2676-384F-8A4A-31D1ABA7ED38}" type="presOf" srcId="{CC2A991E-ED45-4DD1-AEEB-90E626244854}" destId="{16B7B084-4732-1841-904D-82C1D03669DD}" srcOrd="0" destOrd="0" presId="urn:microsoft.com/office/officeart/2005/8/layout/vList2"/>
    <dgm:cxn modelId="{86A0B841-981D-BB4F-9A38-BFC4B9896486}" type="presParOf" srcId="{CB909DFC-88C0-4748-A703-752C9A95E02C}" destId="{1ACB69C8-04C3-6147-8777-ACE91823DFB5}" srcOrd="0" destOrd="0" presId="urn:microsoft.com/office/officeart/2005/8/layout/vList2"/>
    <dgm:cxn modelId="{6A912265-364A-644B-8C4C-1025FBD84575}" type="presParOf" srcId="{CB909DFC-88C0-4748-A703-752C9A95E02C}" destId="{16B7B084-4732-1841-904D-82C1D03669DD}" srcOrd="1" destOrd="0" presId="urn:microsoft.com/office/officeart/2005/8/layout/vList2"/>
    <dgm:cxn modelId="{EDE2EB48-200B-3442-8D4A-4FB1B6F2EE39}" type="presParOf" srcId="{CB909DFC-88C0-4748-A703-752C9A95E02C}" destId="{B1A6917B-7C6A-6C40-8708-C2AD7731438A}" srcOrd="2" destOrd="0" presId="urn:microsoft.com/office/officeart/2005/8/layout/vList2"/>
    <dgm:cxn modelId="{F2FEBB18-1798-474F-A394-4B9B29148109}" type="presParOf" srcId="{CB909DFC-88C0-4748-A703-752C9A95E02C}" destId="{286C31BA-03C7-C64B-BF78-53451E54A441}" srcOrd="3" destOrd="0" presId="urn:microsoft.com/office/officeart/2005/8/layout/vList2"/>
    <dgm:cxn modelId="{DBDA902F-71B7-484E-A725-46FDE699A840}" type="presParOf" srcId="{CB909DFC-88C0-4748-A703-752C9A95E02C}" destId="{8577AEEF-1841-2C42-8638-2999E8504BB5}" srcOrd="4" destOrd="0" presId="urn:microsoft.com/office/officeart/2005/8/layout/vList2"/>
    <dgm:cxn modelId="{6D1664E0-6891-7F4B-BBB8-3C7E2FB57487}" type="presParOf" srcId="{CB909DFC-88C0-4748-A703-752C9A95E02C}" destId="{3E470CEA-B7C4-1840-9484-470B593D100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B69C8-04C3-6147-8777-ACE91823DFB5}">
      <dsp:nvSpPr>
        <dsp:cNvPr id="0" name=""/>
        <dsp:cNvSpPr/>
      </dsp:nvSpPr>
      <dsp:spPr>
        <a:xfrm>
          <a:off x="0" y="456218"/>
          <a:ext cx="7135555" cy="33516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More stressful than 12-months ago</a:t>
          </a:r>
          <a:endParaRPr lang="en-US" sz="1800" kern="1200" dirty="0"/>
        </a:p>
      </dsp:txBody>
      <dsp:txXfrm>
        <a:off x="16361" y="472579"/>
        <a:ext cx="7102833" cy="302440"/>
      </dsp:txXfrm>
    </dsp:sp>
    <dsp:sp modelId="{16B7B084-4732-1841-904D-82C1D03669DD}">
      <dsp:nvSpPr>
        <dsp:cNvPr id="0" name=""/>
        <dsp:cNvSpPr/>
      </dsp:nvSpPr>
      <dsp:spPr>
        <a:xfrm>
          <a:off x="0" y="797455"/>
          <a:ext cx="7135555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5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C00000"/>
            </a:buClr>
            <a:buFont typeface="Wingdings" pitchFamily="2" charset="2"/>
            <a:buChar char="Ø"/>
          </a:pPr>
          <a:r>
            <a:rPr lang="en-US" sz="1800" b="1" kern="1200" dirty="0"/>
            <a:t>Mental Health 						</a:t>
          </a:r>
          <a:r>
            <a:rPr lang="en-US" sz="1200" b="0" kern="1200" dirty="0"/>
            <a:t>(35% </a:t>
          </a:r>
          <a:r>
            <a:rPr lang="en-US" sz="1200" b="0" kern="1200" dirty="0">
              <a:sym typeface="Wingdings" panose="05000000000000000000" pitchFamily="2" charset="2"/>
            </a:rPr>
            <a:t></a:t>
          </a:r>
          <a:r>
            <a:rPr lang="en-US" sz="1200" b="0" kern="1200" dirty="0"/>
            <a:t> 44.1%)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C00000"/>
            </a:buClr>
            <a:buFont typeface="Wingdings" pitchFamily="2" charset="2"/>
            <a:buChar char="Ø"/>
          </a:pPr>
          <a:r>
            <a:rPr lang="en-US" sz="1800" b="1" kern="1200" dirty="0"/>
            <a:t>Physical health 					</a:t>
          </a:r>
          <a:r>
            <a:rPr lang="en-US" sz="1200" b="0" kern="1200" dirty="0"/>
            <a:t>(22%</a:t>
          </a:r>
          <a:r>
            <a:rPr lang="en-US" sz="1200" b="0" kern="1200" dirty="0">
              <a:sym typeface="Wingdings" panose="05000000000000000000" pitchFamily="2" charset="2"/>
            </a:rPr>
            <a:t></a:t>
          </a:r>
          <a:r>
            <a:rPr lang="en-US" sz="1200" b="0" kern="1200" dirty="0"/>
            <a:t>37.1%)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C00000"/>
            </a:buClr>
            <a:buFont typeface="Wingdings" pitchFamily="2" charset="2"/>
            <a:buChar char="Ø"/>
          </a:pPr>
          <a:r>
            <a:rPr lang="en-US" sz="1800" b="1" kern="1200" dirty="0"/>
            <a:t>Work 							</a:t>
          </a:r>
          <a:r>
            <a:rPr lang="en-US" sz="1200" b="0" kern="1200" dirty="0"/>
            <a:t>(30% </a:t>
          </a:r>
          <a:r>
            <a:rPr lang="en-US" sz="1200" b="0" kern="1200" dirty="0">
              <a:sym typeface="Wingdings" panose="05000000000000000000" pitchFamily="2" charset="2"/>
            </a:rPr>
            <a:t></a:t>
          </a:r>
          <a:r>
            <a:rPr lang="en-US" sz="1200" b="0" kern="1200" dirty="0"/>
            <a:t> 40.4%)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C00000"/>
            </a:buClr>
            <a:buFont typeface="Wingdings" pitchFamily="2" charset="2"/>
            <a:buChar char="Ø"/>
          </a:pPr>
          <a:r>
            <a:rPr lang="en-US" sz="1800" b="1" kern="1200" dirty="0"/>
            <a:t>Marriage and/or romantic relationships 			</a:t>
          </a:r>
          <a:r>
            <a:rPr lang="en-US" sz="1200" b="0" kern="1200" dirty="0"/>
            <a:t>(16%</a:t>
          </a:r>
          <a:r>
            <a:rPr lang="en-US" sz="1200" b="0" kern="1200" dirty="0">
              <a:sym typeface="Wingdings" panose="05000000000000000000" pitchFamily="2" charset="2"/>
            </a:rPr>
            <a:t></a:t>
          </a:r>
          <a:r>
            <a:rPr lang="en-US" sz="1200" b="0" kern="1200" dirty="0"/>
            <a:t> 20%)</a:t>
          </a:r>
        </a:p>
      </dsp:txBody>
      <dsp:txXfrm>
        <a:off x="0" y="797455"/>
        <a:ext cx="7135555" cy="1225440"/>
      </dsp:txXfrm>
    </dsp:sp>
    <dsp:sp modelId="{B1A6917B-7C6A-6C40-8708-C2AD7731438A}">
      <dsp:nvSpPr>
        <dsp:cNvPr id="0" name=""/>
        <dsp:cNvSpPr/>
      </dsp:nvSpPr>
      <dsp:spPr>
        <a:xfrm>
          <a:off x="0" y="2308218"/>
          <a:ext cx="7135555" cy="329028"/>
        </a:xfrm>
        <a:prstGeom prst="roundRect">
          <a:avLst/>
        </a:pr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Less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6062" y="2324280"/>
        <a:ext cx="7103431" cy="296904"/>
      </dsp:txXfrm>
    </dsp:sp>
    <dsp:sp modelId="{286C31BA-03C7-C64B-BF78-53451E54A441}">
      <dsp:nvSpPr>
        <dsp:cNvPr id="0" name=""/>
        <dsp:cNvSpPr/>
      </dsp:nvSpPr>
      <dsp:spPr>
        <a:xfrm>
          <a:off x="0" y="2674303"/>
          <a:ext cx="713555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5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The uncertainty surrounding COVID-19 			</a:t>
          </a:r>
          <a:r>
            <a:rPr lang="en-US" sz="1200" kern="1200" dirty="0"/>
            <a:t>(56%</a:t>
          </a:r>
          <a:r>
            <a:rPr lang="en-US" sz="1200" kern="1200" dirty="0">
              <a:sym typeface="Wingdings" panose="05000000000000000000" pitchFamily="2" charset="2"/>
            </a:rPr>
            <a:t></a:t>
          </a:r>
          <a:r>
            <a:rPr lang="en-US" sz="1200" kern="1200" dirty="0"/>
            <a:t>50.7%)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Other people not wearing face masks 			</a:t>
          </a:r>
          <a:r>
            <a:rPr lang="en-US" sz="1200" kern="1200" dirty="0"/>
            <a:t>(50%</a:t>
          </a:r>
          <a:r>
            <a:rPr lang="en-US" sz="1200" kern="1200" dirty="0">
              <a:sym typeface="Wingdings" panose="05000000000000000000" pitchFamily="2" charset="2"/>
            </a:rPr>
            <a:t></a:t>
          </a:r>
          <a:r>
            <a:rPr lang="en-US" sz="1200" kern="1200" dirty="0"/>
            <a:t>45.3%)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Government COVID-19 guidelines 			</a:t>
          </a:r>
          <a:r>
            <a:rPr lang="en-US" sz="1200" kern="1200" dirty="0"/>
            <a:t>(48%</a:t>
          </a:r>
          <a:r>
            <a:rPr lang="en-US" sz="1200" kern="1200" dirty="0">
              <a:sym typeface="Wingdings" panose="05000000000000000000" pitchFamily="2" charset="2"/>
            </a:rPr>
            <a:t></a:t>
          </a:r>
          <a:r>
            <a:rPr lang="en-US" sz="1200" kern="1200" dirty="0"/>
            <a:t>32.3%)</a:t>
          </a:r>
        </a:p>
      </dsp:txBody>
      <dsp:txXfrm>
        <a:off x="0" y="2674303"/>
        <a:ext cx="7135555" cy="1059840"/>
      </dsp:txXfrm>
    </dsp:sp>
    <dsp:sp modelId="{8577AEEF-1841-2C42-8638-2999E8504BB5}">
      <dsp:nvSpPr>
        <dsp:cNvPr id="0" name=""/>
        <dsp:cNvSpPr/>
      </dsp:nvSpPr>
      <dsp:spPr>
        <a:xfrm>
          <a:off x="0" y="3697086"/>
          <a:ext cx="7135555" cy="281656"/>
        </a:xfrm>
        <a:prstGeom prst="roundRect">
          <a:avLst/>
        </a:prstGeom>
        <a:noFill/>
        <a:ln w="254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Same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3749" y="3710835"/>
        <a:ext cx="7108057" cy="254158"/>
      </dsp:txXfrm>
    </dsp:sp>
    <dsp:sp modelId="{3E470CEA-B7C4-1840-9484-470B593D100B}">
      <dsp:nvSpPr>
        <dsp:cNvPr id="0" name=""/>
        <dsp:cNvSpPr/>
      </dsp:nvSpPr>
      <dsp:spPr>
        <a:xfrm>
          <a:off x="0" y="4077561"/>
          <a:ext cx="713555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5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Future plans 						</a:t>
          </a:r>
          <a:r>
            <a:rPr lang="en-US" sz="1200" kern="1200" dirty="0"/>
            <a:t>(51.8%~)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Boredom and Loneliness 				</a:t>
          </a:r>
          <a:r>
            <a:rPr lang="en-US" sz="1200" kern="1200" dirty="0"/>
            <a:t>(32.6%~)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Other people not social distancing 			</a:t>
          </a:r>
          <a:r>
            <a:rPr lang="en-US" sz="1200" kern="1200" dirty="0"/>
            <a:t>(58.2%~)</a:t>
          </a:r>
        </a:p>
      </dsp:txBody>
      <dsp:txXfrm>
        <a:off x="0" y="4077561"/>
        <a:ext cx="7135555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A5D3-93D0-0840-80BA-01EEBEFE79DC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E9F1-6A61-9340-A790-3F0BEF0F0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6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follow me on the following social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4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follow me on the following social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5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Covid-19 and the classroom: Working in education during the coronavirus pandemic The impact on education professionals’ mental health and wellbeing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83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</a:t>
            </a:r>
            <a:r>
              <a:rPr lang="en-US" dirty="0" err="1"/>
              <a:t>www.educationsupport.org.uk</a:t>
            </a:r>
            <a:r>
              <a:rPr lang="en-US" dirty="0"/>
              <a:t>/about-us/media-</a:t>
            </a:r>
            <a:r>
              <a:rPr lang="en-US" dirty="0" err="1"/>
              <a:t>centre</a:t>
            </a:r>
            <a:r>
              <a:rPr lang="en-US" dirty="0"/>
              <a:t>/mental-health-decline-schools-could-push-more-teachers-leave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18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average, behavioural, emotional, and attentional difficulties decreased as COVID-19 related restrictions eased from February to April 2021. They remained relatively stable between April and June (the month-to-month change was not statistically significant).</a:t>
            </a:r>
          </a:p>
          <a:p>
            <a:pPr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decrease in symptoms since February was especially pronounced for primary school aged children (4-10 years old).</a:t>
            </a:r>
          </a:p>
          <a:p>
            <a:pPr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average, children with SEN/ND and those from low-income households have not shown this post-lockdown recovery and have continued to have elevated mental health symptoms.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9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have we found?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0F0FD-C0DE-0946-9157-1958B59DC78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27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41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Vaccination of 12 </a:t>
            </a:r>
            <a:r>
              <a:rPr lang="en-US" dirty="0" err="1"/>
              <a:t>yo</a:t>
            </a:r>
            <a:r>
              <a:rPr lang="en-US" dirty="0"/>
              <a:t> with pre-existing conditions, and above is taking place, 16-17yo in the UK. This is already taking place in the USA, France, China/Hong Kong.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86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follow me on the following social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27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56058-1F00-774F-AFF0-80968896E6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246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follow me on the following social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0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follow me on the following social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7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follow me on the following social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0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post-COVID landscape for SEND learners – such as the issue of ‘pandemic stress’, COVID-19, and international students, and managing sudden shifts to remote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8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post-COVID landscape for SEND learners – such as the issue of ‘pandemic stress’, COVID-19, and international students, and managing sudden shifts to remote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2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post-COVID landscape for SEND learners – such as the issue of ‘pandemic stress’, COVID-19, and international students, and managing sudden shifts to remote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4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post-COVID landscape for SEND learners – such as the issue of ‘pandemic stress’, COVID-19, and international students, and managing sudden shifts to remote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9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post-COVID landscape for SEND learners – such as the issue of ‘pandemic stress’, COVID-19, and international students, and managing sudden shifts to remote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8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England</a:t>
            </a:r>
          </a:p>
          <a:p>
            <a:pPr lvl="1">
              <a:buClr>
                <a:srgbClr val="C00000"/>
              </a:buClr>
            </a:pPr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School holidays can reduce transmissions of Delta variant, but isolating = fewer tests.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E9F1-6A61-9340-A790-3F0BEF0F055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6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653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97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961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9E79-ACE2-334F-BAE9-BCFB7379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58582-6BA8-EC4C-909C-0080A0BD2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408F2-F43F-8B4E-8BF6-D871DA79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885D-AAA8-3C49-AF6D-7965BD2A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B5990-5B4B-1045-853B-9A9A9ABD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5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6540-35C7-1143-84C5-44F504A7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29CE-17E7-EB4C-8084-581776F4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AC419-EF70-DF4A-8BE1-E21F675B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0E9A8-9D37-9B42-829F-B60658C4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586C7-6934-3B47-8483-1723BA6F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7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FB04-EB19-F14B-A287-0A2C1789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72FE1-54F0-404E-9C7B-4AC730DC7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0FF9-233A-B241-A345-E177939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1E09B-A2EB-3A4D-9270-85E277B1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3DCB7-F257-6346-9A76-BF8E5F6C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7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86AC-31FC-1740-922D-791F4BB4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24EC8-52FC-7F46-91B5-8D1A78409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E947C-5694-764F-99D2-442D6B8DD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A0C3F-94C9-6B42-95DB-9192E9D3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E549A-9F07-D743-8E14-EF4C04B2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5663-6454-A846-92FD-0EEB4F45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0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063E-63FD-7C49-AD09-F18E8C56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C3E78-80DB-884D-8D62-A8D558C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339AA-8D69-E646-9799-5EBFE3684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6F1FF-C899-4949-8777-E72DCB8FA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43541-89D0-204D-A78C-FFB18C2DD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65B71-91A6-5B49-83D6-03258E87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F8695-444D-FE45-927E-30ED7057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F04DD-ECCB-734B-9120-B4D92A4D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6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A9F4-172B-3B4E-A1C9-D517A3BE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2BA86-62C5-A24C-BB70-FACFB989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39479-9FEC-834E-82D5-9332AEDF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02FD5-F628-474B-8046-FCBB5DA3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11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DAFF0-C7B1-EE47-BC70-5F3D6FD7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CDC5B-EE82-A043-9FE4-2A061DDC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DAE79-BEF4-784A-AC70-F4579727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10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917A-7A22-7E41-975C-A80D5BB3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7D20-DE2A-944C-8216-AA6528B6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CC9C5-5DE2-E845-A9DD-44E31793A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97DC6-0C89-EB42-84DC-33778243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8C3D8-2FAB-3A4D-BFCD-7C5F92D2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EDA2D-5ADC-514A-84CC-473F5CF0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8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6482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CCDC-33AF-3241-9AB0-9F66E41E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1C787-B805-634B-A8FC-166A571E6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5F0E7-5D19-734A-BD64-C59C1F84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65219-0E4C-0048-B242-14CA1695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CF5BE-485E-584A-9742-74931E6F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EEDFA-E42C-3B40-83DC-45524169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06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D10-5445-E743-9F5F-5C7452BB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FF4C8-D622-6748-A12B-85D703E7B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B0EC2-BD85-F14C-A285-DA8B1003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77C3B-D108-5940-8716-E7FF84ED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682AD-A2AC-1F4B-A16A-33F146F3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4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24C30-27AA-1243-ADCB-22B51CC9B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18FB1-7531-7241-B40B-026A31B78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64370-D87D-F94A-87E1-169F3AB3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CC399-01F0-CD4D-8073-C9229E45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37B7D-32CE-5341-9C7C-098B278A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3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625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23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367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629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781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614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06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16DAB-9A2F-4D23-BBF9-5F613CD96DFA}" type="datetimeFigureOut">
              <a:rPr lang="es-PE" smtClean="0"/>
              <a:t>5/08/21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D2DF-D40F-4D74-93A0-157BC242B04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141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CA803-2D30-DC42-ABEB-A5CACEB8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4059D-E78B-304A-A440-824B5E524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1B5E6-BA7C-004C-8D5E-6EB77597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4D0E-BCB3-CE42-B199-ECFD0F656C39}" type="datetimeFigureOut">
              <a:rPr lang="en-US" smtClean="0"/>
              <a:t>8/5/21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8FB58-E4C8-BA4A-A4EC-C560E29B5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04D1-F689-5349-B570-97F1270A9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F903-1643-694B-8626-73EC7D4D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eri.wong@ucl.ac.uk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spaceoxford.org/findings/report-10-changes-in-childrens-mental-health-throughout-one-year-of-the-covid-19-pandemic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10" Type="http://schemas.microsoft.com/office/2007/relationships/hdphoto" Target="../media/hdphoto8.wdp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keri.wong@ucl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0/12/covid19-education-innovation-outcom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unicef.org/press-releases/40-cent-children-eastern-and-southern-africa-are-not-schoo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0/12/covid19-education-innovation-outcom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unicef.org/press-releases/40-cent-children-eastern-and-southern-africa-are-not-schoo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0/12/covid19-education-innovation-outcom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unicef.org/press-releases/40-cent-children-eastern-and-southern-africa-are-not-schoo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J9Abs6A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F37071-B476-EF46-9758-7CEA24F6EF3F}"/>
              </a:ext>
            </a:extLst>
          </p:cNvPr>
          <p:cNvGrpSpPr/>
          <p:nvPr/>
        </p:nvGrpSpPr>
        <p:grpSpPr>
          <a:xfrm>
            <a:off x="0" y="381000"/>
            <a:ext cx="12192000" cy="6096000"/>
            <a:chOff x="0" y="381000"/>
            <a:chExt cx="12192000" cy="6096000"/>
          </a:xfrm>
        </p:grpSpPr>
        <p:pic>
          <p:nvPicPr>
            <p:cNvPr id="2050" name="Picture 2" descr="Image">
              <a:extLst>
                <a:ext uri="{FF2B5EF4-FFF2-40B4-BE49-F238E27FC236}">
                  <a16:creationId xmlns:a16="http://schemas.microsoft.com/office/drawing/2014/main" id="{8BF75DF7-0DA6-EB42-B5B3-83D03719D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121920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1 Título">
              <a:extLst>
                <a:ext uri="{FF2B5EF4-FFF2-40B4-BE49-F238E27FC236}">
                  <a16:creationId xmlns:a16="http://schemas.microsoft.com/office/drawing/2014/main" id="{0426787E-85FB-B74E-B60F-87193DB933CE}"/>
                </a:ext>
              </a:extLst>
            </p:cNvPr>
            <p:cNvSpPr txBox="1">
              <a:spLocks/>
            </p:cNvSpPr>
            <p:nvPr/>
          </p:nvSpPr>
          <p:spPr>
            <a:xfrm rot="2773319">
              <a:off x="4242253" y="1589465"/>
              <a:ext cx="3727429" cy="366739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 baseline="0">
                  <a:solidFill>
                    <a:srgbClr val="996633"/>
                  </a:solidFill>
                  <a:latin typeface="Solano Gothic MVB Std Cap" pitchFamily="50" charset="0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+mj-lt"/>
                <a:buAutoNum type="arabicPeriod"/>
              </a:pPr>
              <a:endParaRPr lang="en-GB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66DB20F-3F79-4341-B960-7627BC7E61BB}"/>
              </a:ext>
            </a:extLst>
          </p:cNvPr>
          <p:cNvSpPr txBox="1"/>
          <p:nvPr/>
        </p:nvSpPr>
        <p:spPr>
          <a:xfrm>
            <a:off x="11072356" y="6503658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#ISEC2021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E7558857-CEB3-684F-9226-F7D1C01E2C37}"/>
              </a:ext>
            </a:extLst>
          </p:cNvPr>
          <p:cNvSpPr txBox="1">
            <a:spLocks/>
          </p:cNvSpPr>
          <p:nvPr/>
        </p:nvSpPr>
        <p:spPr>
          <a:xfrm>
            <a:off x="0" y="1624536"/>
            <a:ext cx="12192001" cy="147442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996633"/>
                </a:solidFill>
                <a:latin typeface="Solano Gothic MVB Std Cap" pitchFamily="50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Keynote</a:t>
            </a:r>
          </a:p>
          <a:p>
            <a:r>
              <a:rPr lang="en-US" dirty="0">
                <a:solidFill>
                  <a:schemeClr val="bg1"/>
                </a:solidFill>
              </a:rPr>
              <a:t>Rebuilding our schools: where do we start?</a:t>
            </a:r>
          </a:p>
          <a:p>
            <a:r>
              <a:rPr lang="en-GB" sz="2000" i="1" dirty="0">
                <a:solidFill>
                  <a:schemeClr val="bg1">
                    <a:lumMod val="75000"/>
                  </a:schemeClr>
                </a:solidFill>
              </a:rPr>
              <a:t>Education in Times of Uncertainty: What Have We Learned?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307AAC7-D63A-4449-9CB8-A787BFD719CE}"/>
              </a:ext>
            </a:extLst>
          </p:cNvPr>
          <p:cNvSpPr txBox="1">
            <a:spLocks/>
          </p:cNvSpPr>
          <p:nvPr/>
        </p:nvSpPr>
        <p:spPr>
          <a:xfrm>
            <a:off x="1270656" y="3242117"/>
            <a:ext cx="9650687" cy="14744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996633"/>
                </a:solidFill>
                <a:latin typeface="Solano Gothic MVB Std Cap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Dr Keri Wong</a:t>
            </a:r>
          </a:p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UCL Institute of Education</a:t>
            </a:r>
          </a:p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5 August 2021 </a:t>
            </a:r>
          </a:p>
          <a:p>
            <a:endParaRPr lang="en-GB" sz="2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Picture 2" descr="Twitter Logo transparent PNG - StickPNG">
            <a:extLst>
              <a:ext uri="{FF2B5EF4-FFF2-40B4-BE49-F238E27FC236}">
                <a16:creationId xmlns:a16="http://schemas.microsoft.com/office/drawing/2014/main" id="{71218E7A-85B5-814B-BC24-FCD9DD5C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10" y="4800839"/>
            <a:ext cx="394249" cy="40526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BEE1C0-995F-754F-8868-9A0F24632D31}"/>
              </a:ext>
            </a:extLst>
          </p:cNvPr>
          <p:cNvSpPr/>
          <p:nvPr/>
        </p:nvSpPr>
        <p:spPr>
          <a:xfrm>
            <a:off x="5019674" y="4542648"/>
            <a:ext cx="215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432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keri.wong@ucl.ac.uk</a:t>
            </a:r>
            <a:r>
              <a:rPr lang="en-GB" dirty="0">
                <a:solidFill>
                  <a:srgbClr val="0432FF"/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en-GB" dirty="0"/>
              <a:t>@</a:t>
            </a:r>
            <a:r>
              <a:rPr lang="en-GB" dirty="0" err="1"/>
              <a:t>DrKeriWong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5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F37071-B476-EF46-9758-7CEA24F6EF3F}"/>
              </a:ext>
            </a:extLst>
          </p:cNvPr>
          <p:cNvGrpSpPr/>
          <p:nvPr/>
        </p:nvGrpSpPr>
        <p:grpSpPr>
          <a:xfrm>
            <a:off x="0" y="381000"/>
            <a:ext cx="12192000" cy="6096000"/>
            <a:chOff x="0" y="381000"/>
            <a:chExt cx="12192000" cy="6096000"/>
          </a:xfrm>
        </p:grpSpPr>
        <p:pic>
          <p:nvPicPr>
            <p:cNvPr id="2050" name="Picture 2" descr="Image">
              <a:extLst>
                <a:ext uri="{FF2B5EF4-FFF2-40B4-BE49-F238E27FC236}">
                  <a16:creationId xmlns:a16="http://schemas.microsoft.com/office/drawing/2014/main" id="{8BF75DF7-0DA6-EB42-B5B3-83D03719D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121920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1 Título">
              <a:extLst>
                <a:ext uri="{FF2B5EF4-FFF2-40B4-BE49-F238E27FC236}">
                  <a16:creationId xmlns:a16="http://schemas.microsoft.com/office/drawing/2014/main" id="{0426787E-85FB-B74E-B60F-87193DB933CE}"/>
                </a:ext>
              </a:extLst>
            </p:cNvPr>
            <p:cNvSpPr txBox="1">
              <a:spLocks/>
            </p:cNvSpPr>
            <p:nvPr/>
          </p:nvSpPr>
          <p:spPr>
            <a:xfrm rot="2773319">
              <a:off x="4242253" y="1589465"/>
              <a:ext cx="3727429" cy="366739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 baseline="0">
                  <a:solidFill>
                    <a:srgbClr val="996633"/>
                  </a:solidFill>
                  <a:latin typeface="Solano Gothic MVB Std Cap" pitchFamily="50" charset="0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+mj-lt"/>
                <a:buAutoNum type="arabicPeriod"/>
              </a:pP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1 Título"/>
            <p:cNvSpPr txBox="1">
              <a:spLocks/>
            </p:cNvSpPr>
            <p:nvPr/>
          </p:nvSpPr>
          <p:spPr>
            <a:xfrm>
              <a:off x="4256568" y="2051994"/>
              <a:ext cx="4462818" cy="27335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 baseline="0">
                  <a:solidFill>
                    <a:srgbClr val="996633"/>
                  </a:solidFill>
                  <a:latin typeface="Solano Gothic MVB Std Cap" pitchFamily="50" charset="0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+mj-lt"/>
                <a:buAutoNum type="arabicPeriod"/>
              </a:pPr>
              <a:r>
                <a:rPr lang="en-GB" sz="2400" dirty="0">
                  <a:solidFill>
                    <a:schemeClr val="bg1">
                      <a:lumMod val="75000"/>
                    </a:schemeClr>
                  </a:solidFill>
                </a:rPr>
                <a:t>Where are we at?</a:t>
              </a:r>
            </a:p>
            <a:p>
              <a:pPr marL="457200" indent="-457200" algn="l">
                <a:buFont typeface="+mj-lt"/>
                <a:buAutoNum type="arabicPeriod"/>
              </a:pPr>
              <a:r>
                <a:rPr lang="en-GB" sz="2400" b="1" dirty="0">
                  <a:solidFill>
                    <a:schemeClr val="tx1"/>
                  </a:solidFill>
                </a:rPr>
                <a:t>What is the impact of COVID19’s on Mental Health?</a:t>
              </a:r>
            </a:p>
            <a:p>
              <a:pPr marL="457200" indent="-457200" algn="l">
                <a:buFont typeface="+mj-lt"/>
                <a:buAutoNum type="arabicPeriod"/>
              </a:pPr>
              <a:r>
                <a:rPr lang="en-GB" sz="2400" dirty="0">
                  <a:solidFill>
                    <a:schemeClr val="bg1">
                      <a:lumMod val="75000"/>
                    </a:schemeClr>
                  </a:solidFill>
                </a:rPr>
                <a:t>Where do we start?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4B67A21-39B6-0A43-A885-E8366ECB9F28}"/>
              </a:ext>
            </a:extLst>
          </p:cNvPr>
          <p:cNvSpPr txBox="1"/>
          <p:nvPr/>
        </p:nvSpPr>
        <p:spPr>
          <a:xfrm>
            <a:off x="11072356" y="6503658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#ISEC2021</a:t>
            </a:r>
          </a:p>
        </p:txBody>
      </p:sp>
    </p:spTree>
    <p:extLst>
      <p:ext uri="{BB962C8B-B14F-4D97-AF65-F5344CB8AC3E}">
        <p14:creationId xmlns:p14="http://schemas.microsoft.com/office/powerpoint/2010/main" val="215906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A32C-9537-A846-A111-CD15120C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975109" cy="1956841"/>
          </a:xfrm>
        </p:spPr>
        <p:txBody>
          <a:bodyPr anchor="b">
            <a:normAutofit/>
          </a:bodyPr>
          <a:lstStyle/>
          <a:p>
            <a:r>
              <a:rPr lang="en-US" sz="3200" dirty="0"/>
              <a:t>COVID has </a:t>
            </a:r>
            <a:r>
              <a:rPr lang="en-US" sz="3200" b="1" dirty="0"/>
              <a:t>negatively</a:t>
            </a:r>
            <a:r>
              <a:rPr lang="en-US" sz="3200" dirty="0"/>
              <a:t> impacted </a:t>
            </a:r>
            <a:r>
              <a:rPr lang="en-US" sz="3200" b="1" dirty="0"/>
              <a:t>everyone’s</a:t>
            </a:r>
            <a:r>
              <a:rPr lang="en-US" sz="3200" dirty="0"/>
              <a:t>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A72B2-A110-AB47-9AE1-DBBF3CEB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000" dirty="0"/>
              <a:t>Teaching and other educational professionals (</a:t>
            </a:r>
            <a:r>
              <a:rPr lang="en-US" sz="2000" i="1" dirty="0"/>
              <a:t>n</a:t>
            </a:r>
            <a:r>
              <a:rPr lang="en-US" sz="2000" dirty="0"/>
              <a:t> = 319) vs general population (</a:t>
            </a:r>
            <a:r>
              <a:rPr lang="en-US" sz="2000" i="1" dirty="0"/>
              <a:t>n</a:t>
            </a:r>
            <a:r>
              <a:rPr lang="en-US" sz="2000" dirty="0"/>
              <a:t> = 1117).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000" dirty="0"/>
          </a:p>
          <a:p>
            <a:pPr marL="0" indent="0">
              <a:buClr>
                <a:srgbClr val="C00000"/>
              </a:buClr>
              <a:buNone/>
            </a:pPr>
            <a:r>
              <a:rPr lang="en-US" sz="2000" b="1" dirty="0"/>
              <a:t>No difference </a:t>
            </a:r>
            <a:r>
              <a:rPr lang="en-US" sz="2000" dirty="0"/>
              <a:t>on levels of:</a:t>
            </a:r>
          </a:p>
          <a:p>
            <a:pPr>
              <a:buClr>
                <a:srgbClr val="C00000"/>
              </a:buClr>
            </a:pPr>
            <a:r>
              <a:rPr lang="en-US" sz="2000" dirty="0"/>
              <a:t>Anxiety, depression, stress, sleep quality, aggression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controlling for site, gender, age</a:t>
            </a:r>
          </a:p>
        </p:txBody>
      </p:sp>
      <p:pic>
        <p:nvPicPr>
          <p:cNvPr id="3074" name="Picture 2" descr="Image result for teachers mental health covid">
            <a:extLst>
              <a:ext uri="{FF2B5EF4-FFF2-40B4-BE49-F238E27FC236}">
                <a16:creationId xmlns:a16="http://schemas.microsoft.com/office/drawing/2014/main" id="{910F9955-2DC3-D74D-B90B-CC8125CFF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r="18415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F7C92-460F-D84C-9078-187A2F09D613}"/>
              </a:ext>
            </a:extLst>
          </p:cNvPr>
          <p:cNvSpPr txBox="1"/>
          <p:nvPr/>
        </p:nvSpPr>
        <p:spPr>
          <a:xfrm>
            <a:off x="0" y="6622435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UCL-Penn Global COVID Study</a:t>
            </a:r>
          </a:p>
        </p:txBody>
      </p:sp>
    </p:spTree>
    <p:extLst>
      <p:ext uri="{BB962C8B-B14F-4D97-AF65-F5344CB8AC3E}">
        <p14:creationId xmlns:p14="http://schemas.microsoft.com/office/powerpoint/2010/main" val="407755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DE765-D42B-9347-A9F6-8A384C01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COVID has negatively impacted </a:t>
            </a:r>
            <a:r>
              <a:rPr lang="en-US" sz="3200" b="1" dirty="0">
                <a:solidFill>
                  <a:schemeClr val="accent2"/>
                </a:solidFill>
              </a:rPr>
              <a:t>teacher’s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mental health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AD5822F-4C35-F14F-BB6C-801832409A35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</a:pPr>
            <a:r>
              <a:rPr lang="en-US" sz="3200" b="1" dirty="0"/>
              <a:t>2020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Education Support Report &amp; YouGov online survey between </a:t>
            </a:r>
            <a:r>
              <a:rPr lang="en-US" sz="2500" b="1" dirty="0"/>
              <a:t>24 Jun-16 Jul </a:t>
            </a:r>
            <a:r>
              <a:rPr lang="en-US" sz="2500" dirty="0"/>
              <a:t>of education professionals (</a:t>
            </a:r>
            <a:r>
              <a:rPr lang="en-US" sz="2500" i="1" dirty="0"/>
              <a:t>N</a:t>
            </a:r>
            <a:r>
              <a:rPr lang="en-US" sz="2500" dirty="0"/>
              <a:t> = 3,034)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35ECA26C-5E01-B642-AB5C-2D4543C98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1" y="2729397"/>
            <a:ext cx="5298652" cy="348386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38A7600-69CC-2A40-BB54-4F3C8D761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1" y="2904155"/>
            <a:ext cx="5523082" cy="31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DE765-D42B-9347-A9F6-8A384C01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COVID has negatively impacted </a:t>
            </a:r>
            <a:r>
              <a:rPr lang="en-US" sz="3200" b="1" dirty="0">
                <a:solidFill>
                  <a:schemeClr val="accent2"/>
                </a:solidFill>
              </a:rPr>
              <a:t>teacher’s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mental health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AD5822F-4C35-F14F-BB6C-801832409A35}"/>
              </a:ext>
            </a:extLst>
          </p:cNvPr>
          <p:cNvSpPr txBox="1"/>
          <p:nvPr/>
        </p:nvSpPr>
        <p:spPr>
          <a:xfrm>
            <a:off x="5250106" y="586822"/>
            <a:ext cx="6289364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</a:pPr>
            <a:r>
              <a:rPr lang="en-US" sz="3200" b="1" dirty="0"/>
              <a:t>2021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Education Support survey between </a:t>
            </a:r>
            <a:r>
              <a:rPr lang="en-GB" sz="2500" b="1" dirty="0"/>
              <a:t>25 Feb – 16 Mar</a:t>
            </a:r>
            <a:r>
              <a:rPr lang="en-US" sz="2500" b="1" dirty="0"/>
              <a:t> </a:t>
            </a:r>
            <a:r>
              <a:rPr lang="en-US" sz="2500" dirty="0"/>
              <a:t>of </a:t>
            </a:r>
            <a:r>
              <a:rPr lang="en-GB" sz="2500" dirty="0"/>
              <a:t>teaching professionals (</a:t>
            </a:r>
            <a:r>
              <a:rPr lang="en-US" sz="2500" i="1" dirty="0"/>
              <a:t>N</a:t>
            </a:r>
            <a:r>
              <a:rPr lang="en-US" sz="2500" dirty="0"/>
              <a:t> = </a:t>
            </a:r>
            <a:r>
              <a:rPr lang="en-GB" sz="2500" dirty="0"/>
              <a:t>1,059)</a:t>
            </a:r>
            <a:endParaRPr lang="en-US" sz="2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A2F98-554D-A74B-83C4-240DCE6B9C67}"/>
              </a:ext>
            </a:extLst>
          </p:cNvPr>
          <p:cNvSpPr txBox="1"/>
          <p:nvPr/>
        </p:nvSpPr>
        <p:spPr>
          <a:xfrm>
            <a:off x="554416" y="3012340"/>
            <a:ext cx="337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82%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E487F-1692-F84B-A0CF-7769554B4D68}"/>
              </a:ext>
            </a:extLst>
          </p:cNvPr>
          <p:cNvSpPr/>
          <p:nvPr/>
        </p:nvSpPr>
        <p:spPr>
          <a:xfrm>
            <a:off x="550403" y="3890665"/>
            <a:ext cx="4347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teachers report being stressed from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9FE76-FBC1-5E4F-AC60-9691E6FB7DCC}"/>
              </a:ext>
            </a:extLst>
          </p:cNvPr>
          <p:cNvSpPr txBox="1"/>
          <p:nvPr/>
        </p:nvSpPr>
        <p:spPr>
          <a:xfrm>
            <a:off x="5867349" y="3022097"/>
            <a:ext cx="337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46%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88A162-C0E1-6740-8805-257790C95CE5}"/>
              </a:ext>
            </a:extLst>
          </p:cNvPr>
          <p:cNvSpPr/>
          <p:nvPr/>
        </p:nvSpPr>
        <p:spPr>
          <a:xfrm>
            <a:off x="5867349" y="3837148"/>
            <a:ext cx="58545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mental health and wellbeing have caused them to consider leaving the profession altogether </a:t>
            </a:r>
          </a:p>
        </p:txBody>
      </p:sp>
    </p:spTree>
    <p:extLst>
      <p:ext uri="{BB962C8B-B14F-4D97-AF65-F5344CB8AC3E}">
        <p14:creationId xmlns:p14="http://schemas.microsoft.com/office/powerpoint/2010/main" val="2901853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E765-D42B-9347-A9F6-8A384C01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COVID has </a:t>
            </a:r>
            <a:r>
              <a:rPr lang="en-US" sz="4200" b="1" dirty="0"/>
              <a:t>negatively</a:t>
            </a:r>
            <a:r>
              <a:rPr lang="en-US" sz="4200" dirty="0"/>
              <a:t> impacted </a:t>
            </a:r>
            <a:r>
              <a:rPr lang="en-US" sz="4200" b="1" dirty="0">
                <a:solidFill>
                  <a:schemeClr val="accent2"/>
                </a:solidFill>
              </a:rPr>
              <a:t>young people’s </a:t>
            </a:r>
            <a:r>
              <a:rPr lang="en-US" sz="4200" dirty="0"/>
              <a:t>mental health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7CAEF-09A8-6942-9E62-6AD05379B680}"/>
              </a:ext>
            </a:extLst>
          </p:cNvPr>
          <p:cNvSpPr/>
          <p:nvPr/>
        </p:nvSpPr>
        <p:spPr>
          <a:xfrm>
            <a:off x="-89717" y="6550223"/>
            <a:ext cx="12281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http://cospaceoxford.org/findings/report-10-changes-in-childrens-mental-health-throughout-one-year-of-the-covid-19-pandemic/</a:t>
            </a:r>
            <a:r>
              <a:rPr lang="en-US" sz="14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37D3F-33D8-3A4E-A040-99726A46EF49}"/>
              </a:ext>
            </a:extLst>
          </p:cNvPr>
          <p:cNvSpPr/>
          <p:nvPr/>
        </p:nvSpPr>
        <p:spPr>
          <a:xfrm>
            <a:off x="2912076" y="185527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2D2D2D"/>
                </a:solidFill>
                <a:latin typeface="Nunito"/>
              </a:rPr>
              <a:t>Oxford’s Co-SPACE </a:t>
            </a:r>
            <a:r>
              <a:rPr lang="en-GB" sz="2400" dirty="0">
                <a:solidFill>
                  <a:srgbClr val="2D2D2D"/>
                </a:solidFill>
                <a:latin typeface="Nunito"/>
              </a:rPr>
              <a:t>(2021)</a:t>
            </a:r>
          </a:p>
          <a:p>
            <a:pPr algn="ctr"/>
            <a:r>
              <a:rPr lang="en-GB" dirty="0">
                <a:solidFill>
                  <a:srgbClr val="2D2D2D"/>
                </a:solidFill>
                <a:latin typeface="Nunito"/>
              </a:rPr>
              <a:t>parent-reports on children (</a:t>
            </a:r>
            <a:r>
              <a:rPr lang="en-GB" i="1" dirty="0">
                <a:solidFill>
                  <a:srgbClr val="2D2D2D"/>
                </a:solidFill>
                <a:latin typeface="Nunito"/>
              </a:rPr>
              <a:t>N</a:t>
            </a:r>
            <a:r>
              <a:rPr lang="en-GB" dirty="0">
                <a:solidFill>
                  <a:srgbClr val="2D2D2D"/>
                </a:solidFill>
                <a:latin typeface="Nunito"/>
              </a:rPr>
              <a:t> = 8</a:t>
            </a:r>
            <a:r>
              <a:rPr lang="en-GB" dirty="0"/>
              <a:t>,225)</a:t>
            </a:r>
            <a:endParaRPr lang="en-GB" dirty="0">
              <a:solidFill>
                <a:srgbClr val="2D2D2D"/>
              </a:solidFill>
              <a:latin typeface="Nunito"/>
            </a:endParaRPr>
          </a:p>
        </p:txBody>
      </p:sp>
      <p:pic>
        <p:nvPicPr>
          <p:cNvPr id="5122" name="Picture 2" descr="infographic: • There has been a sharp decrease in behavioural, emotional and attentional difficulties among primary and secondary school aged children as restrictions have eased since February 2021.">
            <a:extLst>
              <a:ext uri="{FF2B5EF4-FFF2-40B4-BE49-F238E27FC236}">
                <a16:creationId xmlns:a16="http://schemas.microsoft.com/office/drawing/2014/main" id="{AC24EF6F-3326-0D41-B0AF-2A7147A7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52" y="2593936"/>
            <a:ext cx="6865495" cy="37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1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6" descr="A picture containing food&#10;&#10;Description automatically generated">
            <a:extLst>
              <a:ext uri="{FF2B5EF4-FFF2-40B4-BE49-F238E27FC236}">
                <a16:creationId xmlns:a16="http://schemas.microsoft.com/office/drawing/2014/main" id="{F13EA827-E866-A044-8009-FABCC8EBF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268" t="7501" r="14892" b="16092"/>
          <a:stretch/>
        </p:blipFill>
        <p:spPr>
          <a:xfrm>
            <a:off x="613800" y="1677388"/>
            <a:ext cx="10873350" cy="3417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7AADD-1A26-814D-B5BB-EBE6367EB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00" y="5466134"/>
            <a:ext cx="10873350" cy="890651"/>
          </a:xfrm>
          <a:solidFill>
            <a:schemeClr val="tx1">
              <a:alpha val="9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UCL-Penn Global COVID Study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D71AD0-B725-4447-B0F8-1D3B80B31768}"/>
              </a:ext>
            </a:extLst>
          </p:cNvPr>
          <p:cNvGrpSpPr/>
          <p:nvPr/>
        </p:nvGrpSpPr>
        <p:grpSpPr>
          <a:xfrm>
            <a:off x="509674" y="317433"/>
            <a:ext cx="11201446" cy="1197264"/>
            <a:chOff x="690770" y="1056244"/>
            <a:chExt cx="11201446" cy="1197264"/>
          </a:xfrm>
        </p:grpSpPr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EB8F57F4-7386-D047-97F1-8D58EF709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770" y="1056244"/>
              <a:ext cx="2251332" cy="1097524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0625B16C-3CC9-6947-AF31-FBAF9AD2D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0896" y="1173809"/>
              <a:ext cx="2251332" cy="962444"/>
            </a:xfrm>
            <a:prstGeom prst="rect">
              <a:avLst/>
            </a:prstGeom>
          </p:spPr>
        </p:pic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BB25C059-8D1E-9644-B866-1E291E1EA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7285" y="1274964"/>
              <a:ext cx="2251332" cy="917417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1C65A58C-EAAD-7941-8607-9324CDDE9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74881" y="1333578"/>
              <a:ext cx="2251332" cy="808440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E74819BE-0EA8-AC48-9703-7F41C3D7C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62477" y="1213835"/>
              <a:ext cx="1329739" cy="1039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56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127E-2C79-2644-BCBE-6608C7A4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02"/>
            <a:ext cx="12215846" cy="699247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25425"/>
            <a:r>
              <a:rPr lang="en-US" sz="4000" b="1" dirty="0"/>
              <a:t>GlobalCOVIDStudy.com</a:t>
            </a:r>
            <a:endParaRPr lang="en-US" sz="20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438E46-5633-CE45-A52F-3A89146B0398}"/>
              </a:ext>
            </a:extLst>
          </p:cNvPr>
          <p:cNvGrpSpPr/>
          <p:nvPr/>
        </p:nvGrpSpPr>
        <p:grpSpPr>
          <a:xfrm>
            <a:off x="7042033" y="96506"/>
            <a:ext cx="5023297" cy="533400"/>
            <a:chOff x="7042033" y="96506"/>
            <a:chExt cx="5023297" cy="5334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BEB608E-C231-FC44-9999-28A4F23C8F2F}"/>
                </a:ext>
              </a:extLst>
            </p:cNvPr>
            <p:cNvGrpSpPr/>
            <p:nvPr/>
          </p:nvGrpSpPr>
          <p:grpSpPr>
            <a:xfrm>
              <a:off x="7042033" y="96506"/>
              <a:ext cx="891729" cy="533400"/>
              <a:chOff x="8010221" y="6279685"/>
              <a:chExt cx="891729" cy="533400"/>
            </a:xfrm>
          </p:grpSpPr>
          <p:pic>
            <p:nvPicPr>
              <p:cNvPr id="29" name="Picture 2" descr="Twitter Logo transparent PNG - StickPNG">
                <a:extLst>
                  <a:ext uri="{FF2B5EF4-FFF2-40B4-BE49-F238E27FC236}">
                    <a16:creationId xmlns:a16="http://schemas.microsoft.com/office/drawing/2014/main" id="{C306101B-183D-DE49-912D-E22400616C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8550" y="6279685"/>
                <a:ext cx="533400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4" descr="Instagram Logo transparent PNG - StickPNG">
                <a:extLst>
                  <a:ext uri="{FF2B5EF4-FFF2-40B4-BE49-F238E27FC236}">
                    <a16:creationId xmlns:a16="http://schemas.microsoft.com/office/drawing/2014/main" id="{A72133DE-8DB9-3745-9B43-B0E42FA561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221" y="6343637"/>
                <a:ext cx="398669" cy="398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43A228-1ED0-C44F-BB2A-F63FFEF2BD98}"/>
                </a:ext>
              </a:extLst>
            </p:cNvPr>
            <p:cNvSpPr txBox="1"/>
            <p:nvPr/>
          </p:nvSpPr>
          <p:spPr>
            <a:xfrm>
              <a:off x="7783246" y="201239"/>
              <a:ext cx="4282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@GlobalC19Study 		osf.io/fe8q7/</a:t>
              </a:r>
            </a:p>
          </p:txBody>
        </p:sp>
        <p:pic>
          <p:nvPicPr>
            <p:cNvPr id="27" name="Picture 2" descr="Image result for osf logo">
              <a:extLst>
                <a:ext uri="{FF2B5EF4-FFF2-40B4-BE49-F238E27FC236}">
                  <a16:creationId xmlns:a16="http://schemas.microsoft.com/office/drawing/2014/main" id="{1AC395B6-C75F-AE4A-BEC1-85D5A3B73A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23451" r="73333">
                          <a14:foregroundMark x1="31111" y1="44444" x2="32000" y2="55159"/>
                          <a14:foregroundMark x1="38000" y1="28571" x2="42889" y2="36508"/>
                          <a14:foregroundMark x1="48667" y1="29365" x2="48889" y2="15873"/>
                          <a14:foregroundMark x1="57778" y1="37698" x2="63333" y2="34524"/>
                          <a14:foregroundMark x1="62889" y1="55556" x2="70000" y2="55952"/>
                          <a14:foregroundMark x1="56889" y1="64286" x2="59333" y2="71825"/>
                          <a14:foregroundMark x1="50444" y1="76190" x2="50444" y2="86508"/>
                          <a14:foregroundMark x1="42222" y1="64683" x2="35556" y2="71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6" r="20432"/>
            <a:stretch/>
          </p:blipFill>
          <p:spPr bwMode="auto">
            <a:xfrm>
              <a:off x="10124116" y="160458"/>
              <a:ext cx="451219" cy="405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5D9F87F-7A67-1042-B9CE-B1334F5EB15B}"/>
              </a:ext>
            </a:extLst>
          </p:cNvPr>
          <p:cNvGraphicFramePr>
            <a:graphicFrameLocks noGrp="1"/>
          </p:cNvGraphicFramePr>
          <p:nvPr/>
        </p:nvGraphicFramePr>
        <p:xfrm>
          <a:off x="371148" y="3226406"/>
          <a:ext cx="5293972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8397">
                  <a:extLst>
                    <a:ext uri="{9D8B030D-6E8A-4147-A177-3AD203B41FA5}">
                      <a16:colId xmlns:a16="http://schemas.microsoft.com/office/drawing/2014/main" val="1193695956"/>
                    </a:ext>
                  </a:extLst>
                </a:gridCol>
                <a:gridCol w="2785575">
                  <a:extLst>
                    <a:ext uri="{9D8B030D-6E8A-4147-A177-3AD203B41FA5}">
                      <a16:colId xmlns:a16="http://schemas.microsoft.com/office/drawing/2014/main" val="3210257670"/>
                    </a:ext>
                  </a:extLst>
                </a:gridCol>
              </a:tblGrid>
              <a:tr h="2858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Participant characteristics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4484304"/>
                  </a:ext>
                </a:extLst>
              </a:tr>
              <a:tr h="285819">
                <a:tc>
                  <a:txBody>
                    <a:bodyPr/>
                    <a:lstStyle/>
                    <a:p>
                      <a:r>
                        <a:rPr lang="en-US" sz="1600" dirty="0"/>
                        <a:t>Age (18-89 years)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&lt;</a:t>
                      </a:r>
                      <a:r>
                        <a:rPr lang="en-US" sz="1600" dirty="0"/>
                        <a:t>34y 54.5%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108670"/>
                  </a:ext>
                </a:extLst>
              </a:tr>
              <a:tr h="563808">
                <a:tc>
                  <a:txBody>
                    <a:bodyPr/>
                    <a:lstStyle/>
                    <a:p>
                      <a:r>
                        <a:rPr lang="en-US" sz="1600" dirty="0"/>
                        <a:t>Ethnicity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White (35.8%)</a:t>
                      </a:r>
                    </a:p>
                    <a:p>
                      <a:r>
                        <a:rPr lang="en-US" sz="1600" dirty="0"/>
                        <a:t>Other white (28.6%)</a:t>
                      </a:r>
                    </a:p>
                    <a:p>
                      <a:r>
                        <a:rPr lang="en-US" sz="1600" dirty="0"/>
                        <a:t>Chinese (11.2%)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3211460"/>
                  </a:ext>
                </a:extLst>
              </a:tr>
              <a:tr h="728252">
                <a:tc>
                  <a:txBody>
                    <a:bodyPr/>
                    <a:lstStyle/>
                    <a:p>
                      <a:r>
                        <a:rPr lang="en-US" sz="1600" dirty="0"/>
                        <a:t>Education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Masters (38.5%)</a:t>
                      </a:r>
                    </a:p>
                    <a:p>
                      <a:r>
                        <a:rPr lang="en-US" sz="1600" dirty="0"/>
                        <a:t>Bachelors (26.8%)</a:t>
                      </a:r>
                    </a:p>
                    <a:p>
                      <a:r>
                        <a:rPr lang="en-US" sz="1600" dirty="0"/>
                        <a:t>Highschool (11.6)</a:t>
                      </a:r>
                    </a:p>
                    <a:p>
                      <a:r>
                        <a:rPr lang="en-US" sz="1600" dirty="0"/>
                        <a:t>PhDs (11.3%)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5193306"/>
                  </a:ext>
                </a:extLst>
              </a:tr>
              <a:tr h="285819">
                <a:tc>
                  <a:txBody>
                    <a:bodyPr/>
                    <a:lstStyle/>
                    <a:p>
                      <a:r>
                        <a:rPr lang="en-US" sz="1600" dirty="0"/>
                        <a:t>Income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40K (50%), rest are 40K to 150K+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5905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FA4579C-6152-5945-8DA1-F62521191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06" y="3569780"/>
            <a:ext cx="5375046" cy="24526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A28403-F7FA-2D4B-9603-452CF9089B1D}"/>
              </a:ext>
            </a:extLst>
          </p:cNvPr>
          <p:cNvSpPr/>
          <p:nvPr/>
        </p:nvSpPr>
        <p:spPr>
          <a:xfrm>
            <a:off x="0" y="2623930"/>
            <a:ext cx="12215846" cy="423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5FCEAC-49FE-3840-A0E0-D9831B7C8F7E}"/>
              </a:ext>
            </a:extLst>
          </p:cNvPr>
          <p:cNvSpPr txBox="1"/>
          <p:nvPr/>
        </p:nvSpPr>
        <p:spPr>
          <a:xfrm>
            <a:off x="0" y="6586810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UCL-Penn Global COVID Study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592A3-A46B-4746-A2B8-9891AB9136C2}"/>
              </a:ext>
            </a:extLst>
          </p:cNvPr>
          <p:cNvGrpSpPr/>
          <p:nvPr/>
        </p:nvGrpSpPr>
        <p:grpSpPr>
          <a:xfrm>
            <a:off x="-109548" y="981046"/>
            <a:ext cx="12126858" cy="5191906"/>
            <a:chOff x="-109548" y="795691"/>
            <a:chExt cx="12126858" cy="519190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593B1AF-A3B4-4449-9CCC-B29CE64C45F1}"/>
                </a:ext>
              </a:extLst>
            </p:cNvPr>
            <p:cNvGrpSpPr/>
            <p:nvPr/>
          </p:nvGrpSpPr>
          <p:grpSpPr>
            <a:xfrm>
              <a:off x="-109548" y="795691"/>
              <a:ext cx="12126858" cy="5191906"/>
              <a:chOff x="-109548" y="795691"/>
              <a:chExt cx="12126858" cy="519190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5C75464-301D-5943-9AE6-F874D39604C4}"/>
                  </a:ext>
                </a:extLst>
              </p:cNvPr>
              <p:cNvSpPr/>
              <p:nvPr/>
            </p:nvSpPr>
            <p:spPr>
              <a:xfrm>
                <a:off x="10667999" y="2627517"/>
                <a:ext cx="928314" cy="27117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UK National Lockdown 2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22253B5-117E-E844-AE9A-2B62D5905235}"/>
                  </a:ext>
                </a:extLst>
              </p:cNvPr>
              <p:cNvSpPr/>
              <p:nvPr/>
            </p:nvSpPr>
            <p:spPr>
              <a:xfrm>
                <a:off x="4573311" y="4529517"/>
                <a:ext cx="3048689" cy="271348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tx1"/>
                    </a:solidFill>
                  </a:rPr>
                  <a:t>UK Easing of Lockdown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AC0BB78-3B46-EB45-B047-51AAA6FE5980}"/>
                  </a:ext>
                </a:extLst>
              </p:cNvPr>
              <p:cNvSpPr/>
              <p:nvPr/>
            </p:nvSpPr>
            <p:spPr>
              <a:xfrm>
                <a:off x="3604918" y="2650347"/>
                <a:ext cx="4025795" cy="24835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tx1"/>
                    </a:solidFill>
                  </a:rPr>
                  <a:t>UK National Lockdown 1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555F74D-9A53-084D-AE81-02A31FEDD64D}"/>
                  </a:ext>
                </a:extLst>
              </p:cNvPr>
              <p:cNvSpPr/>
              <p:nvPr/>
            </p:nvSpPr>
            <p:spPr>
              <a:xfrm>
                <a:off x="1205481" y="4549525"/>
                <a:ext cx="3363554" cy="241707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tx1"/>
                    </a:solidFill>
                  </a:rPr>
                  <a:t>UK National Lockdown 3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23482DF-302E-7542-BC39-51294EA2A7A9}"/>
                  </a:ext>
                </a:extLst>
              </p:cNvPr>
              <p:cNvSpPr/>
              <p:nvPr/>
            </p:nvSpPr>
            <p:spPr>
              <a:xfrm>
                <a:off x="7631658" y="2650339"/>
                <a:ext cx="3039344" cy="248352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tx1"/>
                    </a:solidFill>
                  </a:rPr>
                  <a:t>UK  Easing of Lockdown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E7D05A3-EF5E-EA41-A1EB-C1A7A1702760}"/>
                  </a:ext>
                </a:extLst>
              </p:cNvPr>
              <p:cNvGrpSpPr/>
              <p:nvPr/>
            </p:nvGrpSpPr>
            <p:grpSpPr>
              <a:xfrm>
                <a:off x="395317" y="795691"/>
                <a:ext cx="11621993" cy="4550757"/>
                <a:chOff x="158820" y="-737849"/>
                <a:chExt cx="11621993" cy="4550757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8786B9-6A19-684A-B422-F0CA54CA40D6}"/>
                    </a:ext>
                  </a:extLst>
                </p:cNvPr>
                <p:cNvSpPr/>
                <p:nvPr/>
              </p:nvSpPr>
              <p:spPr>
                <a:xfrm>
                  <a:off x="4335461" y="2190717"/>
                  <a:ext cx="3039341" cy="807712"/>
                </a:xfrm>
                <a:prstGeom prst="rect">
                  <a:avLst/>
                </a:prstGeom>
                <a:noFill/>
                <a:ln w="28575">
                  <a:solidFill>
                    <a:srgbClr val="0432F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b="1" dirty="0">
                      <a:solidFill>
                        <a:srgbClr val="0432FF"/>
                      </a:solidFill>
                    </a:rPr>
                    <a:t>Wave 3 </a:t>
                  </a:r>
                </a:p>
                <a:p>
                  <a:pPr algn="ctr"/>
                  <a:r>
                    <a:rPr lang="en-GB" sz="1400" dirty="0">
                      <a:solidFill>
                        <a:srgbClr val="0432FF"/>
                      </a:solidFill>
                    </a:rPr>
                    <a:t>17 Apr-31 Jul</a:t>
                  </a:r>
                </a:p>
                <a:p>
                  <a:pPr algn="ctr"/>
                  <a:r>
                    <a:rPr lang="en-GB" sz="1400" dirty="0">
                      <a:solidFill>
                        <a:srgbClr val="0432FF"/>
                      </a:solidFill>
                    </a:rPr>
                    <a:t>(</a:t>
                  </a:r>
                  <a:r>
                    <a:rPr lang="en-GB" sz="1400" i="1" dirty="0">
                      <a:solidFill>
                        <a:srgbClr val="0432FF"/>
                      </a:solidFill>
                    </a:rPr>
                    <a:t>N </a:t>
                  </a:r>
                  <a:r>
                    <a:rPr lang="en-GB" sz="1400" dirty="0">
                      <a:solidFill>
                        <a:srgbClr val="0432FF"/>
                      </a:solidFill>
                    </a:rPr>
                    <a:t>= 900, </a:t>
                  </a:r>
                  <a:r>
                    <a:rPr lang="en-GB" sz="1400" i="1" dirty="0">
                      <a:solidFill>
                        <a:srgbClr val="0432FF"/>
                      </a:solidFill>
                    </a:rPr>
                    <a:t>n</a:t>
                  </a:r>
                  <a:r>
                    <a:rPr lang="en-GB" sz="1400" dirty="0">
                      <a:solidFill>
                        <a:srgbClr val="0432FF"/>
                      </a:solidFill>
                    </a:rPr>
                    <a:t> =45)</a:t>
                  </a:r>
                  <a:endParaRPr lang="en-GB" sz="1400" i="1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630D180F-5D1E-664D-AA0B-37ED283755B6}"/>
                    </a:ext>
                  </a:extLst>
                </p:cNvPr>
                <p:cNvSpPr/>
                <p:nvPr/>
              </p:nvSpPr>
              <p:spPr>
                <a:xfrm>
                  <a:off x="748114" y="327049"/>
                  <a:ext cx="2011338" cy="10377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COVID reported in Asia</a:t>
                  </a: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F6E96EB-D7CF-8341-8055-846A4841A364}"/>
                    </a:ext>
                  </a:extLst>
                </p:cNvPr>
                <p:cNvGrpSpPr/>
                <p:nvPr/>
              </p:nvGrpSpPr>
              <p:grpSpPr>
                <a:xfrm>
                  <a:off x="731328" y="308610"/>
                  <a:ext cx="10701484" cy="3103245"/>
                  <a:chOff x="692230" y="152491"/>
                  <a:chExt cx="10701484" cy="3103245"/>
                </a:xfrm>
              </p:grpSpPr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F57E1307-0376-8F4C-80AE-990B1E088D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2230" y="152491"/>
                    <a:ext cx="8711" cy="3063675"/>
                  </a:xfrm>
                  <a:prstGeom prst="line">
                    <a:avLst/>
                  </a:prstGeom>
                  <a:ln w="41275" cmpd="sng">
                    <a:solidFill>
                      <a:schemeClr val="tx1"/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FBC68B20-E2B3-C245-BA13-82F986E6DE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20091" y="3255736"/>
                    <a:ext cx="10673623" cy="0"/>
                  </a:xfrm>
                  <a:prstGeom prst="line">
                    <a:avLst/>
                  </a:prstGeom>
                  <a:ln w="41275" cmpd="sng">
                    <a:solidFill>
                      <a:schemeClr val="tx1"/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BC5F0E3-C6BE-3843-B13B-BE330B386BF7}"/>
                    </a:ext>
                  </a:extLst>
                </p:cNvPr>
                <p:cNvSpPr txBox="1"/>
                <p:nvPr/>
              </p:nvSpPr>
              <p:spPr>
                <a:xfrm>
                  <a:off x="513410" y="3434678"/>
                  <a:ext cx="45557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Jan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87064C2-E73E-C146-8558-AAB4793D0EE3}"/>
                    </a:ext>
                  </a:extLst>
                </p:cNvPr>
                <p:cNvSpPr txBox="1"/>
                <p:nvPr/>
              </p:nvSpPr>
              <p:spPr>
                <a:xfrm flipH="1">
                  <a:off x="11167079" y="3472539"/>
                  <a:ext cx="6137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Dec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36DFE85-DEF0-804A-9DF1-6C35982B1901}"/>
                    </a:ext>
                  </a:extLst>
                </p:cNvPr>
                <p:cNvSpPr txBox="1"/>
                <p:nvPr/>
              </p:nvSpPr>
              <p:spPr>
                <a:xfrm>
                  <a:off x="9185793" y="3450894"/>
                  <a:ext cx="4764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Oct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DED1073-25A4-9641-B780-48F473D8EA46}"/>
                    </a:ext>
                  </a:extLst>
                </p:cNvPr>
                <p:cNvSpPr txBox="1"/>
                <p:nvPr/>
              </p:nvSpPr>
              <p:spPr>
                <a:xfrm>
                  <a:off x="3764350" y="3442671"/>
                  <a:ext cx="48282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Apr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031C6A4-429A-C440-AD02-B2C0CE29987C}"/>
                    </a:ext>
                  </a:extLst>
                </p:cNvPr>
                <p:cNvSpPr txBox="1"/>
                <p:nvPr/>
              </p:nvSpPr>
              <p:spPr>
                <a:xfrm>
                  <a:off x="5710066" y="3447558"/>
                  <a:ext cx="4651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Jun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97B94F9B-BDB0-8640-95D2-B6C6429A3AA1}"/>
                    </a:ext>
                  </a:extLst>
                </p:cNvPr>
                <p:cNvSpPr/>
                <p:nvPr/>
              </p:nvSpPr>
              <p:spPr>
                <a:xfrm>
                  <a:off x="2761515" y="325688"/>
                  <a:ext cx="603529" cy="1039085"/>
                </a:xfrm>
                <a:prstGeom prst="rect">
                  <a:avLst/>
                </a:prstGeom>
                <a:solidFill>
                  <a:schemeClr val="bg1">
                    <a:alpha val="3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>
                      <a:solidFill>
                        <a:schemeClr val="tx1"/>
                      </a:solidFill>
                    </a:rPr>
                    <a:t>Ethics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4D07EB94-E33D-7C4A-B238-C9DF49FC1340}"/>
                    </a:ext>
                  </a:extLst>
                </p:cNvPr>
                <p:cNvSpPr txBox="1"/>
                <p:nvPr/>
              </p:nvSpPr>
              <p:spPr>
                <a:xfrm>
                  <a:off x="8336429" y="3474354"/>
                  <a:ext cx="48923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Sep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1791BB8C-9BB9-F84F-8823-FA7411BFFA7E}"/>
                    </a:ext>
                  </a:extLst>
                </p:cNvPr>
                <p:cNvSpPr/>
                <p:nvPr/>
              </p:nvSpPr>
              <p:spPr>
                <a:xfrm>
                  <a:off x="4352441" y="304941"/>
                  <a:ext cx="3039344" cy="794098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</a:rPr>
                    <a:t>Wave 1 </a:t>
                  </a:r>
                </a:p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17 Apr-14 Jul</a:t>
                  </a:r>
                </a:p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(</a:t>
                  </a:r>
                  <a:r>
                    <a:rPr lang="en-GB" sz="1400" i="1" dirty="0">
                      <a:solidFill>
                        <a:schemeClr val="tx1"/>
                      </a:solidFill>
                    </a:rPr>
                    <a:t>N</a:t>
                  </a:r>
                  <a:r>
                    <a:rPr lang="en-GB" sz="1400" dirty="0">
                      <a:solidFill>
                        <a:schemeClr val="tx1"/>
                      </a:solidFill>
                    </a:rPr>
                    <a:t> = 2,276, </a:t>
                  </a:r>
                  <a:r>
                    <a:rPr lang="en-GB" sz="1400" i="1" dirty="0">
                      <a:solidFill>
                        <a:schemeClr val="tx1"/>
                      </a:solidFill>
                    </a:rPr>
                    <a:t>n</a:t>
                  </a:r>
                  <a:r>
                    <a:rPr lang="en-GB" sz="1400" dirty="0">
                      <a:solidFill>
                        <a:schemeClr val="tx1"/>
                      </a:solidFill>
                    </a:rPr>
                    <a:t> = 1,829)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62A693C-9243-FB4C-8619-C60B55E2848D}"/>
                    </a:ext>
                  </a:extLst>
                </p:cNvPr>
                <p:cNvSpPr/>
                <p:nvPr/>
              </p:nvSpPr>
              <p:spPr>
                <a:xfrm>
                  <a:off x="484527" y="-35034"/>
                  <a:ext cx="50533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400" b="1" dirty="0"/>
                    <a:t>Year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44B0BC67-3B9F-F946-AC72-7CE5DCDA3544}"/>
                    </a:ext>
                  </a:extLst>
                </p:cNvPr>
                <p:cNvSpPr txBox="1"/>
                <p:nvPr/>
              </p:nvSpPr>
              <p:spPr>
                <a:xfrm>
                  <a:off x="158820" y="2269827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b="1" dirty="0"/>
                    <a:t>2021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97B1CF6-C88F-0C41-97A2-78126DFFC13F}"/>
                    </a:ext>
                  </a:extLst>
                </p:cNvPr>
                <p:cNvSpPr txBox="1"/>
                <p:nvPr/>
              </p:nvSpPr>
              <p:spPr>
                <a:xfrm>
                  <a:off x="2706332" y="3443155"/>
                  <a:ext cx="5293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Mar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91A5EC1-9C01-504E-88A1-C98A3F8A07D5}"/>
                    </a:ext>
                  </a:extLst>
                </p:cNvPr>
                <p:cNvSpPr txBox="1"/>
                <p:nvPr/>
              </p:nvSpPr>
              <p:spPr>
                <a:xfrm>
                  <a:off x="1636485" y="3451595"/>
                  <a:ext cx="48622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Feb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6A0831C0-95E2-F546-BF8A-175F45334399}"/>
                    </a:ext>
                  </a:extLst>
                </p:cNvPr>
                <p:cNvSpPr txBox="1"/>
                <p:nvPr/>
              </p:nvSpPr>
              <p:spPr>
                <a:xfrm>
                  <a:off x="10196822" y="3472539"/>
                  <a:ext cx="5187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Nov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5EE6FCE-FAE2-3B40-AD61-73BD5905A891}"/>
                    </a:ext>
                  </a:extLst>
                </p:cNvPr>
                <p:cNvSpPr txBox="1"/>
                <p:nvPr/>
              </p:nvSpPr>
              <p:spPr>
                <a:xfrm>
                  <a:off x="4659013" y="3473018"/>
                  <a:ext cx="5463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May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9D76361-3587-BA4C-9545-1880A7612F7F}"/>
                    </a:ext>
                  </a:extLst>
                </p:cNvPr>
                <p:cNvSpPr txBox="1"/>
                <p:nvPr/>
              </p:nvSpPr>
              <p:spPr>
                <a:xfrm>
                  <a:off x="6738679" y="3453849"/>
                  <a:ext cx="40427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Jul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9A001C0-E9BF-9E4F-8D24-6FFB1404A946}"/>
                    </a:ext>
                  </a:extLst>
                </p:cNvPr>
                <p:cNvSpPr txBox="1"/>
                <p:nvPr/>
              </p:nvSpPr>
              <p:spPr>
                <a:xfrm>
                  <a:off x="7507397" y="3472539"/>
                  <a:ext cx="50687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Aug</a:t>
                  </a: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139D3037-DA51-E944-978C-869A9FA9543D}"/>
                    </a:ext>
                  </a:extLst>
                </p:cNvPr>
                <p:cNvSpPr/>
                <p:nvPr/>
              </p:nvSpPr>
              <p:spPr>
                <a:xfrm>
                  <a:off x="738067" y="2185598"/>
                  <a:ext cx="1036779" cy="807713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7876CA8-8DED-C144-A993-DB22D48590A9}"/>
                    </a:ext>
                  </a:extLst>
                </p:cNvPr>
                <p:cNvSpPr txBox="1"/>
                <p:nvPr/>
              </p:nvSpPr>
              <p:spPr>
                <a:xfrm>
                  <a:off x="3927023" y="-737849"/>
                  <a:ext cx="148393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/>
                    <a:t>17 Apr</a:t>
                  </a:r>
                </a:p>
                <a:p>
                  <a:r>
                    <a:rPr lang="en-GB" sz="1200" b="1" dirty="0"/>
                    <a:t>COVID study starts</a:t>
                  </a:r>
                </a:p>
                <a:p>
                  <a:r>
                    <a:rPr lang="en-GB" sz="1200" dirty="0"/>
                    <a:t>Cases: 4,965</a:t>
                  </a:r>
                </a:p>
                <a:p>
                  <a:r>
                    <a:rPr lang="en-GB" sz="1200" dirty="0"/>
                    <a:t>7-day: 4,415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19640BC8-1EDD-284B-88AF-8E1ACDF874F9}"/>
                    </a:ext>
                  </a:extLst>
                </p:cNvPr>
                <p:cNvSpPr txBox="1"/>
                <p:nvPr/>
              </p:nvSpPr>
              <p:spPr>
                <a:xfrm>
                  <a:off x="161695" y="791262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b="1" dirty="0"/>
                    <a:t>2020</a:t>
                  </a:r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4F730F3-4B30-E44B-ADD4-2AB3CD58B6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38373" y="333196"/>
                  <a:ext cx="0" cy="3060000"/>
                </a:xfrm>
                <a:prstGeom prst="line">
                  <a:avLst/>
                </a:prstGeom>
                <a:ln w="25400" cmpd="sng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B2AD6CA5-6EEB-A240-8C11-B5F01024BC2C}"/>
                    </a:ext>
                  </a:extLst>
                </p:cNvPr>
                <p:cNvSpPr/>
                <p:nvPr/>
              </p:nvSpPr>
              <p:spPr>
                <a:xfrm>
                  <a:off x="9697472" y="304941"/>
                  <a:ext cx="1662344" cy="79165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</a:rPr>
                    <a:t>Wave 2</a:t>
                  </a:r>
                  <a:r>
                    <a:rPr lang="en-GB" sz="1400" b="1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17 Oct-31 Jan</a:t>
                  </a:r>
                </a:p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(</a:t>
                  </a:r>
                  <a:r>
                    <a:rPr lang="en-GB" sz="1400" i="1" dirty="0">
                      <a:solidFill>
                        <a:schemeClr val="tx1"/>
                      </a:solidFill>
                    </a:rPr>
                    <a:t>N</a:t>
                  </a:r>
                  <a:r>
                    <a:rPr lang="en-GB" sz="1400" dirty="0">
                      <a:solidFill>
                        <a:schemeClr val="tx1"/>
                      </a:solidFill>
                    </a:rPr>
                    <a:t>=1,283, new=523)</a:t>
                  </a: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3F3CF99-2F39-3D4E-A32E-03929B671016}"/>
                  </a:ext>
                </a:extLst>
              </p:cNvPr>
              <p:cNvSpPr txBox="1"/>
              <p:nvPr/>
            </p:nvSpPr>
            <p:spPr>
              <a:xfrm>
                <a:off x="3005168" y="1078439"/>
                <a:ext cx="112550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/>
                  <a:t>WHO declares </a:t>
                </a:r>
              </a:p>
              <a:p>
                <a:pPr algn="ctr"/>
                <a:r>
                  <a:rPr lang="en-GB" sz="1200" b="1" dirty="0"/>
                  <a:t>pandemic</a:t>
                </a:r>
              </a:p>
            </p:txBody>
          </p:sp>
          <p:sp>
            <p:nvSpPr>
              <p:cNvPr id="73" name="Down Arrow 72">
                <a:extLst>
                  <a:ext uri="{FF2B5EF4-FFF2-40B4-BE49-F238E27FC236}">
                    <a16:creationId xmlns:a16="http://schemas.microsoft.com/office/drawing/2014/main" id="{C2627742-5FD7-794E-B208-E271C5FE2D52}"/>
                  </a:ext>
                </a:extLst>
              </p:cNvPr>
              <p:cNvSpPr/>
              <p:nvPr/>
            </p:nvSpPr>
            <p:spPr>
              <a:xfrm>
                <a:off x="3515422" y="1582381"/>
                <a:ext cx="156692" cy="242408"/>
              </a:xfrm>
              <a:prstGeom prst="down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Down Arrow 73">
                <a:extLst>
                  <a:ext uri="{FF2B5EF4-FFF2-40B4-BE49-F238E27FC236}">
                    <a16:creationId xmlns:a16="http://schemas.microsoft.com/office/drawing/2014/main" id="{91826A5E-0966-B64E-AEDB-DC5F18DC97DA}"/>
                  </a:ext>
                </a:extLst>
              </p:cNvPr>
              <p:cNvSpPr/>
              <p:nvPr/>
            </p:nvSpPr>
            <p:spPr>
              <a:xfrm>
                <a:off x="4480620" y="1575126"/>
                <a:ext cx="156692" cy="24240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Down Arrow 74">
                <a:extLst>
                  <a:ext uri="{FF2B5EF4-FFF2-40B4-BE49-F238E27FC236}">
                    <a16:creationId xmlns:a16="http://schemas.microsoft.com/office/drawing/2014/main" id="{F11491EE-622A-FB4F-B7F2-8117502B70A4}"/>
                  </a:ext>
                </a:extLst>
              </p:cNvPr>
              <p:cNvSpPr/>
              <p:nvPr/>
            </p:nvSpPr>
            <p:spPr>
              <a:xfrm>
                <a:off x="10924092" y="1562934"/>
                <a:ext cx="156692" cy="24240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99A0391-C66D-0D4F-B7DF-953C616500D0}"/>
                  </a:ext>
                </a:extLst>
              </p:cNvPr>
              <p:cNvSpPr txBox="1"/>
              <p:nvPr/>
            </p:nvSpPr>
            <p:spPr>
              <a:xfrm>
                <a:off x="10561942" y="878644"/>
                <a:ext cx="10738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13 Nov (peak)</a:t>
                </a:r>
              </a:p>
              <a:p>
                <a:r>
                  <a:rPr lang="en-GB" sz="1200" dirty="0"/>
                  <a:t>Cases: 27,301</a:t>
                </a:r>
              </a:p>
              <a:p>
                <a:r>
                  <a:rPr lang="en-GB" sz="1200" dirty="0"/>
                  <a:t>7-day: 24,430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A36AD47-D3AD-9146-9341-B308030F4B2E}"/>
                  </a:ext>
                </a:extLst>
              </p:cNvPr>
              <p:cNvSpPr txBox="1"/>
              <p:nvPr/>
            </p:nvSpPr>
            <p:spPr>
              <a:xfrm>
                <a:off x="6765280" y="864432"/>
                <a:ext cx="9717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dirty="0"/>
                  <a:t>14 Jul</a:t>
                </a:r>
              </a:p>
              <a:p>
                <a:pPr algn="r"/>
                <a:r>
                  <a:rPr lang="en-GB" sz="1200" dirty="0"/>
                  <a:t>Cases: 1,240</a:t>
                </a:r>
              </a:p>
              <a:p>
                <a:pPr algn="r"/>
                <a:r>
                  <a:rPr lang="en-GB" sz="1200" dirty="0"/>
                  <a:t>7-day: 718</a:t>
                </a:r>
              </a:p>
            </p:txBody>
          </p:sp>
          <p:sp>
            <p:nvSpPr>
              <p:cNvPr id="78" name="Down Arrow 77">
                <a:extLst>
                  <a:ext uri="{FF2B5EF4-FFF2-40B4-BE49-F238E27FC236}">
                    <a16:creationId xmlns:a16="http://schemas.microsoft.com/office/drawing/2014/main" id="{7A87F612-7810-A647-83D0-B3814105CB8F}"/>
                  </a:ext>
                </a:extLst>
              </p:cNvPr>
              <p:cNvSpPr/>
              <p:nvPr/>
            </p:nvSpPr>
            <p:spPr>
              <a:xfrm>
                <a:off x="7503906" y="1550742"/>
                <a:ext cx="156692" cy="24240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Down Arrow 78">
                <a:extLst>
                  <a:ext uri="{FF2B5EF4-FFF2-40B4-BE49-F238E27FC236}">
                    <a16:creationId xmlns:a16="http://schemas.microsoft.com/office/drawing/2014/main" id="{EE9702D0-AE3D-D14A-B605-6E8C0A7ABC56}"/>
                  </a:ext>
                </a:extLst>
              </p:cNvPr>
              <p:cNvSpPr/>
              <p:nvPr/>
            </p:nvSpPr>
            <p:spPr>
              <a:xfrm rot="10800000">
                <a:off x="1095879" y="5050100"/>
                <a:ext cx="156692" cy="24240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4DA5D55-A061-7A41-8B1D-6DAB95633CF6}"/>
                  </a:ext>
                </a:extLst>
              </p:cNvPr>
              <p:cNvSpPr txBox="1"/>
              <p:nvPr/>
            </p:nvSpPr>
            <p:spPr>
              <a:xfrm>
                <a:off x="-109548" y="5317020"/>
                <a:ext cx="1428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200" b="1" dirty="0"/>
                  <a:t>6 Jan (peak)</a:t>
                </a:r>
              </a:p>
              <a:p>
                <a:pPr algn="r"/>
                <a:r>
                  <a:rPr lang="en-GB" sz="1200" dirty="0"/>
                  <a:t>Cases: 62,322</a:t>
                </a:r>
              </a:p>
              <a:p>
                <a:pPr algn="r"/>
                <a:r>
                  <a:rPr lang="en-GB" sz="1200" dirty="0"/>
                  <a:t>7-day : 57.702</a:t>
                </a:r>
              </a:p>
            </p:txBody>
          </p:sp>
          <p:sp>
            <p:nvSpPr>
              <p:cNvPr id="81" name="Down Arrow 80">
                <a:extLst>
                  <a:ext uri="{FF2B5EF4-FFF2-40B4-BE49-F238E27FC236}">
                    <a16:creationId xmlns:a16="http://schemas.microsoft.com/office/drawing/2014/main" id="{81FFB94A-F154-3A4A-9DDB-E3F7B5F6ADA5}"/>
                  </a:ext>
                </a:extLst>
              </p:cNvPr>
              <p:cNvSpPr/>
              <p:nvPr/>
            </p:nvSpPr>
            <p:spPr>
              <a:xfrm rot="10800000">
                <a:off x="4445271" y="5069698"/>
                <a:ext cx="156692" cy="24240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0BE5BA1-1495-664F-9ED0-825EA343D866}"/>
                  </a:ext>
                </a:extLst>
              </p:cNvPr>
              <p:cNvSpPr txBox="1"/>
              <p:nvPr/>
            </p:nvSpPr>
            <p:spPr>
              <a:xfrm>
                <a:off x="4153544" y="5341266"/>
                <a:ext cx="14839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6 Apr</a:t>
                </a:r>
              </a:p>
              <a:p>
                <a:r>
                  <a:rPr lang="en-GB" sz="1200" dirty="0"/>
                  <a:t>Cases: 2,762</a:t>
                </a:r>
              </a:p>
              <a:p>
                <a:r>
                  <a:rPr lang="en-GB" sz="1200" dirty="0"/>
                  <a:t>7-day: 3,493</a:t>
                </a:r>
              </a:p>
            </p:txBody>
          </p:sp>
          <p:sp>
            <p:nvSpPr>
              <p:cNvPr id="83" name="Down Arrow 82">
                <a:extLst>
                  <a:ext uri="{FF2B5EF4-FFF2-40B4-BE49-F238E27FC236}">
                    <a16:creationId xmlns:a16="http://schemas.microsoft.com/office/drawing/2014/main" id="{29CA4E60-033E-3146-9231-48AD1F936C7E}"/>
                  </a:ext>
                </a:extLst>
              </p:cNvPr>
              <p:cNvSpPr/>
              <p:nvPr/>
            </p:nvSpPr>
            <p:spPr>
              <a:xfrm rot="10800000">
                <a:off x="1561102" y="5051944"/>
                <a:ext cx="156692" cy="242408"/>
              </a:xfrm>
              <a:prstGeom prst="down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5832857-C0A9-4A43-BCD3-AC9E3917ED30}"/>
                  </a:ext>
                </a:extLst>
              </p:cNvPr>
              <p:cNvSpPr txBox="1"/>
              <p:nvPr/>
            </p:nvSpPr>
            <p:spPr>
              <a:xfrm>
                <a:off x="1319026" y="5332793"/>
                <a:ext cx="692316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14 Jan</a:t>
                </a:r>
              </a:p>
              <a:p>
                <a:r>
                  <a:rPr lang="en-GB" sz="1200" b="1" dirty="0"/>
                  <a:t>Vaccine </a:t>
                </a:r>
              </a:p>
              <a:p>
                <a:r>
                  <a:rPr lang="en-GB" sz="1200" b="1" dirty="0"/>
                  <a:t>roll-out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CB89F6E-341B-D742-84C8-5FEAEF20B6CA}"/>
                  </a:ext>
                </a:extLst>
              </p:cNvPr>
              <p:cNvSpPr/>
              <p:nvPr/>
            </p:nvSpPr>
            <p:spPr>
              <a:xfrm>
                <a:off x="988631" y="4519879"/>
                <a:ext cx="202783" cy="271354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5D9FA27-90AE-6440-848B-D8068CAA746C}"/>
                </a:ext>
              </a:extLst>
            </p:cNvPr>
            <p:cNvSpPr/>
            <p:nvPr/>
          </p:nvSpPr>
          <p:spPr>
            <a:xfrm>
              <a:off x="7670027" y="1793150"/>
              <a:ext cx="2229884" cy="810194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&lt;34 (54%, </a:t>
              </a:r>
              <a:r>
                <a:rPr lang="en-GB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36.4, </a:t>
              </a:r>
              <a:r>
                <a:rPr lang="en-GB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SD</a:t>
              </a: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13.5, F = 70.5%, 18-89y),</a:t>
              </a:r>
              <a:r>
                <a:rPr lang="en-GB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(45%), Masters (39%), &lt;£40K (50%)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CF54D4B-3365-8E43-B770-5090D1A112F6}"/>
                </a:ext>
              </a:extLst>
            </p:cNvPr>
            <p:cNvSpPr/>
            <p:nvPr/>
          </p:nvSpPr>
          <p:spPr>
            <a:xfrm>
              <a:off x="2068032" y="3687699"/>
              <a:ext cx="2443584" cy="807713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&lt;34 (54%, </a:t>
              </a:r>
              <a:r>
                <a:rPr lang="en-GB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37.6, </a:t>
              </a:r>
              <a:r>
                <a:rPr lang="en-GB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SD</a:t>
              </a: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13.7, F = 74.3%, 18-89y),</a:t>
              </a:r>
              <a:r>
                <a:rPr lang="en-GB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(33%), &lt;£40K (54.5%)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6" descr="Flag of Greece | Britannica">
              <a:extLst>
                <a:ext uri="{FF2B5EF4-FFF2-40B4-BE49-F238E27FC236}">
                  <a16:creationId xmlns:a16="http://schemas.microsoft.com/office/drawing/2014/main" id="{1F70F99B-F9F1-6D4C-924D-50CECFE8A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968" y="1474214"/>
              <a:ext cx="359565" cy="240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Flag of Italy - Wikipedia">
              <a:extLst>
                <a:ext uri="{FF2B5EF4-FFF2-40B4-BE49-F238E27FC236}">
                  <a16:creationId xmlns:a16="http://schemas.microsoft.com/office/drawing/2014/main" id="{98AFEADB-3215-4643-8983-78708320D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23" y="1467655"/>
              <a:ext cx="384687" cy="256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Flag of the United Kingdom - Wikipedia">
              <a:extLst>
                <a:ext uri="{FF2B5EF4-FFF2-40B4-BE49-F238E27FC236}">
                  <a16:creationId xmlns:a16="http://schemas.microsoft.com/office/drawing/2014/main" id="{619A15D3-0DEF-2D42-B03D-E0450757E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632" y="1471545"/>
              <a:ext cx="384687" cy="244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Flag of the United States - Wikipedia">
              <a:extLst>
                <a:ext uri="{FF2B5EF4-FFF2-40B4-BE49-F238E27FC236}">
                  <a16:creationId xmlns:a16="http://schemas.microsoft.com/office/drawing/2014/main" id="{2E420383-CC04-534C-B46D-CCB12120D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113" y="1456816"/>
              <a:ext cx="384687" cy="257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Flag of Greece | Britannica">
              <a:extLst>
                <a:ext uri="{FF2B5EF4-FFF2-40B4-BE49-F238E27FC236}">
                  <a16:creationId xmlns:a16="http://schemas.microsoft.com/office/drawing/2014/main" id="{6C86857D-2A80-6A4B-BFE7-C33B897FD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445" y="3393363"/>
              <a:ext cx="359565" cy="240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Flag of Italy - Wikipedia">
              <a:extLst>
                <a:ext uri="{FF2B5EF4-FFF2-40B4-BE49-F238E27FC236}">
                  <a16:creationId xmlns:a16="http://schemas.microsoft.com/office/drawing/2014/main" id="{7BD014D7-917A-8C46-873D-1356193F7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300" y="3386804"/>
              <a:ext cx="384687" cy="256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0" descr="Flag of the United Kingdom - Wikipedia">
              <a:extLst>
                <a:ext uri="{FF2B5EF4-FFF2-40B4-BE49-F238E27FC236}">
                  <a16:creationId xmlns:a16="http://schemas.microsoft.com/office/drawing/2014/main" id="{253612D5-D8EB-B64B-8012-B24D57689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109" y="3390694"/>
              <a:ext cx="384687" cy="244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2" descr="Flag of the United States - Wikipedia">
              <a:extLst>
                <a:ext uri="{FF2B5EF4-FFF2-40B4-BE49-F238E27FC236}">
                  <a16:creationId xmlns:a16="http://schemas.microsoft.com/office/drawing/2014/main" id="{4315A322-F181-D040-940F-EE0444BF1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590" y="3391463"/>
              <a:ext cx="384687" cy="257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57B923-74FF-CA4C-A2E8-D31C2951F8FC}"/>
                </a:ext>
              </a:extLst>
            </p:cNvPr>
            <p:cNvSpPr txBox="1"/>
            <p:nvPr/>
          </p:nvSpPr>
          <p:spPr>
            <a:xfrm>
              <a:off x="7837783" y="1243587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39.3%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B03A34A-5E25-1F43-B36D-0B763E565983}"/>
                </a:ext>
              </a:extLst>
            </p:cNvPr>
            <p:cNvSpPr txBox="1"/>
            <p:nvPr/>
          </p:nvSpPr>
          <p:spPr>
            <a:xfrm>
              <a:off x="8284424" y="1242749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11.5%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FFDF3D-2A27-D545-9E77-23EE89423759}"/>
                </a:ext>
              </a:extLst>
            </p:cNvPr>
            <p:cNvSpPr txBox="1"/>
            <p:nvPr/>
          </p:nvSpPr>
          <p:spPr>
            <a:xfrm>
              <a:off x="8765480" y="1241234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9.0%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C117B36-1FE7-5345-878B-38F7FD1993DC}"/>
                </a:ext>
              </a:extLst>
            </p:cNvPr>
            <p:cNvSpPr txBox="1"/>
            <p:nvPr/>
          </p:nvSpPr>
          <p:spPr>
            <a:xfrm>
              <a:off x="9150355" y="1238651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11.4%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A727125-067D-6545-974D-69CE2AA31E06}"/>
                </a:ext>
              </a:extLst>
            </p:cNvPr>
            <p:cNvSpPr txBox="1"/>
            <p:nvPr/>
          </p:nvSpPr>
          <p:spPr>
            <a:xfrm>
              <a:off x="2296569" y="3146534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44.6%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B35B9D-4EEC-D044-AF74-689E6BC47BF4}"/>
                </a:ext>
              </a:extLst>
            </p:cNvPr>
            <p:cNvSpPr txBox="1"/>
            <p:nvPr/>
          </p:nvSpPr>
          <p:spPr>
            <a:xfrm>
              <a:off x="2789704" y="314569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8.1%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E48E63-8E4A-0D40-BB58-DB5A835C4391}"/>
                </a:ext>
              </a:extLst>
            </p:cNvPr>
            <p:cNvSpPr txBox="1"/>
            <p:nvPr/>
          </p:nvSpPr>
          <p:spPr>
            <a:xfrm>
              <a:off x="3224266" y="3144181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8.1%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1E00CC0-E411-1045-AC19-6523E26DE86B}"/>
                </a:ext>
              </a:extLst>
            </p:cNvPr>
            <p:cNvSpPr txBox="1"/>
            <p:nvPr/>
          </p:nvSpPr>
          <p:spPr>
            <a:xfrm>
              <a:off x="3609141" y="3141598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11.4%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73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58BB5-41B6-0B4B-97DF-3C46A059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1759051"/>
            <a:ext cx="9144000" cy="3933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SG" sz="5000" b="1" dirty="0">
                <a:solidFill>
                  <a:srgbClr val="004899"/>
                </a:solidFill>
                <a:latin typeface="Arial"/>
                <a:cs typeface="Arial"/>
              </a:rPr>
              <a:t>Q1: What stressors have people been experiencing?</a:t>
            </a:r>
            <a:br>
              <a:rPr lang="en-SG" sz="5000" b="1" dirty="0">
                <a:solidFill>
                  <a:srgbClr val="004899"/>
                </a:solidFill>
                <a:latin typeface="Arial"/>
                <a:cs typeface="Arial"/>
              </a:rPr>
            </a:br>
            <a:br>
              <a:rPr lang="en-SG" sz="5000" b="1" dirty="0">
                <a:solidFill>
                  <a:srgbClr val="004899"/>
                </a:solidFill>
                <a:latin typeface="Arial"/>
                <a:cs typeface="Arial"/>
              </a:rPr>
            </a:br>
            <a:r>
              <a:rPr lang="en-SG" sz="5000" b="1" dirty="0">
                <a:solidFill>
                  <a:srgbClr val="004899"/>
                </a:solidFill>
                <a:latin typeface="Arial"/>
                <a:cs typeface="Arial"/>
              </a:rPr>
              <a:t>Q2: What do you need to recover from the pandemic?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33024-5BB2-1C4E-9394-BA8D882286B5}"/>
              </a:ext>
            </a:extLst>
          </p:cNvPr>
          <p:cNvSpPr txBox="1"/>
          <p:nvPr/>
        </p:nvSpPr>
        <p:spPr>
          <a:xfrm>
            <a:off x="-3412" y="-377346"/>
            <a:ext cx="7948199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100" dirty="0">
                <a:latin typeface="+mj-lt"/>
                <a:ea typeface="+mj-ea"/>
                <a:cs typeface="+mj-cs"/>
              </a:rPr>
              <a:t>Q1.</a:t>
            </a:r>
            <a:r>
              <a:rPr kumimoji="0" lang="en-US" sz="41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Short &amp; longer-term stressors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25B5185-CDF2-524B-B690-CF1A3AA98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3" b="90625" l="9948" r="89948">
                        <a14:foregroundMark x1="27668" y1="43182" x2="47047" y2="29545"/>
                        <a14:foregroundMark x1="47047" y1="29545" x2="68497" y2="31676"/>
                        <a14:foregroundMark x1="68497" y1="31676" x2="69016" y2="64773"/>
                        <a14:foregroundMark x1="69016" y1="64773" x2="46528" y2="82528"/>
                        <a14:foregroundMark x1="46528" y1="82528" x2="31192" y2="66335"/>
                        <a14:foregroundMark x1="31192" y1="66335" x2="46943" y2="46023"/>
                        <a14:foregroundMark x1="46943" y1="46023" x2="60207" y2="38920"/>
                        <a14:foregroundMark x1="44145" y1="24432" x2="35233" y2="30966"/>
                        <a14:foregroundMark x1="35544" y1="27699" x2="42383" y2="28125"/>
                        <a14:foregroundMark x1="35544" y1="28125" x2="34197" y2="24006"/>
                        <a14:foregroundMark x1="36891" y1="23438" x2="36580" y2="27699"/>
                        <a14:foregroundMark x1="43109" y1="25852" x2="44145" y2="34801"/>
                        <a14:foregroundMark x1="64663" y1="22017" x2="71503" y2="30966"/>
                        <a14:foregroundMark x1="59585" y1="37074" x2="56477" y2="64489"/>
                        <a14:foregroundMark x1="56477" y1="64489" x2="60207" y2="68040"/>
                        <a14:foregroundMark x1="43731" y1="44176" x2="49637" y2="40909"/>
                        <a14:foregroundMark x1="28394" y1="53551" x2="29741" y2="56818"/>
                        <a14:foregroundMark x1="45181" y1="83523" x2="63005" y2="90625"/>
                        <a14:foregroundMark x1="68497" y1="52557" x2="78756" y2="50284"/>
                        <a14:foregroundMark x1="64352" y1="84517" x2="57098" y2="78409"/>
                        <a14:foregroundMark x1="59171" y1="80824" x2="59896" y2="89205"/>
                        <a14:foregroundMark x1="52642" y1="86932" x2="55751" y2="79403"/>
                        <a14:foregroundMark x1="71917" y1="54972" x2="79793" y2="50284"/>
                        <a14:foregroundMark x1="79793" y1="56392" x2="79378" y2="53551"/>
                        <a14:foregroundMark x1="26321" y1="51705" x2="32435" y2="57813"/>
                        <a14:foregroundMark x1="29326" y1="51705" x2="35233" y2="49716"/>
                        <a14:foregroundMark x1="29016" y1="50284" x2="29016" y2="50284"/>
                        <a14:foregroundMark x1="28705" y1="48864" x2="30052" y2="53977"/>
                        <a14:foregroundMark x1="28705" y1="54972" x2="30777" y2="47443"/>
                        <a14:foregroundMark x1="62591" y1="21591" x2="72539" y2="27699"/>
                      </a14:backgroundRemoval>
                    </a14:imgEffect>
                  </a14:imgLayer>
                </a14:imgProps>
              </a:ext>
            </a:extLst>
          </a:blip>
          <a:srcRect l="28868" r="21788" b="-1"/>
          <a:stretch/>
        </p:blipFill>
        <p:spPr>
          <a:xfrm>
            <a:off x="-3412" y="22315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D2ECA2ED-2D20-E244-9DC3-6CA268864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403892"/>
              </p:ext>
            </p:extLst>
          </p:nvPr>
        </p:nvGraphicFramePr>
        <p:xfrm>
          <a:off x="5001074" y="988671"/>
          <a:ext cx="7135555" cy="57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159BD0-0B8B-DC49-B4DD-09DAEC57080D}"/>
              </a:ext>
            </a:extLst>
          </p:cNvPr>
          <p:cNvSpPr txBox="1"/>
          <p:nvPr/>
        </p:nvSpPr>
        <p:spPr>
          <a:xfrm>
            <a:off x="0" y="6622435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UCL-Penn Global COVID Study</a:t>
            </a:r>
          </a:p>
        </p:txBody>
      </p:sp>
    </p:spTree>
    <p:extLst>
      <p:ext uri="{BB962C8B-B14F-4D97-AF65-F5344CB8AC3E}">
        <p14:creationId xmlns:p14="http://schemas.microsoft.com/office/powerpoint/2010/main" val="420297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A4BAA-E031-8947-B2ED-FF1868735D5E}"/>
              </a:ext>
            </a:extLst>
          </p:cNvPr>
          <p:cNvSpPr txBox="1"/>
          <p:nvPr/>
        </p:nvSpPr>
        <p:spPr>
          <a:xfrm>
            <a:off x="0" y="6586810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UCL-Penn Global COVID Study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544A96-3908-E440-B4A1-6047B4A1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18" y="1000127"/>
            <a:ext cx="3667039" cy="4158898"/>
          </a:xfrm>
        </p:spPr>
        <p:txBody>
          <a:bodyPr>
            <a:normAutofit/>
          </a:bodyPr>
          <a:lstStyle/>
          <a:p>
            <a:r>
              <a:rPr lang="en-GB" sz="3000" b="1" dirty="0"/>
              <a:t>Q2. What support would you/your family need in the next 6 months to thrive and recover from the pandemic?</a:t>
            </a:r>
            <a:endParaRPr lang="en-US" sz="3000" b="1" dirty="0"/>
          </a:p>
        </p:txBody>
      </p:sp>
      <p:pic>
        <p:nvPicPr>
          <p:cNvPr id="3074" name="Picture 2" descr="How To Help Others During The COVID-19 Pandemic | Goop">
            <a:extLst>
              <a:ext uri="{FF2B5EF4-FFF2-40B4-BE49-F238E27FC236}">
                <a16:creationId xmlns:a16="http://schemas.microsoft.com/office/drawing/2014/main" id="{32808A6F-DAEC-124D-815E-C0A841F6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67" y="591547"/>
            <a:ext cx="7041873" cy="53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8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F37071-B476-EF46-9758-7CEA24F6EF3F}"/>
              </a:ext>
            </a:extLst>
          </p:cNvPr>
          <p:cNvGrpSpPr/>
          <p:nvPr/>
        </p:nvGrpSpPr>
        <p:grpSpPr>
          <a:xfrm>
            <a:off x="0" y="381000"/>
            <a:ext cx="12192000" cy="6096000"/>
            <a:chOff x="0" y="381000"/>
            <a:chExt cx="12192000" cy="6096000"/>
          </a:xfrm>
        </p:grpSpPr>
        <p:pic>
          <p:nvPicPr>
            <p:cNvPr id="2050" name="Picture 2" descr="Image">
              <a:extLst>
                <a:ext uri="{FF2B5EF4-FFF2-40B4-BE49-F238E27FC236}">
                  <a16:creationId xmlns:a16="http://schemas.microsoft.com/office/drawing/2014/main" id="{8BF75DF7-0DA6-EB42-B5B3-83D03719D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121920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1 Título">
              <a:extLst>
                <a:ext uri="{FF2B5EF4-FFF2-40B4-BE49-F238E27FC236}">
                  <a16:creationId xmlns:a16="http://schemas.microsoft.com/office/drawing/2014/main" id="{0426787E-85FB-B74E-B60F-87193DB933CE}"/>
                </a:ext>
              </a:extLst>
            </p:cNvPr>
            <p:cNvSpPr txBox="1">
              <a:spLocks/>
            </p:cNvSpPr>
            <p:nvPr/>
          </p:nvSpPr>
          <p:spPr>
            <a:xfrm rot="2773319">
              <a:off x="4242253" y="1589465"/>
              <a:ext cx="3727429" cy="366739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 baseline="0">
                  <a:solidFill>
                    <a:srgbClr val="996633"/>
                  </a:solidFill>
                  <a:latin typeface="Solano Gothic MVB Std Cap" pitchFamily="50" charset="0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+mj-lt"/>
                <a:buAutoNum type="arabicPeriod"/>
              </a:pP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1 Título"/>
            <p:cNvSpPr txBox="1">
              <a:spLocks/>
            </p:cNvSpPr>
            <p:nvPr/>
          </p:nvSpPr>
          <p:spPr>
            <a:xfrm>
              <a:off x="4256568" y="2051994"/>
              <a:ext cx="4462818" cy="27335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 baseline="0">
                  <a:solidFill>
                    <a:srgbClr val="996633"/>
                  </a:solidFill>
                  <a:latin typeface="Solano Gothic MVB Std Cap" pitchFamily="50" charset="0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+mj-lt"/>
                <a:buAutoNum type="arabicPeriod"/>
              </a:pPr>
              <a:r>
                <a:rPr lang="en-GB" sz="2400" b="1" dirty="0">
                  <a:solidFill>
                    <a:schemeClr val="tx1"/>
                  </a:solidFill>
                </a:rPr>
                <a:t>Where are we at?</a:t>
              </a:r>
            </a:p>
            <a:p>
              <a:pPr marL="457200" indent="-457200" algn="l">
                <a:buFont typeface="+mj-lt"/>
                <a:buAutoNum type="arabicPeriod"/>
              </a:pPr>
              <a:r>
                <a:rPr lang="en-GB" sz="2400" b="1" dirty="0">
                  <a:solidFill>
                    <a:schemeClr val="tx1"/>
                  </a:solidFill>
                </a:rPr>
                <a:t>What is the impact of COVID19’s on Mental Health?</a:t>
              </a:r>
            </a:p>
            <a:p>
              <a:pPr marL="457200" indent="-457200" algn="l">
                <a:buFont typeface="+mj-lt"/>
                <a:buAutoNum type="arabicPeriod"/>
              </a:pPr>
              <a:r>
                <a:rPr lang="en-GB" sz="2400" b="1" dirty="0">
                  <a:solidFill>
                    <a:schemeClr val="tx1"/>
                  </a:solidFill>
                </a:rPr>
                <a:t>Where do we start?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66DB20F-3F79-4341-B960-7627BC7E61BB}"/>
              </a:ext>
            </a:extLst>
          </p:cNvPr>
          <p:cNvSpPr txBox="1"/>
          <p:nvPr/>
        </p:nvSpPr>
        <p:spPr>
          <a:xfrm>
            <a:off x="11072356" y="6503658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#ISEC2021</a:t>
            </a:r>
          </a:p>
        </p:txBody>
      </p:sp>
    </p:spTree>
    <p:extLst>
      <p:ext uri="{BB962C8B-B14F-4D97-AF65-F5344CB8AC3E}">
        <p14:creationId xmlns:p14="http://schemas.microsoft.com/office/powerpoint/2010/main" val="286494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02474-0838-DE4F-9028-738276B84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698487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000" b="1" dirty="0"/>
              <a:t>Thematic analysis </a:t>
            </a:r>
            <a:r>
              <a:rPr lang="en-GB" sz="3000" dirty="0"/>
              <a:t>(</a:t>
            </a:r>
            <a:r>
              <a:rPr lang="en-GB" sz="3000" i="1" dirty="0"/>
              <a:t>N</a:t>
            </a:r>
            <a:r>
              <a:rPr lang="en-GB" sz="3000" dirty="0"/>
              <a:t> = 889)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5 key themes</a:t>
            </a:r>
          </a:p>
          <a:p>
            <a:pPr marL="0" indent="0">
              <a:buNone/>
            </a:pPr>
            <a:endParaRPr lang="en-GB" sz="30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GB" sz="3000" b="1" dirty="0">
                <a:solidFill>
                  <a:srgbClr val="0432FF"/>
                </a:solidFill>
              </a:rPr>
              <a:t>36% feel ok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DC949-3524-EB4F-93A3-E6EA32108893}"/>
              </a:ext>
            </a:extLst>
          </p:cNvPr>
          <p:cNvSpPr txBox="1"/>
          <p:nvPr/>
        </p:nvSpPr>
        <p:spPr>
          <a:xfrm>
            <a:off x="0" y="6622435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UCL-Penn Global COVID Study</a:t>
            </a:r>
          </a:p>
        </p:txBody>
      </p:sp>
    </p:spTree>
    <p:extLst>
      <p:ext uri="{BB962C8B-B14F-4D97-AF65-F5344CB8AC3E}">
        <p14:creationId xmlns:p14="http://schemas.microsoft.com/office/powerpoint/2010/main" val="309836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951B98-7CC5-4147-81D1-277EE90D2C44}"/>
              </a:ext>
            </a:extLst>
          </p:cNvPr>
          <p:cNvSpPr/>
          <p:nvPr/>
        </p:nvSpPr>
        <p:spPr>
          <a:xfrm>
            <a:off x="4776788" y="1092200"/>
            <a:ext cx="6780213" cy="5118100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 lnSpcReduction="10000"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Numbers to go down </a:t>
            </a:r>
            <a:r>
              <a:rPr lang="en-GB" sz="2400" dirty="0">
                <a:solidFill>
                  <a:schemeClr val="tx1"/>
                </a:solidFill>
              </a:rPr>
              <a:t>so my kids can go back to school, children’s vaccines.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Require proof of vaccination </a:t>
            </a:r>
            <a:r>
              <a:rPr lang="en-GB" sz="2400" dirty="0">
                <a:solidFill>
                  <a:schemeClr val="tx1"/>
                </a:solidFill>
              </a:rPr>
              <a:t>for older students returning to school/university. Allow 12 years olds and younger kids to be vaccinated!</a:t>
            </a: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 would need a </a:t>
            </a:r>
            <a:r>
              <a:rPr lang="en-GB" sz="2400" b="1" dirty="0">
                <a:solidFill>
                  <a:schemeClr val="tx1"/>
                </a:solidFill>
              </a:rPr>
              <a:t>greater percentage of the world population to be vaccinated so that global travel can really open up again </a:t>
            </a:r>
            <a:r>
              <a:rPr lang="en-GB" sz="2400" dirty="0">
                <a:solidFill>
                  <a:schemeClr val="tx1"/>
                </a:solidFill>
              </a:rPr>
              <a:t>and I can go and see my family.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3252C-C89D-654D-9ACD-575EF3E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Vaccines, freedom to travel, seeing people (40%)</a:t>
            </a:r>
            <a:endParaRPr lang="en-US" sz="3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E6895-E0B5-A34C-84DF-D829E0E784ED}"/>
              </a:ext>
            </a:extLst>
          </p:cNvPr>
          <p:cNvGrpSpPr/>
          <p:nvPr/>
        </p:nvGrpSpPr>
        <p:grpSpPr>
          <a:xfrm>
            <a:off x="1465412" y="427042"/>
            <a:ext cx="1755475" cy="1716923"/>
            <a:chOff x="1332062" y="1198938"/>
            <a:chExt cx="1755475" cy="1716923"/>
          </a:xfrm>
        </p:grpSpPr>
        <p:pic>
          <p:nvPicPr>
            <p:cNvPr id="13" name="Picture 2" descr="Pin Clipart Posted Note - Notice Board Transparent Background Transparent  PNG - 2289x2289 - Free Download on NicePNG">
              <a:extLst>
                <a:ext uri="{FF2B5EF4-FFF2-40B4-BE49-F238E27FC236}">
                  <a16:creationId xmlns:a16="http://schemas.microsoft.com/office/drawing/2014/main" id="{0E305709-9EAD-4347-B7F4-5152FA022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728" b="89900" l="10000" r="90000">
                          <a14:foregroundMark x1="35732" y1="8728" x2="41951" y2="24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62" y="1198938"/>
              <a:ext cx="1755475" cy="171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4737ED-14C3-E34C-AA31-64C2065D66FC}"/>
                </a:ext>
              </a:extLst>
            </p:cNvPr>
            <p:cNvSpPr txBox="1"/>
            <p:nvPr/>
          </p:nvSpPr>
          <p:spPr>
            <a:xfrm>
              <a:off x="1541074" y="1759047"/>
              <a:ext cx="12218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THEME 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737CBCD-760F-8D47-ACED-2EEB20D196C8}"/>
              </a:ext>
            </a:extLst>
          </p:cNvPr>
          <p:cNvSpPr txBox="1"/>
          <p:nvPr/>
        </p:nvSpPr>
        <p:spPr>
          <a:xfrm>
            <a:off x="0" y="6622435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UCL-Penn Global COVID Study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B4DB4-E7D3-F546-99E0-7B9746858CC8}"/>
              </a:ext>
            </a:extLst>
          </p:cNvPr>
          <p:cNvSpPr txBox="1"/>
          <p:nvPr/>
        </p:nvSpPr>
        <p:spPr>
          <a:xfrm>
            <a:off x="1733969" y="1383518"/>
            <a:ext cx="1333787" cy="381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889)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9133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951B98-7CC5-4147-81D1-277EE90D2C44}"/>
              </a:ext>
            </a:extLst>
          </p:cNvPr>
          <p:cNvSpPr/>
          <p:nvPr/>
        </p:nvSpPr>
        <p:spPr>
          <a:xfrm>
            <a:off x="4776788" y="1092200"/>
            <a:ext cx="6780213" cy="5118100"/>
          </a:xfrm>
          <a:prstGeom prst="round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marL="457200" indent="-4572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cs typeface="Arial" panose="020B0604020202020204" pitchFamily="34" charset="0"/>
              </a:rPr>
              <a:t>Allowance of a </a:t>
            </a:r>
            <a:r>
              <a:rPr lang="en-GB" sz="2600" b="1" dirty="0">
                <a:solidFill>
                  <a:schemeClr val="tx1"/>
                </a:solidFill>
                <a:cs typeface="Arial" panose="020B0604020202020204" pitchFamily="34" charset="0"/>
              </a:rPr>
              <a:t>flexible work routine</a:t>
            </a:r>
            <a:r>
              <a:rPr lang="en-GB" sz="2600" dirty="0">
                <a:solidFill>
                  <a:schemeClr val="tx1"/>
                </a:solidFill>
                <a:cs typeface="Arial" panose="020B0604020202020204" pitchFamily="34" charset="0"/>
              </a:rPr>
              <a:t>. It feels like we have been working non-stop since March 2020.</a:t>
            </a:r>
          </a:p>
          <a:p>
            <a:pPr marL="457200" indent="-4572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How work handle things will be key - I really want flexible working to remain, it's been life changing.</a:t>
            </a:r>
          </a:p>
          <a:p>
            <a:pPr marL="457200" indent="-4572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3252C-C89D-654D-9ACD-575EF3E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73" y="1967265"/>
            <a:ext cx="3075709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Assurances from employers an 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financial support and help (23.4%)</a:t>
            </a:r>
            <a:endParaRPr lang="en-US" sz="3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343BE8-6615-AB4F-9271-877042AA0B5F}"/>
              </a:ext>
            </a:extLst>
          </p:cNvPr>
          <p:cNvGrpSpPr/>
          <p:nvPr/>
        </p:nvGrpSpPr>
        <p:grpSpPr>
          <a:xfrm>
            <a:off x="1465412" y="441886"/>
            <a:ext cx="1755475" cy="1716923"/>
            <a:chOff x="1332062" y="1198938"/>
            <a:chExt cx="1755475" cy="1716923"/>
          </a:xfrm>
        </p:grpSpPr>
        <p:pic>
          <p:nvPicPr>
            <p:cNvPr id="12" name="Picture 2" descr="Pin Clipart Posted Note - Notice Board Transparent Background Transparent  PNG - 2289x2289 - Free Download on NicePNG">
              <a:extLst>
                <a:ext uri="{FF2B5EF4-FFF2-40B4-BE49-F238E27FC236}">
                  <a16:creationId xmlns:a16="http://schemas.microsoft.com/office/drawing/2014/main" id="{A483C5D3-3BC9-2446-B7C1-8CFF9F197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728" b="89900" l="10000" r="90000">
                          <a14:foregroundMark x1="35732" y1="8728" x2="41951" y2="24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62" y="1198938"/>
              <a:ext cx="1755475" cy="171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198958-BA4F-B341-B689-6266414C15D2}"/>
                </a:ext>
              </a:extLst>
            </p:cNvPr>
            <p:cNvSpPr txBox="1"/>
            <p:nvPr/>
          </p:nvSpPr>
          <p:spPr>
            <a:xfrm>
              <a:off x="1541074" y="1759047"/>
              <a:ext cx="12218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THEME 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51FC4EA-2535-0945-9465-F5574A742F2D}"/>
              </a:ext>
            </a:extLst>
          </p:cNvPr>
          <p:cNvSpPr txBox="1"/>
          <p:nvPr/>
        </p:nvSpPr>
        <p:spPr>
          <a:xfrm>
            <a:off x="0" y="6622435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UCL-Penn Global COVID Study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1D324E-62D9-054B-9E8C-8D619B4D9FFD}"/>
              </a:ext>
            </a:extLst>
          </p:cNvPr>
          <p:cNvSpPr txBox="1"/>
          <p:nvPr/>
        </p:nvSpPr>
        <p:spPr>
          <a:xfrm>
            <a:off x="1733969" y="1383518"/>
            <a:ext cx="1333787" cy="381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889)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3063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951B98-7CC5-4147-81D1-277EE90D2C44}"/>
              </a:ext>
            </a:extLst>
          </p:cNvPr>
          <p:cNvSpPr/>
          <p:nvPr/>
        </p:nvSpPr>
        <p:spPr>
          <a:xfrm>
            <a:off x="4776788" y="1092200"/>
            <a:ext cx="6780213" cy="5118100"/>
          </a:xfrm>
          <a:prstGeom prst="roundRect">
            <a:avLst/>
          </a:prstGeom>
          <a:solidFill>
            <a:schemeClr val="accent6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We are applying for Early Help. We have an appointment with CAMHS. </a:t>
            </a:r>
            <a:r>
              <a:rPr lang="en-GB" sz="2400" b="1" dirty="0">
                <a:solidFill>
                  <a:schemeClr val="tx1"/>
                </a:solidFill>
              </a:rPr>
              <a:t>Time and space to continue doing these things. Not lots of catch-up work / lessons from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My son to continue having support and fun with young carers and to start</a:t>
            </a:r>
            <a:r>
              <a:rPr lang="en-GB" sz="2400" b="1" dirty="0">
                <a:solidFill>
                  <a:schemeClr val="tx1"/>
                </a:solidFill>
              </a:rPr>
              <a:t> counselling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3252C-C89D-654D-9ACD-575EF3E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73" y="1967265"/>
            <a:ext cx="3075709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Access and continued access to mental health services 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(19.6%)</a:t>
            </a:r>
            <a:endParaRPr lang="en-US" sz="3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8E0D1C-6A3F-A046-B7B2-F1CF658C6FAB}"/>
              </a:ext>
            </a:extLst>
          </p:cNvPr>
          <p:cNvGrpSpPr/>
          <p:nvPr/>
        </p:nvGrpSpPr>
        <p:grpSpPr>
          <a:xfrm>
            <a:off x="1470101" y="480086"/>
            <a:ext cx="1755475" cy="1716923"/>
            <a:chOff x="1332062" y="1198938"/>
            <a:chExt cx="1755475" cy="1716923"/>
          </a:xfrm>
        </p:grpSpPr>
        <p:pic>
          <p:nvPicPr>
            <p:cNvPr id="13" name="Picture 2" descr="Pin Clipart Posted Note - Notice Board Transparent Background Transparent  PNG - 2289x2289 - Free Download on NicePNG">
              <a:extLst>
                <a:ext uri="{FF2B5EF4-FFF2-40B4-BE49-F238E27FC236}">
                  <a16:creationId xmlns:a16="http://schemas.microsoft.com/office/drawing/2014/main" id="{92EA5EBF-CD3D-0D47-A334-94ED24575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728" b="89900" l="10000" r="90000">
                          <a14:foregroundMark x1="35732" y1="8728" x2="41951" y2="24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62" y="1198938"/>
              <a:ext cx="1755475" cy="171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98636F-1D44-5B48-B069-D0D47EC958E6}"/>
                </a:ext>
              </a:extLst>
            </p:cNvPr>
            <p:cNvSpPr txBox="1"/>
            <p:nvPr/>
          </p:nvSpPr>
          <p:spPr>
            <a:xfrm>
              <a:off x="1541074" y="1759047"/>
              <a:ext cx="12218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THEME 3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BC376E6-D633-1244-9F83-0225F4519716}"/>
              </a:ext>
            </a:extLst>
          </p:cNvPr>
          <p:cNvSpPr txBox="1"/>
          <p:nvPr/>
        </p:nvSpPr>
        <p:spPr>
          <a:xfrm>
            <a:off x="0" y="6622435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UCL-Penn Global COVID Study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CB8D4C-092A-464E-B360-CAC8062528EE}"/>
              </a:ext>
            </a:extLst>
          </p:cNvPr>
          <p:cNvSpPr txBox="1"/>
          <p:nvPr/>
        </p:nvSpPr>
        <p:spPr>
          <a:xfrm>
            <a:off x="1733969" y="1383518"/>
            <a:ext cx="1333787" cy="381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889)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34929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951B98-7CC5-4147-81D1-277EE90D2C44}"/>
              </a:ext>
            </a:extLst>
          </p:cNvPr>
          <p:cNvSpPr/>
          <p:nvPr/>
        </p:nvSpPr>
        <p:spPr>
          <a:xfrm>
            <a:off x="4776788" y="1092200"/>
            <a:ext cx="6780213" cy="5118100"/>
          </a:xfrm>
          <a:prstGeom prst="round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To feel safe when out - ie. it would be </a:t>
            </a:r>
            <a:r>
              <a:rPr lang="en-GB" sz="2400" b="1" dirty="0">
                <a:solidFill>
                  <a:schemeClr val="tx1"/>
                </a:solidFill>
              </a:rPr>
              <a:t>nice to know that masks will be kept beyond June 21</a:t>
            </a:r>
            <a:r>
              <a:rPr lang="en-GB" sz="2400" dirty="0">
                <a:solidFill>
                  <a:schemeClr val="tx1"/>
                </a:solidFill>
              </a:rPr>
              <a:t>, I think the idea of this and all other barriers against COVID going could be really overwhelming.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Will </a:t>
            </a:r>
            <a:r>
              <a:rPr lang="en-GB" sz="2400" b="1" dirty="0">
                <a:solidFill>
                  <a:schemeClr val="tx1"/>
                </a:solidFill>
              </a:rPr>
              <a:t>need the government’s COVID-19 guidelines to make sense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3252C-C89D-654D-9ACD-575EF3E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73" y="1967265"/>
            <a:ext cx="3075709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Clarity in government guidelines and messaging 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(11.7%)</a:t>
            </a:r>
            <a:endParaRPr lang="en-US" sz="3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3A19CF-69E1-7247-A9FE-01D22768B8E8}"/>
              </a:ext>
            </a:extLst>
          </p:cNvPr>
          <p:cNvGrpSpPr/>
          <p:nvPr/>
        </p:nvGrpSpPr>
        <p:grpSpPr>
          <a:xfrm>
            <a:off x="1470101" y="420048"/>
            <a:ext cx="1755475" cy="1716923"/>
            <a:chOff x="1332062" y="1198938"/>
            <a:chExt cx="1755475" cy="1716923"/>
          </a:xfrm>
        </p:grpSpPr>
        <p:pic>
          <p:nvPicPr>
            <p:cNvPr id="12" name="Picture 2" descr="Pin Clipart Posted Note - Notice Board Transparent Background Transparent  PNG - 2289x2289 - Free Download on NicePNG">
              <a:extLst>
                <a:ext uri="{FF2B5EF4-FFF2-40B4-BE49-F238E27FC236}">
                  <a16:creationId xmlns:a16="http://schemas.microsoft.com/office/drawing/2014/main" id="{331C00F6-1F87-D04C-A196-514C9D9D7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728" b="89900" l="10000" r="90000">
                          <a14:foregroundMark x1="35732" y1="8728" x2="41951" y2="24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62" y="1198938"/>
              <a:ext cx="1755475" cy="171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27BFD5-AC62-2C4A-A474-358FBB177C3F}"/>
                </a:ext>
              </a:extLst>
            </p:cNvPr>
            <p:cNvSpPr txBox="1"/>
            <p:nvPr/>
          </p:nvSpPr>
          <p:spPr>
            <a:xfrm>
              <a:off x="1541074" y="1759047"/>
              <a:ext cx="12218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THEME 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EDD6F93-D379-764B-AA98-0B40694E1FC8}"/>
              </a:ext>
            </a:extLst>
          </p:cNvPr>
          <p:cNvSpPr txBox="1"/>
          <p:nvPr/>
        </p:nvSpPr>
        <p:spPr>
          <a:xfrm>
            <a:off x="0" y="6622435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UCL-Penn Global COVID Study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3AB00-BE22-D144-8260-5F8FA56928A1}"/>
              </a:ext>
            </a:extLst>
          </p:cNvPr>
          <p:cNvSpPr txBox="1"/>
          <p:nvPr/>
        </p:nvSpPr>
        <p:spPr>
          <a:xfrm>
            <a:off x="1733969" y="1383518"/>
            <a:ext cx="1333787" cy="381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889)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4424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951B98-7CC5-4147-81D1-277EE90D2C44}"/>
              </a:ext>
            </a:extLst>
          </p:cNvPr>
          <p:cNvSpPr/>
          <p:nvPr/>
        </p:nvSpPr>
        <p:spPr>
          <a:xfrm>
            <a:off x="4776788" y="1092200"/>
            <a:ext cx="6780213" cy="51181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Being able to </a:t>
            </a:r>
            <a:r>
              <a:rPr lang="en-GB" sz="2400" b="1" dirty="0">
                <a:solidFill>
                  <a:schemeClr val="tx1"/>
                </a:solidFill>
              </a:rPr>
              <a:t>grieve my grandad together.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Proper vaccination</a:t>
            </a:r>
            <a:r>
              <a:rPr lang="en-GB" sz="2400" dirty="0">
                <a:solidFill>
                  <a:schemeClr val="tx1"/>
                </a:solidFill>
              </a:rPr>
              <a:t>, determination, optimism.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 would love to have just some time away from work, </a:t>
            </a:r>
            <a:r>
              <a:rPr lang="en-GB" sz="2400" b="1" dirty="0">
                <a:solidFill>
                  <a:schemeClr val="tx1"/>
                </a:solidFill>
              </a:rPr>
              <a:t>away from others to clean and organize my home</a:t>
            </a:r>
            <a:r>
              <a:rPr lang="en-GB" sz="2400" dirty="0">
                <a:solidFill>
                  <a:schemeClr val="tx1"/>
                </a:solidFill>
              </a:rPr>
              <a:t>, paint walls, and really deep clean.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Babysitting</a:t>
            </a: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! My wife and I haven’t had a date night in over a year.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3252C-C89D-654D-9ACD-575EF3E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74" y="1967265"/>
            <a:ext cx="2743872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Understanding from others 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and 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personal support (5.3%)</a:t>
            </a:r>
            <a:endParaRPr lang="en-US" sz="3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C6A07E-A9F8-F04C-A8A7-B57AF44D803F}"/>
              </a:ext>
            </a:extLst>
          </p:cNvPr>
          <p:cNvGrpSpPr/>
          <p:nvPr/>
        </p:nvGrpSpPr>
        <p:grpSpPr>
          <a:xfrm>
            <a:off x="1492161" y="432933"/>
            <a:ext cx="1755475" cy="1716923"/>
            <a:chOff x="1332062" y="1198938"/>
            <a:chExt cx="1755475" cy="1716923"/>
          </a:xfrm>
        </p:grpSpPr>
        <p:pic>
          <p:nvPicPr>
            <p:cNvPr id="13" name="Picture 2" descr="Pin Clipart Posted Note - Notice Board Transparent Background Transparent  PNG - 2289x2289 - Free Download on NicePNG">
              <a:extLst>
                <a:ext uri="{FF2B5EF4-FFF2-40B4-BE49-F238E27FC236}">
                  <a16:creationId xmlns:a16="http://schemas.microsoft.com/office/drawing/2014/main" id="{9ADFA306-88D6-D34F-8DF9-B3679CE25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28" b="89900" l="10000" r="90000">
                          <a14:foregroundMark x1="35732" y1="8728" x2="41951" y2="24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62" y="1198938"/>
              <a:ext cx="1755475" cy="171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1F4F54-CC24-5444-8E87-D56CF71C9677}"/>
                </a:ext>
              </a:extLst>
            </p:cNvPr>
            <p:cNvSpPr txBox="1"/>
            <p:nvPr/>
          </p:nvSpPr>
          <p:spPr>
            <a:xfrm>
              <a:off x="1541074" y="1759047"/>
              <a:ext cx="12218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THEME 5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5C73BB-67AF-4B46-A1DF-E0983B930C6F}"/>
              </a:ext>
            </a:extLst>
          </p:cNvPr>
          <p:cNvSpPr txBox="1"/>
          <p:nvPr/>
        </p:nvSpPr>
        <p:spPr>
          <a:xfrm>
            <a:off x="0" y="6622435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UCL-Penn Global COVID Study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28304-9527-1243-9AAC-F450F6D3CE30}"/>
              </a:ext>
            </a:extLst>
          </p:cNvPr>
          <p:cNvSpPr txBox="1"/>
          <p:nvPr/>
        </p:nvSpPr>
        <p:spPr>
          <a:xfrm>
            <a:off x="1733969" y="1383518"/>
            <a:ext cx="1333787" cy="381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889)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791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F37071-B476-EF46-9758-7CEA24F6EF3F}"/>
              </a:ext>
            </a:extLst>
          </p:cNvPr>
          <p:cNvGrpSpPr/>
          <p:nvPr/>
        </p:nvGrpSpPr>
        <p:grpSpPr>
          <a:xfrm>
            <a:off x="0" y="381000"/>
            <a:ext cx="12192000" cy="6096000"/>
            <a:chOff x="0" y="381000"/>
            <a:chExt cx="12192000" cy="6096000"/>
          </a:xfrm>
        </p:grpSpPr>
        <p:pic>
          <p:nvPicPr>
            <p:cNvPr id="2050" name="Picture 2" descr="Image">
              <a:extLst>
                <a:ext uri="{FF2B5EF4-FFF2-40B4-BE49-F238E27FC236}">
                  <a16:creationId xmlns:a16="http://schemas.microsoft.com/office/drawing/2014/main" id="{8BF75DF7-0DA6-EB42-B5B3-83D03719D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121920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1 Título">
              <a:extLst>
                <a:ext uri="{FF2B5EF4-FFF2-40B4-BE49-F238E27FC236}">
                  <a16:creationId xmlns:a16="http://schemas.microsoft.com/office/drawing/2014/main" id="{0426787E-85FB-B74E-B60F-87193DB933CE}"/>
                </a:ext>
              </a:extLst>
            </p:cNvPr>
            <p:cNvSpPr txBox="1">
              <a:spLocks/>
            </p:cNvSpPr>
            <p:nvPr/>
          </p:nvSpPr>
          <p:spPr>
            <a:xfrm rot="2773319">
              <a:off x="4242253" y="1589465"/>
              <a:ext cx="3727429" cy="366739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 baseline="0">
                  <a:solidFill>
                    <a:srgbClr val="996633"/>
                  </a:solidFill>
                  <a:latin typeface="Solano Gothic MVB Std Cap" pitchFamily="50" charset="0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+mj-lt"/>
                <a:buAutoNum type="arabicPeriod"/>
              </a:pP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1 Título"/>
            <p:cNvSpPr txBox="1">
              <a:spLocks/>
            </p:cNvSpPr>
            <p:nvPr/>
          </p:nvSpPr>
          <p:spPr>
            <a:xfrm>
              <a:off x="4256568" y="2051994"/>
              <a:ext cx="4462818" cy="27335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 baseline="0">
                  <a:solidFill>
                    <a:srgbClr val="996633"/>
                  </a:solidFill>
                  <a:latin typeface="Solano Gothic MVB Std Cap" pitchFamily="50" charset="0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+mj-lt"/>
                <a:buAutoNum type="arabicPeriod"/>
              </a:pPr>
              <a:r>
                <a:rPr lang="en-GB" sz="2400" dirty="0">
                  <a:solidFill>
                    <a:schemeClr val="bg1">
                      <a:lumMod val="75000"/>
                    </a:schemeClr>
                  </a:solidFill>
                </a:rPr>
                <a:t>Where are we at?</a:t>
              </a:r>
            </a:p>
            <a:p>
              <a:pPr marL="457200" indent="-457200" algn="l">
                <a:buFont typeface="+mj-lt"/>
                <a:buAutoNum type="arabicPeriod"/>
              </a:pPr>
              <a:r>
                <a:rPr lang="en-GB" sz="2400" b="1" dirty="0">
                  <a:solidFill>
                    <a:schemeClr val="bg1">
                      <a:lumMod val="75000"/>
                    </a:schemeClr>
                  </a:solidFill>
                </a:rPr>
                <a:t>What is the impact of COVID19’s on Mental Health?</a:t>
              </a:r>
            </a:p>
            <a:p>
              <a:pPr marL="457200" indent="-457200" algn="l">
                <a:buFont typeface="+mj-lt"/>
                <a:buAutoNum type="arabicPeriod"/>
              </a:pPr>
              <a:r>
                <a:rPr lang="en-GB" sz="2400" b="1" dirty="0">
                  <a:solidFill>
                    <a:schemeClr val="tx1"/>
                  </a:solidFill>
                </a:rPr>
                <a:t>Where do we start?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4B67A21-39B6-0A43-A885-E8366ECB9F28}"/>
              </a:ext>
            </a:extLst>
          </p:cNvPr>
          <p:cNvSpPr txBox="1"/>
          <p:nvPr/>
        </p:nvSpPr>
        <p:spPr>
          <a:xfrm>
            <a:off x="11072356" y="6503658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#ISEC2021</a:t>
            </a:r>
          </a:p>
        </p:txBody>
      </p:sp>
    </p:spTree>
    <p:extLst>
      <p:ext uri="{BB962C8B-B14F-4D97-AF65-F5344CB8AC3E}">
        <p14:creationId xmlns:p14="http://schemas.microsoft.com/office/powerpoint/2010/main" val="281499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698F7DB-50DA-4359-AB57-E3DA492A0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40B2599-8958-480A-B5BB-A76A74D70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D81EB4-2E29-1A42-8EBE-E0C7A8F2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01" y="26372"/>
            <a:ext cx="6650303" cy="1330518"/>
          </a:xfrm>
        </p:spPr>
        <p:txBody>
          <a:bodyPr>
            <a:normAutofit/>
          </a:bodyPr>
          <a:lstStyle/>
          <a:p>
            <a:r>
              <a:rPr lang="en-US" dirty="0"/>
              <a:t>To recover fairly…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C9AE1-4C63-CF4F-8EF3-26C522AF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5" y="1330518"/>
            <a:ext cx="7673501" cy="390890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Relationships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Ease into social life, particularly important for young children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Address self-perceived </a:t>
            </a:r>
            <a:r>
              <a:rPr lang="en-US" sz="2000" u="sng" dirty="0"/>
              <a:t>loneliness, </a:t>
            </a:r>
            <a:r>
              <a:rPr lang="en-US" sz="2000" dirty="0"/>
              <a:t>reduce </a:t>
            </a:r>
            <a:r>
              <a:rPr lang="en-US" sz="2000" u="sng" dirty="0"/>
              <a:t>fear/anxiety</a:t>
            </a:r>
            <a:r>
              <a:rPr lang="en-US" sz="2000" dirty="0"/>
              <a:t> in the return to school, develop </a:t>
            </a:r>
            <a:r>
              <a:rPr lang="en-US" sz="2000" u="sng" dirty="0"/>
              <a:t>trust</a:t>
            </a:r>
            <a:r>
              <a:rPr lang="en-US" sz="2000" dirty="0"/>
              <a:t>.</a:t>
            </a:r>
          </a:p>
          <a:p>
            <a:pPr lvl="1">
              <a:buClr>
                <a:srgbClr val="C00000"/>
              </a:buClr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Mental health and access is a priority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u="sng" dirty="0"/>
              <a:t>‘Health catch-up’</a:t>
            </a:r>
            <a:r>
              <a:rPr lang="en-US" sz="2000" dirty="0"/>
              <a:t> alongside academic catch-up to reduce longer term economic/social cost.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Continued access at all levels – access to school-based low intensity therapies.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Clear school/government guidelines.</a:t>
            </a:r>
          </a:p>
          <a:p>
            <a:pPr lvl="1">
              <a:buClr>
                <a:srgbClr val="C00000"/>
              </a:buClr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Bereavement and coping with loss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Recognise COVID positive (29%</a:t>
            </a:r>
            <a:r>
              <a:rPr lang="en-US" sz="2000" dirty="0">
                <a:sym typeface="Wingdings" pitchFamily="2" charset="2"/>
              </a:rPr>
              <a:t>72.3%) &amp; loss (27.8% 88.7%) cases</a:t>
            </a:r>
            <a:endParaRPr lang="en-US" sz="2000" dirty="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Empathy, Cruse Bereavement Care course</a:t>
            </a:r>
          </a:p>
        </p:txBody>
      </p:sp>
      <p:pic>
        <p:nvPicPr>
          <p:cNvPr id="4" name="Picture 6" descr="Cultivating Empathy in the Coronavirus Crisis | Harvard Graduate School of  Education">
            <a:extLst>
              <a:ext uri="{FF2B5EF4-FFF2-40B4-BE49-F238E27FC236}">
                <a16:creationId xmlns:a16="http://schemas.microsoft.com/office/drawing/2014/main" id="{275C9535-57E3-654D-A6A7-FEA08F840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r="11036" b="-2"/>
          <a:stretch/>
        </p:blipFill>
        <p:spPr bwMode="auto">
          <a:xfrm>
            <a:off x="8751067" y="10"/>
            <a:ext cx="3440934" cy="2285990"/>
          </a:xfrm>
          <a:custGeom>
            <a:avLst/>
            <a:gdLst/>
            <a:ahLst/>
            <a:cxnLst/>
            <a:rect l="l" t="t" r="r" b="b"/>
            <a:pathLst>
              <a:path w="3440934" h="2286000">
                <a:moveTo>
                  <a:pt x="172481" y="2232285"/>
                </a:moveTo>
                <a:lnTo>
                  <a:pt x="172531" y="2232737"/>
                </a:lnTo>
                <a:lnTo>
                  <a:pt x="172407" y="2233032"/>
                </a:lnTo>
                <a:cubicBezTo>
                  <a:pt x="172452" y="2232834"/>
                  <a:pt x="172808" y="2231800"/>
                  <a:pt x="172481" y="2232285"/>
                </a:cubicBezTo>
                <a:close/>
                <a:moveTo>
                  <a:pt x="18615" y="0"/>
                </a:moveTo>
                <a:lnTo>
                  <a:pt x="3440934" y="0"/>
                </a:lnTo>
                <a:lnTo>
                  <a:pt x="3440934" y="2286000"/>
                </a:lnTo>
                <a:lnTo>
                  <a:pt x="178765" y="2286000"/>
                </a:lnTo>
                <a:lnTo>
                  <a:pt x="174444" y="2250010"/>
                </a:lnTo>
                <a:lnTo>
                  <a:pt x="172531" y="2232737"/>
                </a:lnTo>
                <a:lnTo>
                  <a:pt x="174201" y="2228764"/>
                </a:lnTo>
                <a:cubicBezTo>
                  <a:pt x="177345" y="2221109"/>
                  <a:pt x="195223" y="2193427"/>
                  <a:pt x="191343" y="2186356"/>
                </a:cubicBezTo>
                <a:cubicBezTo>
                  <a:pt x="178219" y="2152642"/>
                  <a:pt x="168572" y="2171498"/>
                  <a:pt x="164067" y="2142065"/>
                </a:cubicBezTo>
                <a:cubicBezTo>
                  <a:pt x="160133" y="2108680"/>
                  <a:pt x="159859" y="2130285"/>
                  <a:pt x="146664" y="2089229"/>
                </a:cubicBezTo>
                <a:cubicBezTo>
                  <a:pt x="150478" y="2084435"/>
                  <a:pt x="154800" y="2063293"/>
                  <a:pt x="152113" y="2054485"/>
                </a:cubicBezTo>
                <a:cubicBezTo>
                  <a:pt x="150513" y="2038242"/>
                  <a:pt x="152449" y="2036605"/>
                  <a:pt x="144880" y="2020593"/>
                </a:cubicBezTo>
                <a:cubicBezTo>
                  <a:pt x="150732" y="2023165"/>
                  <a:pt x="151291" y="1972155"/>
                  <a:pt x="157720" y="1979286"/>
                </a:cubicBezTo>
                <a:cubicBezTo>
                  <a:pt x="162030" y="1968351"/>
                  <a:pt x="153186" y="1963668"/>
                  <a:pt x="156833" y="1952854"/>
                </a:cubicBezTo>
                <a:cubicBezTo>
                  <a:pt x="156957" y="1940918"/>
                  <a:pt x="151341" y="1960059"/>
                  <a:pt x="149917" y="1946946"/>
                </a:cubicBezTo>
                <a:lnTo>
                  <a:pt x="153743" y="1875565"/>
                </a:lnTo>
                <a:cubicBezTo>
                  <a:pt x="149772" y="1866223"/>
                  <a:pt x="150846" y="1858473"/>
                  <a:pt x="153507" y="1850807"/>
                </a:cubicBezTo>
                <a:cubicBezTo>
                  <a:pt x="151112" y="1828667"/>
                  <a:pt x="173586" y="1811973"/>
                  <a:pt x="173799" y="1786925"/>
                </a:cubicBezTo>
                <a:cubicBezTo>
                  <a:pt x="168188" y="1760165"/>
                  <a:pt x="157236" y="1742030"/>
                  <a:pt x="157426" y="1715265"/>
                </a:cubicBezTo>
                <a:cubicBezTo>
                  <a:pt x="147202" y="1689354"/>
                  <a:pt x="168916" y="1697216"/>
                  <a:pt x="167109" y="1674793"/>
                </a:cubicBezTo>
                <a:cubicBezTo>
                  <a:pt x="157138" y="1638671"/>
                  <a:pt x="174193" y="1675326"/>
                  <a:pt x="168434" y="1619050"/>
                </a:cubicBezTo>
                <a:cubicBezTo>
                  <a:pt x="166922" y="1615926"/>
                  <a:pt x="156527" y="1609033"/>
                  <a:pt x="158412" y="1609679"/>
                </a:cubicBezTo>
                <a:cubicBezTo>
                  <a:pt x="157079" y="1597353"/>
                  <a:pt x="177090" y="1561235"/>
                  <a:pt x="173964" y="1543700"/>
                </a:cubicBezTo>
                <a:cubicBezTo>
                  <a:pt x="177333" y="1508983"/>
                  <a:pt x="167634" y="1492719"/>
                  <a:pt x="167811" y="1467670"/>
                </a:cubicBezTo>
                <a:cubicBezTo>
                  <a:pt x="172477" y="1438484"/>
                  <a:pt x="177359" y="1421247"/>
                  <a:pt x="188428" y="1369969"/>
                </a:cubicBezTo>
                <a:lnTo>
                  <a:pt x="217496" y="1196801"/>
                </a:lnTo>
                <a:cubicBezTo>
                  <a:pt x="245293" y="1130831"/>
                  <a:pt x="218387" y="1051919"/>
                  <a:pt x="216976" y="1013447"/>
                </a:cubicBezTo>
                <a:cubicBezTo>
                  <a:pt x="205168" y="998657"/>
                  <a:pt x="215132" y="984657"/>
                  <a:pt x="209028" y="965967"/>
                </a:cubicBezTo>
                <a:cubicBezTo>
                  <a:pt x="202413" y="923668"/>
                  <a:pt x="186505" y="882644"/>
                  <a:pt x="188665" y="826635"/>
                </a:cubicBezTo>
                <a:cubicBezTo>
                  <a:pt x="154241" y="805031"/>
                  <a:pt x="166790" y="738356"/>
                  <a:pt x="143158" y="687408"/>
                </a:cubicBezTo>
                <a:cubicBezTo>
                  <a:pt x="136288" y="657129"/>
                  <a:pt x="147156" y="607330"/>
                  <a:pt x="128870" y="598473"/>
                </a:cubicBezTo>
                <a:cubicBezTo>
                  <a:pt x="137949" y="583359"/>
                  <a:pt x="119601" y="571975"/>
                  <a:pt x="116513" y="556793"/>
                </a:cubicBezTo>
                <a:cubicBezTo>
                  <a:pt x="121944" y="543862"/>
                  <a:pt x="115534" y="538383"/>
                  <a:pt x="113103" y="527393"/>
                </a:cubicBezTo>
                <a:cubicBezTo>
                  <a:pt x="116712" y="521931"/>
                  <a:pt x="115528" y="512540"/>
                  <a:pt x="110358" y="509836"/>
                </a:cubicBezTo>
                <a:cubicBezTo>
                  <a:pt x="99665" y="515528"/>
                  <a:pt x="101869" y="482263"/>
                  <a:pt x="93922" y="480624"/>
                </a:cubicBezTo>
                <a:cubicBezTo>
                  <a:pt x="90364" y="461815"/>
                  <a:pt x="91658" y="378414"/>
                  <a:pt x="77901" y="365726"/>
                </a:cubicBezTo>
                <a:cubicBezTo>
                  <a:pt x="68104" y="327965"/>
                  <a:pt x="82000" y="270503"/>
                  <a:pt x="79978" y="254235"/>
                </a:cubicBezTo>
                <a:cubicBezTo>
                  <a:pt x="100822" y="235742"/>
                  <a:pt x="33401" y="163109"/>
                  <a:pt x="25016" y="94011"/>
                </a:cubicBezTo>
                <a:cubicBezTo>
                  <a:pt x="26229" y="84459"/>
                  <a:pt x="25686" y="79476"/>
                  <a:pt x="20299" y="77502"/>
                </a:cubicBezTo>
                <a:cubicBezTo>
                  <a:pt x="17891" y="68655"/>
                  <a:pt x="14563" y="55480"/>
                  <a:pt x="10477" y="39898"/>
                </a:cubicBezTo>
                <a:lnTo>
                  <a:pt x="0" y="19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0 Ways You Can Make a Difference in Your Community | Manna Hydration">
            <a:extLst>
              <a:ext uri="{FF2B5EF4-FFF2-40B4-BE49-F238E27FC236}">
                <a16:creationId xmlns:a16="http://schemas.microsoft.com/office/drawing/2014/main" id="{23D5167F-1715-4243-8B83-3237BF8DB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402"/>
          <a:stretch/>
        </p:blipFill>
        <p:spPr bwMode="auto">
          <a:xfrm>
            <a:off x="8695498" y="2286000"/>
            <a:ext cx="3496503" cy="2286000"/>
          </a:xfrm>
          <a:custGeom>
            <a:avLst/>
            <a:gdLst/>
            <a:ahLst/>
            <a:cxnLst/>
            <a:rect l="l" t="t" r="r" b="b"/>
            <a:pathLst>
              <a:path w="3496503" h="2286000">
                <a:moveTo>
                  <a:pt x="234334" y="0"/>
                </a:moveTo>
                <a:lnTo>
                  <a:pt x="3496503" y="0"/>
                </a:lnTo>
                <a:lnTo>
                  <a:pt x="3496503" y="2286000"/>
                </a:lnTo>
                <a:lnTo>
                  <a:pt x="3613" y="2286000"/>
                </a:lnTo>
                <a:lnTo>
                  <a:pt x="4396" y="2270265"/>
                </a:lnTo>
                <a:cubicBezTo>
                  <a:pt x="4106" y="2264862"/>
                  <a:pt x="2924" y="2261078"/>
                  <a:pt x="0" y="2260767"/>
                </a:cubicBezTo>
                <a:lnTo>
                  <a:pt x="6766" y="2236182"/>
                </a:lnTo>
                <a:lnTo>
                  <a:pt x="20683" y="2223768"/>
                </a:lnTo>
                <a:cubicBezTo>
                  <a:pt x="21224" y="2219117"/>
                  <a:pt x="9918" y="2214114"/>
                  <a:pt x="9373" y="2208586"/>
                </a:cubicBezTo>
                <a:cubicBezTo>
                  <a:pt x="4738" y="2194984"/>
                  <a:pt x="10418" y="2173804"/>
                  <a:pt x="10075" y="2154649"/>
                </a:cubicBezTo>
                <a:lnTo>
                  <a:pt x="16259" y="2145853"/>
                </a:lnTo>
                <a:lnTo>
                  <a:pt x="11033" y="2117141"/>
                </a:lnTo>
                <a:lnTo>
                  <a:pt x="11986" y="2053936"/>
                </a:lnTo>
                <a:lnTo>
                  <a:pt x="10583" y="2045434"/>
                </a:lnTo>
                <a:cubicBezTo>
                  <a:pt x="11282" y="2042276"/>
                  <a:pt x="181" y="2038711"/>
                  <a:pt x="937" y="2034990"/>
                </a:cubicBezTo>
                <a:lnTo>
                  <a:pt x="15114" y="2023110"/>
                </a:lnTo>
                <a:cubicBezTo>
                  <a:pt x="15743" y="2013526"/>
                  <a:pt x="19078" y="1985878"/>
                  <a:pt x="19941" y="1977488"/>
                </a:cubicBezTo>
                <a:cubicBezTo>
                  <a:pt x="20060" y="1975917"/>
                  <a:pt x="20179" y="1974346"/>
                  <a:pt x="20296" y="1972774"/>
                </a:cubicBezTo>
                <a:lnTo>
                  <a:pt x="31316" y="1942643"/>
                </a:lnTo>
                <a:cubicBezTo>
                  <a:pt x="37425" y="1919203"/>
                  <a:pt x="50453" y="1862289"/>
                  <a:pt x="56947" y="1832134"/>
                </a:cubicBezTo>
                <a:cubicBezTo>
                  <a:pt x="52894" y="1805090"/>
                  <a:pt x="69291" y="1783336"/>
                  <a:pt x="66473" y="1761713"/>
                </a:cubicBezTo>
                <a:cubicBezTo>
                  <a:pt x="70558" y="1734434"/>
                  <a:pt x="77296" y="1712419"/>
                  <a:pt x="81460" y="1694779"/>
                </a:cubicBezTo>
                <a:cubicBezTo>
                  <a:pt x="83201" y="1691851"/>
                  <a:pt x="90092" y="1659258"/>
                  <a:pt x="91453" y="1655871"/>
                </a:cubicBezTo>
                <a:cubicBezTo>
                  <a:pt x="95191" y="1636504"/>
                  <a:pt x="95447" y="1644218"/>
                  <a:pt x="101271" y="1611464"/>
                </a:cubicBezTo>
                <a:cubicBezTo>
                  <a:pt x="107232" y="1583980"/>
                  <a:pt x="109653" y="1555768"/>
                  <a:pt x="115918" y="1525131"/>
                </a:cubicBezTo>
                <a:cubicBezTo>
                  <a:pt x="124353" y="1492600"/>
                  <a:pt x="122211" y="1473342"/>
                  <a:pt x="125775" y="1460539"/>
                </a:cubicBezTo>
                <a:cubicBezTo>
                  <a:pt x="136106" y="1433637"/>
                  <a:pt x="127852" y="1425291"/>
                  <a:pt x="126873" y="1384274"/>
                </a:cubicBezTo>
                <a:cubicBezTo>
                  <a:pt x="133737" y="1352753"/>
                  <a:pt x="131247" y="1319027"/>
                  <a:pt x="144248" y="1294980"/>
                </a:cubicBezTo>
                <a:cubicBezTo>
                  <a:pt x="143106" y="1291836"/>
                  <a:pt x="142383" y="1288469"/>
                  <a:pt x="141961" y="1284960"/>
                </a:cubicBezTo>
                <a:cubicBezTo>
                  <a:pt x="141807" y="1281537"/>
                  <a:pt x="141652" y="1278114"/>
                  <a:pt x="141497" y="1274692"/>
                </a:cubicBezTo>
                <a:lnTo>
                  <a:pt x="142074" y="1273742"/>
                </a:lnTo>
                <a:cubicBezTo>
                  <a:pt x="142731" y="1263061"/>
                  <a:pt x="144799" y="1221141"/>
                  <a:pt x="145443" y="1210604"/>
                </a:cubicBezTo>
                <a:lnTo>
                  <a:pt x="145939" y="1210516"/>
                </a:lnTo>
                <a:cubicBezTo>
                  <a:pt x="147057" y="1207748"/>
                  <a:pt x="148708" y="1200510"/>
                  <a:pt x="152146" y="1193997"/>
                </a:cubicBezTo>
                <a:cubicBezTo>
                  <a:pt x="155856" y="1183479"/>
                  <a:pt x="164871" y="1159395"/>
                  <a:pt x="168198" y="1147411"/>
                </a:cubicBezTo>
                <a:lnTo>
                  <a:pt x="183535" y="1125901"/>
                </a:lnTo>
                <a:lnTo>
                  <a:pt x="179302" y="1105015"/>
                </a:lnTo>
                <a:cubicBezTo>
                  <a:pt x="177427" y="1088995"/>
                  <a:pt x="183476" y="1087934"/>
                  <a:pt x="188150" y="1068360"/>
                </a:cubicBezTo>
                <a:cubicBezTo>
                  <a:pt x="185665" y="1058736"/>
                  <a:pt x="176420" y="1052359"/>
                  <a:pt x="180132" y="1046638"/>
                </a:cubicBezTo>
                <a:cubicBezTo>
                  <a:pt x="181056" y="1026408"/>
                  <a:pt x="198829" y="1009747"/>
                  <a:pt x="202718" y="987934"/>
                </a:cubicBezTo>
                <a:cubicBezTo>
                  <a:pt x="201197" y="962487"/>
                  <a:pt x="211172" y="952942"/>
                  <a:pt x="215291" y="929621"/>
                </a:cubicBezTo>
                <a:cubicBezTo>
                  <a:pt x="209930" y="906521"/>
                  <a:pt x="224528" y="915000"/>
                  <a:pt x="229290" y="903908"/>
                </a:cubicBezTo>
                <a:lnTo>
                  <a:pt x="230029" y="900578"/>
                </a:lnTo>
                <a:lnTo>
                  <a:pt x="228646" y="854063"/>
                </a:lnTo>
                <a:cubicBezTo>
                  <a:pt x="234851" y="848408"/>
                  <a:pt x="228954" y="820026"/>
                  <a:pt x="240038" y="824287"/>
                </a:cubicBezTo>
                <a:cubicBezTo>
                  <a:pt x="242249" y="809308"/>
                  <a:pt x="241673" y="775478"/>
                  <a:pt x="241912" y="764190"/>
                </a:cubicBezTo>
                <a:cubicBezTo>
                  <a:pt x="241766" y="761646"/>
                  <a:pt x="241619" y="759103"/>
                  <a:pt x="241473" y="756558"/>
                </a:cubicBezTo>
                <a:lnTo>
                  <a:pt x="240145" y="754270"/>
                </a:lnTo>
                <a:cubicBezTo>
                  <a:pt x="239378" y="751871"/>
                  <a:pt x="239144" y="748528"/>
                  <a:pt x="240106" y="743071"/>
                </a:cubicBezTo>
                <a:lnTo>
                  <a:pt x="240556" y="741834"/>
                </a:lnTo>
                <a:cubicBezTo>
                  <a:pt x="239764" y="738704"/>
                  <a:pt x="237828" y="696921"/>
                  <a:pt x="237972" y="678244"/>
                </a:cubicBezTo>
                <a:cubicBezTo>
                  <a:pt x="247782" y="647903"/>
                  <a:pt x="227131" y="663568"/>
                  <a:pt x="229993" y="629773"/>
                </a:cubicBezTo>
                <a:cubicBezTo>
                  <a:pt x="229544" y="591552"/>
                  <a:pt x="239252" y="564992"/>
                  <a:pt x="239462" y="539841"/>
                </a:cubicBezTo>
                <a:cubicBezTo>
                  <a:pt x="238623" y="528031"/>
                  <a:pt x="238173" y="441859"/>
                  <a:pt x="242683" y="448956"/>
                </a:cubicBezTo>
                <a:cubicBezTo>
                  <a:pt x="243255" y="418452"/>
                  <a:pt x="244219" y="373783"/>
                  <a:pt x="242896" y="356821"/>
                </a:cubicBezTo>
                <a:cubicBezTo>
                  <a:pt x="242719" y="353610"/>
                  <a:pt x="234923" y="350399"/>
                  <a:pt x="234747" y="347187"/>
                </a:cubicBezTo>
                <a:cubicBezTo>
                  <a:pt x="244704" y="325468"/>
                  <a:pt x="242593" y="337207"/>
                  <a:pt x="243310" y="314607"/>
                </a:cubicBezTo>
                <a:cubicBezTo>
                  <a:pt x="241669" y="297647"/>
                  <a:pt x="250872" y="309332"/>
                  <a:pt x="249229" y="292372"/>
                </a:cubicBezTo>
                <a:cubicBezTo>
                  <a:pt x="220320" y="258295"/>
                  <a:pt x="245189" y="235217"/>
                  <a:pt x="233505" y="189449"/>
                </a:cubicBezTo>
                <a:lnTo>
                  <a:pt x="232734" y="119205"/>
                </a:lnTo>
                <a:cubicBezTo>
                  <a:pt x="232883" y="113125"/>
                  <a:pt x="230979" y="106701"/>
                  <a:pt x="234365" y="102821"/>
                </a:cubicBezTo>
                <a:cubicBezTo>
                  <a:pt x="235226" y="89557"/>
                  <a:pt x="237218" y="59178"/>
                  <a:pt x="237903" y="39622"/>
                </a:cubicBezTo>
                <a:cubicBezTo>
                  <a:pt x="237508" y="29839"/>
                  <a:pt x="236214" y="16537"/>
                  <a:pt x="234680" y="288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5 Ways to Help Your Community During COVID-19 | United Way Greater St. Louis">
            <a:extLst>
              <a:ext uri="{FF2B5EF4-FFF2-40B4-BE49-F238E27FC236}">
                <a16:creationId xmlns:a16="http://schemas.microsoft.com/office/drawing/2014/main" id="{B67D04D8-52AA-784B-A9CC-5EB372F43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r="-1" b="-1"/>
          <a:stretch/>
        </p:blipFill>
        <p:spPr bwMode="auto">
          <a:xfrm>
            <a:off x="8689022" y="4572000"/>
            <a:ext cx="3502979" cy="2286000"/>
          </a:xfrm>
          <a:custGeom>
            <a:avLst/>
            <a:gdLst/>
            <a:ahLst/>
            <a:cxnLst/>
            <a:rect l="l" t="t" r="r" b="b"/>
            <a:pathLst>
              <a:path w="3502979" h="2286000">
                <a:moveTo>
                  <a:pt x="10089" y="0"/>
                </a:moveTo>
                <a:lnTo>
                  <a:pt x="3502979" y="0"/>
                </a:lnTo>
                <a:lnTo>
                  <a:pt x="3502979" y="2286000"/>
                </a:lnTo>
                <a:lnTo>
                  <a:pt x="154969" y="2286000"/>
                </a:lnTo>
                <a:lnTo>
                  <a:pt x="154933" y="2285999"/>
                </a:lnTo>
                <a:cubicBezTo>
                  <a:pt x="154939" y="2285919"/>
                  <a:pt x="154948" y="2285839"/>
                  <a:pt x="154956" y="2285759"/>
                </a:cubicBezTo>
                <a:lnTo>
                  <a:pt x="157817" y="2280128"/>
                </a:lnTo>
                <a:lnTo>
                  <a:pt x="152413" y="2258335"/>
                </a:lnTo>
                <a:cubicBezTo>
                  <a:pt x="150528" y="2247599"/>
                  <a:pt x="149279" y="2236301"/>
                  <a:pt x="148708" y="2224706"/>
                </a:cubicBezTo>
                <a:cubicBezTo>
                  <a:pt x="152516" y="2222105"/>
                  <a:pt x="147106" y="2213005"/>
                  <a:pt x="146036" y="2208724"/>
                </a:cubicBezTo>
                <a:cubicBezTo>
                  <a:pt x="148522" y="2208679"/>
                  <a:pt x="149715" y="2199194"/>
                  <a:pt x="147657" y="2195828"/>
                </a:cubicBezTo>
                <a:cubicBezTo>
                  <a:pt x="138768" y="2125090"/>
                  <a:pt x="161998" y="2164893"/>
                  <a:pt x="148068" y="2122444"/>
                </a:cubicBezTo>
                <a:cubicBezTo>
                  <a:pt x="147343" y="2115342"/>
                  <a:pt x="148590" y="2110013"/>
                  <a:pt x="150648" y="2105568"/>
                </a:cubicBezTo>
                <a:lnTo>
                  <a:pt x="155787" y="2097570"/>
                </a:lnTo>
                <a:lnTo>
                  <a:pt x="153954" y="2091304"/>
                </a:lnTo>
                <a:cubicBezTo>
                  <a:pt x="153810" y="2067650"/>
                  <a:pt x="159078" y="2060678"/>
                  <a:pt x="153772" y="2046915"/>
                </a:cubicBezTo>
                <a:cubicBezTo>
                  <a:pt x="164801" y="2026580"/>
                  <a:pt x="154871" y="2033427"/>
                  <a:pt x="153183" y="2017960"/>
                </a:cubicBezTo>
                <a:cubicBezTo>
                  <a:pt x="150985" y="2005758"/>
                  <a:pt x="146752" y="2028159"/>
                  <a:pt x="146128" y="2016200"/>
                </a:cubicBezTo>
                <a:cubicBezTo>
                  <a:pt x="148976" y="2003262"/>
                  <a:pt x="140132" y="2003871"/>
                  <a:pt x="143614" y="1990415"/>
                </a:cubicBezTo>
                <a:cubicBezTo>
                  <a:pt x="150276" y="1993685"/>
                  <a:pt x="142322" y="1963865"/>
                  <a:pt x="148142" y="1962939"/>
                </a:cubicBezTo>
                <a:cubicBezTo>
                  <a:pt x="139821" y="1951510"/>
                  <a:pt x="150073" y="1945769"/>
                  <a:pt x="147508" y="1930552"/>
                </a:cubicBezTo>
                <a:cubicBezTo>
                  <a:pt x="144359" y="1923385"/>
                  <a:pt x="143818" y="1918215"/>
                  <a:pt x="147206" y="1911172"/>
                </a:cubicBezTo>
                <a:cubicBezTo>
                  <a:pt x="131877" y="1878161"/>
                  <a:pt x="146519" y="1891201"/>
                  <a:pt x="140623" y="1860308"/>
                </a:cubicBezTo>
                <a:cubicBezTo>
                  <a:pt x="134425" y="1833694"/>
                  <a:pt x="130403" y="1803523"/>
                  <a:pt x="115600" y="1777782"/>
                </a:cubicBezTo>
                <a:cubicBezTo>
                  <a:pt x="111409" y="1773057"/>
                  <a:pt x="109821" y="1761456"/>
                  <a:pt x="112056" y="1751872"/>
                </a:cubicBezTo>
                <a:cubicBezTo>
                  <a:pt x="112440" y="1750225"/>
                  <a:pt x="112926" y="1748698"/>
                  <a:pt x="113499" y="1747342"/>
                </a:cubicBezTo>
                <a:cubicBezTo>
                  <a:pt x="111234" y="1725088"/>
                  <a:pt x="101120" y="1643694"/>
                  <a:pt x="98470" y="1618347"/>
                </a:cubicBezTo>
                <a:cubicBezTo>
                  <a:pt x="103856" y="1616296"/>
                  <a:pt x="94136" y="1603478"/>
                  <a:pt x="97590" y="1595269"/>
                </a:cubicBezTo>
                <a:cubicBezTo>
                  <a:pt x="100620" y="1589389"/>
                  <a:pt x="98377" y="1584128"/>
                  <a:pt x="98140" y="1577986"/>
                </a:cubicBezTo>
                <a:cubicBezTo>
                  <a:pt x="100521" y="1569894"/>
                  <a:pt x="96220" y="1543501"/>
                  <a:pt x="93133" y="1536621"/>
                </a:cubicBezTo>
                <a:cubicBezTo>
                  <a:pt x="82411" y="1520178"/>
                  <a:pt x="90374" y="1482816"/>
                  <a:pt x="82158" y="1469154"/>
                </a:cubicBezTo>
                <a:cubicBezTo>
                  <a:pt x="80954" y="1464197"/>
                  <a:pt x="80466" y="1459348"/>
                  <a:pt x="80424" y="1454586"/>
                </a:cubicBezTo>
                <a:lnTo>
                  <a:pt x="81328" y="1441264"/>
                </a:lnTo>
                <a:lnTo>
                  <a:pt x="83625" y="1437478"/>
                </a:lnTo>
                <a:cubicBezTo>
                  <a:pt x="83435" y="1434764"/>
                  <a:pt x="83246" y="1432049"/>
                  <a:pt x="83056" y="1429335"/>
                </a:cubicBezTo>
                <a:cubicBezTo>
                  <a:pt x="83172" y="1428557"/>
                  <a:pt x="83291" y="1427781"/>
                  <a:pt x="83407" y="1427003"/>
                </a:cubicBezTo>
                <a:cubicBezTo>
                  <a:pt x="84084" y="1422546"/>
                  <a:pt x="84674" y="1418148"/>
                  <a:pt x="84906" y="1413794"/>
                </a:cubicBezTo>
                <a:cubicBezTo>
                  <a:pt x="73390" y="1419520"/>
                  <a:pt x="84992" y="1377705"/>
                  <a:pt x="75678" y="1389757"/>
                </a:cubicBezTo>
                <a:cubicBezTo>
                  <a:pt x="74957" y="1366832"/>
                  <a:pt x="66282" y="1384318"/>
                  <a:pt x="74551" y="1356760"/>
                </a:cubicBezTo>
                <a:cubicBezTo>
                  <a:pt x="72160" y="1327675"/>
                  <a:pt x="66061" y="1251589"/>
                  <a:pt x="61331" y="1215246"/>
                </a:cubicBezTo>
                <a:cubicBezTo>
                  <a:pt x="48696" y="1178057"/>
                  <a:pt x="52517" y="1164292"/>
                  <a:pt x="46176" y="1138699"/>
                </a:cubicBezTo>
                <a:cubicBezTo>
                  <a:pt x="43091" y="1088911"/>
                  <a:pt x="27949" y="1091674"/>
                  <a:pt x="39077" y="1069753"/>
                </a:cubicBezTo>
                <a:cubicBezTo>
                  <a:pt x="36360" y="1036358"/>
                  <a:pt x="22533" y="1065337"/>
                  <a:pt x="27015" y="1030325"/>
                </a:cubicBezTo>
                <a:cubicBezTo>
                  <a:pt x="25199" y="1029239"/>
                  <a:pt x="7014" y="1004953"/>
                  <a:pt x="5711" y="1002694"/>
                </a:cubicBezTo>
                <a:lnTo>
                  <a:pt x="4782" y="959024"/>
                </a:lnTo>
                <a:lnTo>
                  <a:pt x="4956" y="955844"/>
                </a:lnTo>
                <a:lnTo>
                  <a:pt x="0" y="935724"/>
                </a:lnTo>
                <a:lnTo>
                  <a:pt x="396" y="935045"/>
                </a:lnTo>
                <a:cubicBezTo>
                  <a:pt x="1170" y="933065"/>
                  <a:pt x="1530" y="930734"/>
                  <a:pt x="1027" y="927619"/>
                </a:cubicBezTo>
                <a:cubicBezTo>
                  <a:pt x="2171" y="918238"/>
                  <a:pt x="7071" y="890403"/>
                  <a:pt x="7257" y="878755"/>
                </a:cubicBezTo>
                <a:cubicBezTo>
                  <a:pt x="5425" y="872157"/>
                  <a:pt x="3693" y="865113"/>
                  <a:pt x="2142" y="857732"/>
                </a:cubicBezTo>
                <a:lnTo>
                  <a:pt x="1365" y="798432"/>
                </a:lnTo>
                <a:lnTo>
                  <a:pt x="10445" y="736329"/>
                </a:lnTo>
                <a:cubicBezTo>
                  <a:pt x="10644" y="713358"/>
                  <a:pt x="14017" y="693468"/>
                  <a:pt x="11638" y="674025"/>
                </a:cubicBezTo>
                <a:cubicBezTo>
                  <a:pt x="14263" y="666128"/>
                  <a:pt x="7702" y="658684"/>
                  <a:pt x="3774" y="651467"/>
                </a:cubicBezTo>
                <a:cubicBezTo>
                  <a:pt x="5085" y="630031"/>
                  <a:pt x="18313" y="624842"/>
                  <a:pt x="13938" y="611257"/>
                </a:cubicBezTo>
                <a:cubicBezTo>
                  <a:pt x="23010" y="599213"/>
                  <a:pt x="19548" y="598502"/>
                  <a:pt x="16950" y="592841"/>
                </a:cubicBezTo>
                <a:cubicBezTo>
                  <a:pt x="16888" y="592573"/>
                  <a:pt x="16826" y="592303"/>
                  <a:pt x="16764" y="592034"/>
                </a:cubicBezTo>
                <a:lnTo>
                  <a:pt x="18062" y="590387"/>
                </a:lnTo>
                <a:lnTo>
                  <a:pt x="18662" y="586980"/>
                </a:lnTo>
                <a:cubicBezTo>
                  <a:pt x="18533" y="583880"/>
                  <a:pt x="18403" y="580781"/>
                  <a:pt x="18274" y="577681"/>
                </a:cubicBezTo>
                <a:cubicBezTo>
                  <a:pt x="18115" y="576515"/>
                  <a:pt x="17955" y="575348"/>
                  <a:pt x="17796" y="574183"/>
                </a:cubicBezTo>
                <a:cubicBezTo>
                  <a:pt x="17589" y="571773"/>
                  <a:pt x="17612" y="570172"/>
                  <a:pt x="17805" y="569065"/>
                </a:cubicBezTo>
                <a:lnTo>
                  <a:pt x="17912" y="568936"/>
                </a:lnTo>
                <a:cubicBezTo>
                  <a:pt x="17845" y="567338"/>
                  <a:pt x="29209" y="573362"/>
                  <a:pt x="29143" y="571763"/>
                </a:cubicBezTo>
                <a:cubicBezTo>
                  <a:pt x="28562" y="563674"/>
                  <a:pt x="16337" y="548181"/>
                  <a:pt x="15392" y="540689"/>
                </a:cubicBezTo>
                <a:cubicBezTo>
                  <a:pt x="21346" y="534352"/>
                  <a:pt x="14313" y="506665"/>
                  <a:pt x="25536" y="509696"/>
                </a:cubicBezTo>
                <a:cubicBezTo>
                  <a:pt x="24595" y="499588"/>
                  <a:pt x="19934" y="493475"/>
                  <a:pt x="27295" y="496878"/>
                </a:cubicBezTo>
                <a:cubicBezTo>
                  <a:pt x="27196" y="493551"/>
                  <a:pt x="27823" y="491500"/>
                  <a:pt x="28803" y="490032"/>
                </a:cubicBezTo>
                <a:lnTo>
                  <a:pt x="29265" y="489607"/>
                </a:lnTo>
                <a:cubicBezTo>
                  <a:pt x="28500" y="481587"/>
                  <a:pt x="25372" y="452075"/>
                  <a:pt x="24211" y="441905"/>
                </a:cubicBezTo>
                <a:cubicBezTo>
                  <a:pt x="23574" y="437467"/>
                  <a:pt x="22937" y="433030"/>
                  <a:pt x="22300" y="428592"/>
                </a:cubicBezTo>
                <a:lnTo>
                  <a:pt x="22699" y="427306"/>
                </a:lnTo>
                <a:lnTo>
                  <a:pt x="28219" y="418090"/>
                </a:lnTo>
                <a:cubicBezTo>
                  <a:pt x="27250" y="415121"/>
                  <a:pt x="18397" y="412494"/>
                  <a:pt x="16799" y="410365"/>
                </a:cubicBezTo>
                <a:cubicBezTo>
                  <a:pt x="25342" y="378983"/>
                  <a:pt x="17525" y="349373"/>
                  <a:pt x="19002" y="315310"/>
                </a:cubicBezTo>
                <a:cubicBezTo>
                  <a:pt x="15978" y="276813"/>
                  <a:pt x="16726" y="257569"/>
                  <a:pt x="14356" y="235298"/>
                </a:cubicBezTo>
                <a:cubicBezTo>
                  <a:pt x="14223" y="231626"/>
                  <a:pt x="13137" y="201873"/>
                  <a:pt x="17876" y="207989"/>
                </a:cubicBezTo>
                <a:cubicBezTo>
                  <a:pt x="17051" y="174826"/>
                  <a:pt x="20805" y="126304"/>
                  <a:pt x="19885" y="92237"/>
                </a:cubicBezTo>
                <a:cubicBezTo>
                  <a:pt x="31141" y="70340"/>
                  <a:pt x="10251" y="49317"/>
                  <a:pt x="12357" y="26606"/>
                </a:cubicBezTo>
                <a:cubicBezTo>
                  <a:pt x="7176" y="29713"/>
                  <a:pt x="8629" y="17064"/>
                  <a:pt x="9916" y="34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5C0FE-B281-754E-8DE2-890CB1495358}"/>
              </a:ext>
            </a:extLst>
          </p:cNvPr>
          <p:cNvSpPr txBox="1"/>
          <p:nvPr/>
        </p:nvSpPr>
        <p:spPr>
          <a:xfrm>
            <a:off x="9706562" y="1274859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F19D50-2A70-9140-B7F7-97FDBBF3329A}"/>
              </a:ext>
            </a:extLst>
          </p:cNvPr>
          <p:cNvSpPr txBox="1"/>
          <p:nvPr/>
        </p:nvSpPr>
        <p:spPr>
          <a:xfrm>
            <a:off x="10606007" y="247738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KIND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09615-7181-A74A-B9B1-53E6D208E0B7}"/>
              </a:ext>
            </a:extLst>
          </p:cNvPr>
          <p:cNvSpPr txBox="1"/>
          <p:nvPr/>
        </p:nvSpPr>
        <p:spPr>
          <a:xfrm>
            <a:off x="10365557" y="6605473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© UCL-Penn Global COVID Study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5961D-E44A-3E4C-8BA9-F5C7A431BB29}"/>
              </a:ext>
            </a:extLst>
          </p:cNvPr>
          <p:cNvSpPr/>
          <p:nvPr/>
        </p:nvSpPr>
        <p:spPr>
          <a:xfrm>
            <a:off x="1064301" y="1722827"/>
            <a:ext cx="7120328" cy="1002922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CB2670-2037-EC41-8C08-E3047B23B18F}"/>
              </a:ext>
            </a:extLst>
          </p:cNvPr>
          <p:cNvSpPr/>
          <p:nvPr/>
        </p:nvSpPr>
        <p:spPr>
          <a:xfrm>
            <a:off x="1064301" y="3399020"/>
            <a:ext cx="7120328" cy="1547734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DA8B36-342A-BC4E-A001-CFD4C4375C14}"/>
              </a:ext>
            </a:extLst>
          </p:cNvPr>
          <p:cNvSpPr/>
          <p:nvPr/>
        </p:nvSpPr>
        <p:spPr>
          <a:xfrm>
            <a:off x="1064301" y="5670007"/>
            <a:ext cx="7120328" cy="1002922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73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698F7DB-50DA-4359-AB57-E3DA492A0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40B2599-8958-480A-B5BB-A76A74D70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D81EB4-2E29-1A42-8EBE-E0C7A8F2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01" y="26372"/>
            <a:ext cx="6650303" cy="1330518"/>
          </a:xfrm>
        </p:spPr>
        <p:txBody>
          <a:bodyPr>
            <a:normAutofit/>
          </a:bodyPr>
          <a:lstStyle/>
          <a:p>
            <a:r>
              <a:rPr lang="en-US" dirty="0"/>
              <a:t>To recover fairly…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C9AE1-4C63-CF4F-8EF3-26C522AF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5" y="1330518"/>
            <a:ext cx="7673501" cy="390890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Relationships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u="sng" dirty="0"/>
              <a:t>Back-to-school anxiety</a:t>
            </a:r>
            <a:r>
              <a:rPr lang="en-US" sz="2000" dirty="0"/>
              <a:t>. Address self-perceived </a:t>
            </a:r>
            <a:r>
              <a:rPr lang="en-US" sz="2000" u="sng" dirty="0"/>
              <a:t>loneliness</a:t>
            </a:r>
            <a:r>
              <a:rPr lang="en-US" sz="2000" dirty="0"/>
              <a:t>, opportunities to develop </a:t>
            </a:r>
            <a:r>
              <a:rPr lang="en-US" sz="2000" u="sng" dirty="0"/>
              <a:t>trust</a:t>
            </a:r>
            <a:r>
              <a:rPr lang="en-US" sz="2000" dirty="0"/>
              <a:t>, </a:t>
            </a:r>
            <a:r>
              <a:rPr lang="en-US" sz="2000" u="sng" dirty="0"/>
              <a:t>safe spaces</a:t>
            </a:r>
            <a:r>
              <a:rPr lang="en-US" sz="2000" dirty="0"/>
              <a:t>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Ease into social life, growth mindset, no quick fix</a:t>
            </a:r>
          </a:p>
          <a:p>
            <a:pPr lvl="1">
              <a:buClr>
                <a:srgbClr val="C00000"/>
              </a:buClr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Mental health and access is a priority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u="sng" dirty="0"/>
              <a:t>‘Health catch-up’</a:t>
            </a:r>
            <a:r>
              <a:rPr lang="en-US" sz="2000" dirty="0"/>
              <a:t> alongside academic catch-up to reduce longer term economic/social cost.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Continued access at all levels – access to school-based low intensity therapies.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Clear school/government guidelines.</a:t>
            </a:r>
          </a:p>
          <a:p>
            <a:pPr lvl="1">
              <a:buClr>
                <a:srgbClr val="C00000"/>
              </a:buClr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Bereavement and coping with loss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Recognise COVID positive (29%</a:t>
            </a:r>
            <a:r>
              <a:rPr lang="en-US" sz="2000" dirty="0">
                <a:sym typeface="Wingdings" pitchFamily="2" charset="2"/>
              </a:rPr>
              <a:t>72.3%) &amp; loss (27.8% 88.7%) cases</a:t>
            </a:r>
            <a:endParaRPr lang="en-US" sz="2000" dirty="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Empathy, Cruse Bereavement Care course</a:t>
            </a:r>
          </a:p>
        </p:txBody>
      </p:sp>
      <p:pic>
        <p:nvPicPr>
          <p:cNvPr id="4" name="Picture 6" descr="Cultivating Empathy in the Coronavirus Crisis | Harvard Graduate School of  Education">
            <a:extLst>
              <a:ext uri="{FF2B5EF4-FFF2-40B4-BE49-F238E27FC236}">
                <a16:creationId xmlns:a16="http://schemas.microsoft.com/office/drawing/2014/main" id="{275C9535-57E3-654D-A6A7-FEA08F840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r="11036" b="-2"/>
          <a:stretch/>
        </p:blipFill>
        <p:spPr bwMode="auto">
          <a:xfrm>
            <a:off x="8751067" y="10"/>
            <a:ext cx="3440934" cy="2285990"/>
          </a:xfrm>
          <a:custGeom>
            <a:avLst/>
            <a:gdLst/>
            <a:ahLst/>
            <a:cxnLst/>
            <a:rect l="l" t="t" r="r" b="b"/>
            <a:pathLst>
              <a:path w="3440934" h="2286000">
                <a:moveTo>
                  <a:pt x="172481" y="2232285"/>
                </a:moveTo>
                <a:lnTo>
                  <a:pt x="172531" y="2232737"/>
                </a:lnTo>
                <a:lnTo>
                  <a:pt x="172407" y="2233032"/>
                </a:lnTo>
                <a:cubicBezTo>
                  <a:pt x="172452" y="2232834"/>
                  <a:pt x="172808" y="2231800"/>
                  <a:pt x="172481" y="2232285"/>
                </a:cubicBezTo>
                <a:close/>
                <a:moveTo>
                  <a:pt x="18615" y="0"/>
                </a:moveTo>
                <a:lnTo>
                  <a:pt x="3440934" y="0"/>
                </a:lnTo>
                <a:lnTo>
                  <a:pt x="3440934" y="2286000"/>
                </a:lnTo>
                <a:lnTo>
                  <a:pt x="178765" y="2286000"/>
                </a:lnTo>
                <a:lnTo>
                  <a:pt x="174444" y="2250010"/>
                </a:lnTo>
                <a:lnTo>
                  <a:pt x="172531" y="2232737"/>
                </a:lnTo>
                <a:lnTo>
                  <a:pt x="174201" y="2228764"/>
                </a:lnTo>
                <a:cubicBezTo>
                  <a:pt x="177345" y="2221109"/>
                  <a:pt x="195223" y="2193427"/>
                  <a:pt x="191343" y="2186356"/>
                </a:cubicBezTo>
                <a:cubicBezTo>
                  <a:pt x="178219" y="2152642"/>
                  <a:pt x="168572" y="2171498"/>
                  <a:pt x="164067" y="2142065"/>
                </a:cubicBezTo>
                <a:cubicBezTo>
                  <a:pt x="160133" y="2108680"/>
                  <a:pt x="159859" y="2130285"/>
                  <a:pt x="146664" y="2089229"/>
                </a:cubicBezTo>
                <a:cubicBezTo>
                  <a:pt x="150478" y="2084435"/>
                  <a:pt x="154800" y="2063293"/>
                  <a:pt x="152113" y="2054485"/>
                </a:cubicBezTo>
                <a:cubicBezTo>
                  <a:pt x="150513" y="2038242"/>
                  <a:pt x="152449" y="2036605"/>
                  <a:pt x="144880" y="2020593"/>
                </a:cubicBezTo>
                <a:cubicBezTo>
                  <a:pt x="150732" y="2023165"/>
                  <a:pt x="151291" y="1972155"/>
                  <a:pt x="157720" y="1979286"/>
                </a:cubicBezTo>
                <a:cubicBezTo>
                  <a:pt x="162030" y="1968351"/>
                  <a:pt x="153186" y="1963668"/>
                  <a:pt x="156833" y="1952854"/>
                </a:cubicBezTo>
                <a:cubicBezTo>
                  <a:pt x="156957" y="1940918"/>
                  <a:pt x="151341" y="1960059"/>
                  <a:pt x="149917" y="1946946"/>
                </a:cubicBezTo>
                <a:lnTo>
                  <a:pt x="153743" y="1875565"/>
                </a:lnTo>
                <a:cubicBezTo>
                  <a:pt x="149772" y="1866223"/>
                  <a:pt x="150846" y="1858473"/>
                  <a:pt x="153507" y="1850807"/>
                </a:cubicBezTo>
                <a:cubicBezTo>
                  <a:pt x="151112" y="1828667"/>
                  <a:pt x="173586" y="1811973"/>
                  <a:pt x="173799" y="1786925"/>
                </a:cubicBezTo>
                <a:cubicBezTo>
                  <a:pt x="168188" y="1760165"/>
                  <a:pt x="157236" y="1742030"/>
                  <a:pt x="157426" y="1715265"/>
                </a:cubicBezTo>
                <a:cubicBezTo>
                  <a:pt x="147202" y="1689354"/>
                  <a:pt x="168916" y="1697216"/>
                  <a:pt x="167109" y="1674793"/>
                </a:cubicBezTo>
                <a:cubicBezTo>
                  <a:pt x="157138" y="1638671"/>
                  <a:pt x="174193" y="1675326"/>
                  <a:pt x="168434" y="1619050"/>
                </a:cubicBezTo>
                <a:cubicBezTo>
                  <a:pt x="166922" y="1615926"/>
                  <a:pt x="156527" y="1609033"/>
                  <a:pt x="158412" y="1609679"/>
                </a:cubicBezTo>
                <a:cubicBezTo>
                  <a:pt x="157079" y="1597353"/>
                  <a:pt x="177090" y="1561235"/>
                  <a:pt x="173964" y="1543700"/>
                </a:cubicBezTo>
                <a:cubicBezTo>
                  <a:pt x="177333" y="1508983"/>
                  <a:pt x="167634" y="1492719"/>
                  <a:pt x="167811" y="1467670"/>
                </a:cubicBezTo>
                <a:cubicBezTo>
                  <a:pt x="172477" y="1438484"/>
                  <a:pt x="177359" y="1421247"/>
                  <a:pt x="188428" y="1369969"/>
                </a:cubicBezTo>
                <a:lnTo>
                  <a:pt x="217496" y="1196801"/>
                </a:lnTo>
                <a:cubicBezTo>
                  <a:pt x="245293" y="1130831"/>
                  <a:pt x="218387" y="1051919"/>
                  <a:pt x="216976" y="1013447"/>
                </a:cubicBezTo>
                <a:cubicBezTo>
                  <a:pt x="205168" y="998657"/>
                  <a:pt x="215132" y="984657"/>
                  <a:pt x="209028" y="965967"/>
                </a:cubicBezTo>
                <a:cubicBezTo>
                  <a:pt x="202413" y="923668"/>
                  <a:pt x="186505" y="882644"/>
                  <a:pt x="188665" y="826635"/>
                </a:cubicBezTo>
                <a:cubicBezTo>
                  <a:pt x="154241" y="805031"/>
                  <a:pt x="166790" y="738356"/>
                  <a:pt x="143158" y="687408"/>
                </a:cubicBezTo>
                <a:cubicBezTo>
                  <a:pt x="136288" y="657129"/>
                  <a:pt x="147156" y="607330"/>
                  <a:pt x="128870" y="598473"/>
                </a:cubicBezTo>
                <a:cubicBezTo>
                  <a:pt x="137949" y="583359"/>
                  <a:pt x="119601" y="571975"/>
                  <a:pt x="116513" y="556793"/>
                </a:cubicBezTo>
                <a:cubicBezTo>
                  <a:pt x="121944" y="543862"/>
                  <a:pt x="115534" y="538383"/>
                  <a:pt x="113103" y="527393"/>
                </a:cubicBezTo>
                <a:cubicBezTo>
                  <a:pt x="116712" y="521931"/>
                  <a:pt x="115528" y="512540"/>
                  <a:pt x="110358" y="509836"/>
                </a:cubicBezTo>
                <a:cubicBezTo>
                  <a:pt x="99665" y="515528"/>
                  <a:pt x="101869" y="482263"/>
                  <a:pt x="93922" y="480624"/>
                </a:cubicBezTo>
                <a:cubicBezTo>
                  <a:pt x="90364" y="461815"/>
                  <a:pt x="91658" y="378414"/>
                  <a:pt x="77901" y="365726"/>
                </a:cubicBezTo>
                <a:cubicBezTo>
                  <a:pt x="68104" y="327965"/>
                  <a:pt x="82000" y="270503"/>
                  <a:pt x="79978" y="254235"/>
                </a:cubicBezTo>
                <a:cubicBezTo>
                  <a:pt x="100822" y="235742"/>
                  <a:pt x="33401" y="163109"/>
                  <a:pt x="25016" y="94011"/>
                </a:cubicBezTo>
                <a:cubicBezTo>
                  <a:pt x="26229" y="84459"/>
                  <a:pt x="25686" y="79476"/>
                  <a:pt x="20299" y="77502"/>
                </a:cubicBezTo>
                <a:cubicBezTo>
                  <a:pt x="17891" y="68655"/>
                  <a:pt x="14563" y="55480"/>
                  <a:pt x="10477" y="39898"/>
                </a:cubicBezTo>
                <a:lnTo>
                  <a:pt x="0" y="19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0 Ways You Can Make a Difference in Your Community | Manna Hydration">
            <a:extLst>
              <a:ext uri="{FF2B5EF4-FFF2-40B4-BE49-F238E27FC236}">
                <a16:creationId xmlns:a16="http://schemas.microsoft.com/office/drawing/2014/main" id="{23D5167F-1715-4243-8B83-3237BF8DB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402"/>
          <a:stretch/>
        </p:blipFill>
        <p:spPr bwMode="auto">
          <a:xfrm>
            <a:off x="8695498" y="2286000"/>
            <a:ext cx="3496503" cy="2286000"/>
          </a:xfrm>
          <a:custGeom>
            <a:avLst/>
            <a:gdLst/>
            <a:ahLst/>
            <a:cxnLst/>
            <a:rect l="l" t="t" r="r" b="b"/>
            <a:pathLst>
              <a:path w="3496503" h="2286000">
                <a:moveTo>
                  <a:pt x="234334" y="0"/>
                </a:moveTo>
                <a:lnTo>
                  <a:pt x="3496503" y="0"/>
                </a:lnTo>
                <a:lnTo>
                  <a:pt x="3496503" y="2286000"/>
                </a:lnTo>
                <a:lnTo>
                  <a:pt x="3613" y="2286000"/>
                </a:lnTo>
                <a:lnTo>
                  <a:pt x="4396" y="2270265"/>
                </a:lnTo>
                <a:cubicBezTo>
                  <a:pt x="4106" y="2264862"/>
                  <a:pt x="2924" y="2261078"/>
                  <a:pt x="0" y="2260767"/>
                </a:cubicBezTo>
                <a:lnTo>
                  <a:pt x="6766" y="2236182"/>
                </a:lnTo>
                <a:lnTo>
                  <a:pt x="20683" y="2223768"/>
                </a:lnTo>
                <a:cubicBezTo>
                  <a:pt x="21224" y="2219117"/>
                  <a:pt x="9918" y="2214114"/>
                  <a:pt x="9373" y="2208586"/>
                </a:cubicBezTo>
                <a:cubicBezTo>
                  <a:pt x="4738" y="2194984"/>
                  <a:pt x="10418" y="2173804"/>
                  <a:pt x="10075" y="2154649"/>
                </a:cubicBezTo>
                <a:lnTo>
                  <a:pt x="16259" y="2145853"/>
                </a:lnTo>
                <a:lnTo>
                  <a:pt x="11033" y="2117141"/>
                </a:lnTo>
                <a:lnTo>
                  <a:pt x="11986" y="2053936"/>
                </a:lnTo>
                <a:lnTo>
                  <a:pt x="10583" y="2045434"/>
                </a:lnTo>
                <a:cubicBezTo>
                  <a:pt x="11282" y="2042276"/>
                  <a:pt x="181" y="2038711"/>
                  <a:pt x="937" y="2034990"/>
                </a:cubicBezTo>
                <a:lnTo>
                  <a:pt x="15114" y="2023110"/>
                </a:lnTo>
                <a:cubicBezTo>
                  <a:pt x="15743" y="2013526"/>
                  <a:pt x="19078" y="1985878"/>
                  <a:pt x="19941" y="1977488"/>
                </a:cubicBezTo>
                <a:cubicBezTo>
                  <a:pt x="20060" y="1975917"/>
                  <a:pt x="20179" y="1974346"/>
                  <a:pt x="20296" y="1972774"/>
                </a:cubicBezTo>
                <a:lnTo>
                  <a:pt x="31316" y="1942643"/>
                </a:lnTo>
                <a:cubicBezTo>
                  <a:pt x="37425" y="1919203"/>
                  <a:pt x="50453" y="1862289"/>
                  <a:pt x="56947" y="1832134"/>
                </a:cubicBezTo>
                <a:cubicBezTo>
                  <a:pt x="52894" y="1805090"/>
                  <a:pt x="69291" y="1783336"/>
                  <a:pt x="66473" y="1761713"/>
                </a:cubicBezTo>
                <a:cubicBezTo>
                  <a:pt x="70558" y="1734434"/>
                  <a:pt x="77296" y="1712419"/>
                  <a:pt x="81460" y="1694779"/>
                </a:cubicBezTo>
                <a:cubicBezTo>
                  <a:pt x="83201" y="1691851"/>
                  <a:pt x="90092" y="1659258"/>
                  <a:pt x="91453" y="1655871"/>
                </a:cubicBezTo>
                <a:cubicBezTo>
                  <a:pt x="95191" y="1636504"/>
                  <a:pt x="95447" y="1644218"/>
                  <a:pt x="101271" y="1611464"/>
                </a:cubicBezTo>
                <a:cubicBezTo>
                  <a:pt x="107232" y="1583980"/>
                  <a:pt x="109653" y="1555768"/>
                  <a:pt x="115918" y="1525131"/>
                </a:cubicBezTo>
                <a:cubicBezTo>
                  <a:pt x="124353" y="1492600"/>
                  <a:pt x="122211" y="1473342"/>
                  <a:pt x="125775" y="1460539"/>
                </a:cubicBezTo>
                <a:cubicBezTo>
                  <a:pt x="136106" y="1433637"/>
                  <a:pt x="127852" y="1425291"/>
                  <a:pt x="126873" y="1384274"/>
                </a:cubicBezTo>
                <a:cubicBezTo>
                  <a:pt x="133737" y="1352753"/>
                  <a:pt x="131247" y="1319027"/>
                  <a:pt x="144248" y="1294980"/>
                </a:cubicBezTo>
                <a:cubicBezTo>
                  <a:pt x="143106" y="1291836"/>
                  <a:pt x="142383" y="1288469"/>
                  <a:pt x="141961" y="1284960"/>
                </a:cubicBezTo>
                <a:cubicBezTo>
                  <a:pt x="141807" y="1281537"/>
                  <a:pt x="141652" y="1278114"/>
                  <a:pt x="141497" y="1274692"/>
                </a:cubicBezTo>
                <a:lnTo>
                  <a:pt x="142074" y="1273742"/>
                </a:lnTo>
                <a:cubicBezTo>
                  <a:pt x="142731" y="1263061"/>
                  <a:pt x="144799" y="1221141"/>
                  <a:pt x="145443" y="1210604"/>
                </a:cubicBezTo>
                <a:lnTo>
                  <a:pt x="145939" y="1210516"/>
                </a:lnTo>
                <a:cubicBezTo>
                  <a:pt x="147057" y="1207748"/>
                  <a:pt x="148708" y="1200510"/>
                  <a:pt x="152146" y="1193997"/>
                </a:cubicBezTo>
                <a:cubicBezTo>
                  <a:pt x="155856" y="1183479"/>
                  <a:pt x="164871" y="1159395"/>
                  <a:pt x="168198" y="1147411"/>
                </a:cubicBezTo>
                <a:lnTo>
                  <a:pt x="183535" y="1125901"/>
                </a:lnTo>
                <a:lnTo>
                  <a:pt x="179302" y="1105015"/>
                </a:lnTo>
                <a:cubicBezTo>
                  <a:pt x="177427" y="1088995"/>
                  <a:pt x="183476" y="1087934"/>
                  <a:pt x="188150" y="1068360"/>
                </a:cubicBezTo>
                <a:cubicBezTo>
                  <a:pt x="185665" y="1058736"/>
                  <a:pt x="176420" y="1052359"/>
                  <a:pt x="180132" y="1046638"/>
                </a:cubicBezTo>
                <a:cubicBezTo>
                  <a:pt x="181056" y="1026408"/>
                  <a:pt x="198829" y="1009747"/>
                  <a:pt x="202718" y="987934"/>
                </a:cubicBezTo>
                <a:cubicBezTo>
                  <a:pt x="201197" y="962487"/>
                  <a:pt x="211172" y="952942"/>
                  <a:pt x="215291" y="929621"/>
                </a:cubicBezTo>
                <a:cubicBezTo>
                  <a:pt x="209930" y="906521"/>
                  <a:pt x="224528" y="915000"/>
                  <a:pt x="229290" y="903908"/>
                </a:cubicBezTo>
                <a:lnTo>
                  <a:pt x="230029" y="900578"/>
                </a:lnTo>
                <a:lnTo>
                  <a:pt x="228646" y="854063"/>
                </a:lnTo>
                <a:cubicBezTo>
                  <a:pt x="234851" y="848408"/>
                  <a:pt x="228954" y="820026"/>
                  <a:pt x="240038" y="824287"/>
                </a:cubicBezTo>
                <a:cubicBezTo>
                  <a:pt x="242249" y="809308"/>
                  <a:pt x="241673" y="775478"/>
                  <a:pt x="241912" y="764190"/>
                </a:cubicBezTo>
                <a:cubicBezTo>
                  <a:pt x="241766" y="761646"/>
                  <a:pt x="241619" y="759103"/>
                  <a:pt x="241473" y="756558"/>
                </a:cubicBezTo>
                <a:lnTo>
                  <a:pt x="240145" y="754270"/>
                </a:lnTo>
                <a:cubicBezTo>
                  <a:pt x="239378" y="751871"/>
                  <a:pt x="239144" y="748528"/>
                  <a:pt x="240106" y="743071"/>
                </a:cubicBezTo>
                <a:lnTo>
                  <a:pt x="240556" y="741834"/>
                </a:lnTo>
                <a:cubicBezTo>
                  <a:pt x="239764" y="738704"/>
                  <a:pt x="237828" y="696921"/>
                  <a:pt x="237972" y="678244"/>
                </a:cubicBezTo>
                <a:cubicBezTo>
                  <a:pt x="247782" y="647903"/>
                  <a:pt x="227131" y="663568"/>
                  <a:pt x="229993" y="629773"/>
                </a:cubicBezTo>
                <a:cubicBezTo>
                  <a:pt x="229544" y="591552"/>
                  <a:pt x="239252" y="564992"/>
                  <a:pt x="239462" y="539841"/>
                </a:cubicBezTo>
                <a:cubicBezTo>
                  <a:pt x="238623" y="528031"/>
                  <a:pt x="238173" y="441859"/>
                  <a:pt x="242683" y="448956"/>
                </a:cubicBezTo>
                <a:cubicBezTo>
                  <a:pt x="243255" y="418452"/>
                  <a:pt x="244219" y="373783"/>
                  <a:pt x="242896" y="356821"/>
                </a:cubicBezTo>
                <a:cubicBezTo>
                  <a:pt x="242719" y="353610"/>
                  <a:pt x="234923" y="350399"/>
                  <a:pt x="234747" y="347187"/>
                </a:cubicBezTo>
                <a:cubicBezTo>
                  <a:pt x="244704" y="325468"/>
                  <a:pt x="242593" y="337207"/>
                  <a:pt x="243310" y="314607"/>
                </a:cubicBezTo>
                <a:cubicBezTo>
                  <a:pt x="241669" y="297647"/>
                  <a:pt x="250872" y="309332"/>
                  <a:pt x="249229" y="292372"/>
                </a:cubicBezTo>
                <a:cubicBezTo>
                  <a:pt x="220320" y="258295"/>
                  <a:pt x="245189" y="235217"/>
                  <a:pt x="233505" y="189449"/>
                </a:cubicBezTo>
                <a:lnTo>
                  <a:pt x="232734" y="119205"/>
                </a:lnTo>
                <a:cubicBezTo>
                  <a:pt x="232883" y="113125"/>
                  <a:pt x="230979" y="106701"/>
                  <a:pt x="234365" y="102821"/>
                </a:cubicBezTo>
                <a:cubicBezTo>
                  <a:pt x="235226" y="89557"/>
                  <a:pt x="237218" y="59178"/>
                  <a:pt x="237903" y="39622"/>
                </a:cubicBezTo>
                <a:cubicBezTo>
                  <a:pt x="237508" y="29839"/>
                  <a:pt x="236214" y="16537"/>
                  <a:pt x="234680" y="288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5 Ways to Help Your Community During COVID-19 | United Way Greater St. Louis">
            <a:extLst>
              <a:ext uri="{FF2B5EF4-FFF2-40B4-BE49-F238E27FC236}">
                <a16:creationId xmlns:a16="http://schemas.microsoft.com/office/drawing/2014/main" id="{B67D04D8-52AA-784B-A9CC-5EB372F43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r="-1" b="-1"/>
          <a:stretch/>
        </p:blipFill>
        <p:spPr bwMode="auto">
          <a:xfrm>
            <a:off x="8689022" y="4572000"/>
            <a:ext cx="3502979" cy="2286000"/>
          </a:xfrm>
          <a:custGeom>
            <a:avLst/>
            <a:gdLst/>
            <a:ahLst/>
            <a:cxnLst/>
            <a:rect l="l" t="t" r="r" b="b"/>
            <a:pathLst>
              <a:path w="3502979" h="2286000">
                <a:moveTo>
                  <a:pt x="10089" y="0"/>
                </a:moveTo>
                <a:lnTo>
                  <a:pt x="3502979" y="0"/>
                </a:lnTo>
                <a:lnTo>
                  <a:pt x="3502979" y="2286000"/>
                </a:lnTo>
                <a:lnTo>
                  <a:pt x="154969" y="2286000"/>
                </a:lnTo>
                <a:lnTo>
                  <a:pt x="154933" y="2285999"/>
                </a:lnTo>
                <a:cubicBezTo>
                  <a:pt x="154939" y="2285919"/>
                  <a:pt x="154948" y="2285839"/>
                  <a:pt x="154956" y="2285759"/>
                </a:cubicBezTo>
                <a:lnTo>
                  <a:pt x="157817" y="2280128"/>
                </a:lnTo>
                <a:lnTo>
                  <a:pt x="152413" y="2258335"/>
                </a:lnTo>
                <a:cubicBezTo>
                  <a:pt x="150528" y="2247599"/>
                  <a:pt x="149279" y="2236301"/>
                  <a:pt x="148708" y="2224706"/>
                </a:cubicBezTo>
                <a:cubicBezTo>
                  <a:pt x="152516" y="2222105"/>
                  <a:pt x="147106" y="2213005"/>
                  <a:pt x="146036" y="2208724"/>
                </a:cubicBezTo>
                <a:cubicBezTo>
                  <a:pt x="148522" y="2208679"/>
                  <a:pt x="149715" y="2199194"/>
                  <a:pt x="147657" y="2195828"/>
                </a:cubicBezTo>
                <a:cubicBezTo>
                  <a:pt x="138768" y="2125090"/>
                  <a:pt x="161998" y="2164893"/>
                  <a:pt x="148068" y="2122444"/>
                </a:cubicBezTo>
                <a:cubicBezTo>
                  <a:pt x="147343" y="2115342"/>
                  <a:pt x="148590" y="2110013"/>
                  <a:pt x="150648" y="2105568"/>
                </a:cubicBezTo>
                <a:lnTo>
                  <a:pt x="155787" y="2097570"/>
                </a:lnTo>
                <a:lnTo>
                  <a:pt x="153954" y="2091304"/>
                </a:lnTo>
                <a:cubicBezTo>
                  <a:pt x="153810" y="2067650"/>
                  <a:pt x="159078" y="2060678"/>
                  <a:pt x="153772" y="2046915"/>
                </a:cubicBezTo>
                <a:cubicBezTo>
                  <a:pt x="164801" y="2026580"/>
                  <a:pt x="154871" y="2033427"/>
                  <a:pt x="153183" y="2017960"/>
                </a:cubicBezTo>
                <a:cubicBezTo>
                  <a:pt x="150985" y="2005758"/>
                  <a:pt x="146752" y="2028159"/>
                  <a:pt x="146128" y="2016200"/>
                </a:cubicBezTo>
                <a:cubicBezTo>
                  <a:pt x="148976" y="2003262"/>
                  <a:pt x="140132" y="2003871"/>
                  <a:pt x="143614" y="1990415"/>
                </a:cubicBezTo>
                <a:cubicBezTo>
                  <a:pt x="150276" y="1993685"/>
                  <a:pt x="142322" y="1963865"/>
                  <a:pt x="148142" y="1962939"/>
                </a:cubicBezTo>
                <a:cubicBezTo>
                  <a:pt x="139821" y="1951510"/>
                  <a:pt x="150073" y="1945769"/>
                  <a:pt x="147508" y="1930552"/>
                </a:cubicBezTo>
                <a:cubicBezTo>
                  <a:pt x="144359" y="1923385"/>
                  <a:pt x="143818" y="1918215"/>
                  <a:pt x="147206" y="1911172"/>
                </a:cubicBezTo>
                <a:cubicBezTo>
                  <a:pt x="131877" y="1878161"/>
                  <a:pt x="146519" y="1891201"/>
                  <a:pt x="140623" y="1860308"/>
                </a:cubicBezTo>
                <a:cubicBezTo>
                  <a:pt x="134425" y="1833694"/>
                  <a:pt x="130403" y="1803523"/>
                  <a:pt x="115600" y="1777782"/>
                </a:cubicBezTo>
                <a:cubicBezTo>
                  <a:pt x="111409" y="1773057"/>
                  <a:pt x="109821" y="1761456"/>
                  <a:pt x="112056" y="1751872"/>
                </a:cubicBezTo>
                <a:cubicBezTo>
                  <a:pt x="112440" y="1750225"/>
                  <a:pt x="112926" y="1748698"/>
                  <a:pt x="113499" y="1747342"/>
                </a:cubicBezTo>
                <a:cubicBezTo>
                  <a:pt x="111234" y="1725088"/>
                  <a:pt x="101120" y="1643694"/>
                  <a:pt x="98470" y="1618347"/>
                </a:cubicBezTo>
                <a:cubicBezTo>
                  <a:pt x="103856" y="1616296"/>
                  <a:pt x="94136" y="1603478"/>
                  <a:pt x="97590" y="1595269"/>
                </a:cubicBezTo>
                <a:cubicBezTo>
                  <a:pt x="100620" y="1589389"/>
                  <a:pt x="98377" y="1584128"/>
                  <a:pt x="98140" y="1577986"/>
                </a:cubicBezTo>
                <a:cubicBezTo>
                  <a:pt x="100521" y="1569894"/>
                  <a:pt x="96220" y="1543501"/>
                  <a:pt x="93133" y="1536621"/>
                </a:cubicBezTo>
                <a:cubicBezTo>
                  <a:pt x="82411" y="1520178"/>
                  <a:pt x="90374" y="1482816"/>
                  <a:pt x="82158" y="1469154"/>
                </a:cubicBezTo>
                <a:cubicBezTo>
                  <a:pt x="80954" y="1464197"/>
                  <a:pt x="80466" y="1459348"/>
                  <a:pt x="80424" y="1454586"/>
                </a:cubicBezTo>
                <a:lnTo>
                  <a:pt x="81328" y="1441264"/>
                </a:lnTo>
                <a:lnTo>
                  <a:pt x="83625" y="1437478"/>
                </a:lnTo>
                <a:cubicBezTo>
                  <a:pt x="83435" y="1434764"/>
                  <a:pt x="83246" y="1432049"/>
                  <a:pt x="83056" y="1429335"/>
                </a:cubicBezTo>
                <a:cubicBezTo>
                  <a:pt x="83172" y="1428557"/>
                  <a:pt x="83291" y="1427781"/>
                  <a:pt x="83407" y="1427003"/>
                </a:cubicBezTo>
                <a:cubicBezTo>
                  <a:pt x="84084" y="1422546"/>
                  <a:pt x="84674" y="1418148"/>
                  <a:pt x="84906" y="1413794"/>
                </a:cubicBezTo>
                <a:cubicBezTo>
                  <a:pt x="73390" y="1419520"/>
                  <a:pt x="84992" y="1377705"/>
                  <a:pt x="75678" y="1389757"/>
                </a:cubicBezTo>
                <a:cubicBezTo>
                  <a:pt x="74957" y="1366832"/>
                  <a:pt x="66282" y="1384318"/>
                  <a:pt x="74551" y="1356760"/>
                </a:cubicBezTo>
                <a:cubicBezTo>
                  <a:pt x="72160" y="1327675"/>
                  <a:pt x="66061" y="1251589"/>
                  <a:pt x="61331" y="1215246"/>
                </a:cubicBezTo>
                <a:cubicBezTo>
                  <a:pt x="48696" y="1178057"/>
                  <a:pt x="52517" y="1164292"/>
                  <a:pt x="46176" y="1138699"/>
                </a:cubicBezTo>
                <a:cubicBezTo>
                  <a:pt x="43091" y="1088911"/>
                  <a:pt x="27949" y="1091674"/>
                  <a:pt x="39077" y="1069753"/>
                </a:cubicBezTo>
                <a:cubicBezTo>
                  <a:pt x="36360" y="1036358"/>
                  <a:pt x="22533" y="1065337"/>
                  <a:pt x="27015" y="1030325"/>
                </a:cubicBezTo>
                <a:cubicBezTo>
                  <a:pt x="25199" y="1029239"/>
                  <a:pt x="7014" y="1004953"/>
                  <a:pt x="5711" y="1002694"/>
                </a:cubicBezTo>
                <a:lnTo>
                  <a:pt x="4782" y="959024"/>
                </a:lnTo>
                <a:lnTo>
                  <a:pt x="4956" y="955844"/>
                </a:lnTo>
                <a:lnTo>
                  <a:pt x="0" y="935724"/>
                </a:lnTo>
                <a:lnTo>
                  <a:pt x="396" y="935045"/>
                </a:lnTo>
                <a:cubicBezTo>
                  <a:pt x="1170" y="933065"/>
                  <a:pt x="1530" y="930734"/>
                  <a:pt x="1027" y="927619"/>
                </a:cubicBezTo>
                <a:cubicBezTo>
                  <a:pt x="2171" y="918238"/>
                  <a:pt x="7071" y="890403"/>
                  <a:pt x="7257" y="878755"/>
                </a:cubicBezTo>
                <a:cubicBezTo>
                  <a:pt x="5425" y="872157"/>
                  <a:pt x="3693" y="865113"/>
                  <a:pt x="2142" y="857732"/>
                </a:cubicBezTo>
                <a:lnTo>
                  <a:pt x="1365" y="798432"/>
                </a:lnTo>
                <a:lnTo>
                  <a:pt x="10445" y="736329"/>
                </a:lnTo>
                <a:cubicBezTo>
                  <a:pt x="10644" y="713358"/>
                  <a:pt x="14017" y="693468"/>
                  <a:pt x="11638" y="674025"/>
                </a:cubicBezTo>
                <a:cubicBezTo>
                  <a:pt x="14263" y="666128"/>
                  <a:pt x="7702" y="658684"/>
                  <a:pt x="3774" y="651467"/>
                </a:cubicBezTo>
                <a:cubicBezTo>
                  <a:pt x="5085" y="630031"/>
                  <a:pt x="18313" y="624842"/>
                  <a:pt x="13938" y="611257"/>
                </a:cubicBezTo>
                <a:cubicBezTo>
                  <a:pt x="23010" y="599213"/>
                  <a:pt x="19548" y="598502"/>
                  <a:pt x="16950" y="592841"/>
                </a:cubicBezTo>
                <a:cubicBezTo>
                  <a:pt x="16888" y="592573"/>
                  <a:pt x="16826" y="592303"/>
                  <a:pt x="16764" y="592034"/>
                </a:cubicBezTo>
                <a:lnTo>
                  <a:pt x="18062" y="590387"/>
                </a:lnTo>
                <a:lnTo>
                  <a:pt x="18662" y="586980"/>
                </a:lnTo>
                <a:cubicBezTo>
                  <a:pt x="18533" y="583880"/>
                  <a:pt x="18403" y="580781"/>
                  <a:pt x="18274" y="577681"/>
                </a:cubicBezTo>
                <a:cubicBezTo>
                  <a:pt x="18115" y="576515"/>
                  <a:pt x="17955" y="575348"/>
                  <a:pt x="17796" y="574183"/>
                </a:cubicBezTo>
                <a:cubicBezTo>
                  <a:pt x="17589" y="571773"/>
                  <a:pt x="17612" y="570172"/>
                  <a:pt x="17805" y="569065"/>
                </a:cubicBezTo>
                <a:lnTo>
                  <a:pt x="17912" y="568936"/>
                </a:lnTo>
                <a:cubicBezTo>
                  <a:pt x="17845" y="567338"/>
                  <a:pt x="29209" y="573362"/>
                  <a:pt x="29143" y="571763"/>
                </a:cubicBezTo>
                <a:cubicBezTo>
                  <a:pt x="28562" y="563674"/>
                  <a:pt x="16337" y="548181"/>
                  <a:pt x="15392" y="540689"/>
                </a:cubicBezTo>
                <a:cubicBezTo>
                  <a:pt x="21346" y="534352"/>
                  <a:pt x="14313" y="506665"/>
                  <a:pt x="25536" y="509696"/>
                </a:cubicBezTo>
                <a:cubicBezTo>
                  <a:pt x="24595" y="499588"/>
                  <a:pt x="19934" y="493475"/>
                  <a:pt x="27295" y="496878"/>
                </a:cubicBezTo>
                <a:cubicBezTo>
                  <a:pt x="27196" y="493551"/>
                  <a:pt x="27823" y="491500"/>
                  <a:pt x="28803" y="490032"/>
                </a:cubicBezTo>
                <a:lnTo>
                  <a:pt x="29265" y="489607"/>
                </a:lnTo>
                <a:cubicBezTo>
                  <a:pt x="28500" y="481587"/>
                  <a:pt x="25372" y="452075"/>
                  <a:pt x="24211" y="441905"/>
                </a:cubicBezTo>
                <a:cubicBezTo>
                  <a:pt x="23574" y="437467"/>
                  <a:pt x="22937" y="433030"/>
                  <a:pt x="22300" y="428592"/>
                </a:cubicBezTo>
                <a:lnTo>
                  <a:pt x="22699" y="427306"/>
                </a:lnTo>
                <a:lnTo>
                  <a:pt x="28219" y="418090"/>
                </a:lnTo>
                <a:cubicBezTo>
                  <a:pt x="27250" y="415121"/>
                  <a:pt x="18397" y="412494"/>
                  <a:pt x="16799" y="410365"/>
                </a:cubicBezTo>
                <a:cubicBezTo>
                  <a:pt x="25342" y="378983"/>
                  <a:pt x="17525" y="349373"/>
                  <a:pt x="19002" y="315310"/>
                </a:cubicBezTo>
                <a:cubicBezTo>
                  <a:pt x="15978" y="276813"/>
                  <a:pt x="16726" y="257569"/>
                  <a:pt x="14356" y="235298"/>
                </a:cubicBezTo>
                <a:cubicBezTo>
                  <a:pt x="14223" y="231626"/>
                  <a:pt x="13137" y="201873"/>
                  <a:pt x="17876" y="207989"/>
                </a:cubicBezTo>
                <a:cubicBezTo>
                  <a:pt x="17051" y="174826"/>
                  <a:pt x="20805" y="126304"/>
                  <a:pt x="19885" y="92237"/>
                </a:cubicBezTo>
                <a:cubicBezTo>
                  <a:pt x="31141" y="70340"/>
                  <a:pt x="10251" y="49317"/>
                  <a:pt x="12357" y="26606"/>
                </a:cubicBezTo>
                <a:cubicBezTo>
                  <a:pt x="7176" y="29713"/>
                  <a:pt x="8629" y="17064"/>
                  <a:pt x="9916" y="34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5C0FE-B281-754E-8DE2-890CB1495358}"/>
              </a:ext>
            </a:extLst>
          </p:cNvPr>
          <p:cNvSpPr txBox="1"/>
          <p:nvPr/>
        </p:nvSpPr>
        <p:spPr>
          <a:xfrm>
            <a:off x="9706562" y="1274859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F19D50-2A70-9140-B7F7-97FDBBF3329A}"/>
              </a:ext>
            </a:extLst>
          </p:cNvPr>
          <p:cNvSpPr txBox="1"/>
          <p:nvPr/>
        </p:nvSpPr>
        <p:spPr>
          <a:xfrm>
            <a:off x="10606007" y="247738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KIND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09615-7181-A74A-B9B1-53E6D208E0B7}"/>
              </a:ext>
            </a:extLst>
          </p:cNvPr>
          <p:cNvSpPr txBox="1"/>
          <p:nvPr/>
        </p:nvSpPr>
        <p:spPr>
          <a:xfrm>
            <a:off x="10365557" y="6605473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© UCL-Penn Global COVID Study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CB2670-2037-EC41-8C08-E3047B23B18F}"/>
              </a:ext>
            </a:extLst>
          </p:cNvPr>
          <p:cNvSpPr/>
          <p:nvPr/>
        </p:nvSpPr>
        <p:spPr>
          <a:xfrm>
            <a:off x="1064301" y="3399020"/>
            <a:ext cx="7120328" cy="1547734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DA8B36-342A-BC4E-A001-CFD4C4375C14}"/>
              </a:ext>
            </a:extLst>
          </p:cNvPr>
          <p:cNvSpPr/>
          <p:nvPr/>
        </p:nvSpPr>
        <p:spPr>
          <a:xfrm>
            <a:off x="1064301" y="5670007"/>
            <a:ext cx="7120328" cy="1002922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31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698F7DB-50DA-4359-AB57-E3DA492A0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40B2599-8958-480A-B5BB-A76A74D70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D81EB4-2E29-1A42-8EBE-E0C7A8F2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01" y="26372"/>
            <a:ext cx="6650303" cy="1330518"/>
          </a:xfrm>
        </p:spPr>
        <p:txBody>
          <a:bodyPr>
            <a:normAutofit/>
          </a:bodyPr>
          <a:lstStyle/>
          <a:p>
            <a:r>
              <a:rPr lang="en-US" dirty="0"/>
              <a:t>To recover fairly…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C9AE1-4C63-CF4F-8EF3-26C522AF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5" y="1330518"/>
            <a:ext cx="7673501" cy="390890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Relationships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u="sng" dirty="0"/>
              <a:t>Back-to-school anxiety</a:t>
            </a:r>
            <a:r>
              <a:rPr lang="en-US" sz="2000" dirty="0"/>
              <a:t>. Address self-perceived </a:t>
            </a:r>
            <a:r>
              <a:rPr lang="en-US" sz="2000" u="sng" dirty="0"/>
              <a:t>loneliness</a:t>
            </a:r>
            <a:r>
              <a:rPr lang="en-US" sz="2000" dirty="0"/>
              <a:t>, opportunities to develop </a:t>
            </a:r>
            <a:r>
              <a:rPr lang="en-US" sz="2000" u="sng" dirty="0"/>
              <a:t>trust</a:t>
            </a:r>
            <a:r>
              <a:rPr lang="en-US" sz="2000" dirty="0"/>
              <a:t>, </a:t>
            </a:r>
            <a:r>
              <a:rPr lang="en-US" sz="2000" u="sng" dirty="0"/>
              <a:t>safe spaces</a:t>
            </a:r>
            <a:r>
              <a:rPr lang="en-US" sz="2000" dirty="0"/>
              <a:t>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Ease into social life, growth mindset, no quick fix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Mental health and access is a priority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u="sng" dirty="0"/>
              <a:t>‘Health catch-up’</a:t>
            </a:r>
            <a:r>
              <a:rPr lang="en-US" sz="2000" dirty="0"/>
              <a:t> alongside academic catch-up to reduce longer term economic/social cost.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Continued access at all levels – access to school-based low intensity therapies.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Clear school/government guidelines.</a:t>
            </a:r>
          </a:p>
          <a:p>
            <a:pPr lvl="1">
              <a:buClr>
                <a:srgbClr val="C00000"/>
              </a:buClr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Bereavement and coping with loss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Recognise COVID positive (29%</a:t>
            </a:r>
            <a:r>
              <a:rPr lang="en-US" sz="2000" dirty="0">
                <a:sym typeface="Wingdings" pitchFamily="2" charset="2"/>
              </a:rPr>
              <a:t>72.3%) &amp; loss (27.8% 88.7%) cases</a:t>
            </a:r>
            <a:endParaRPr lang="en-US" sz="2000" dirty="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Empathy, Cruse Bereavement Care course</a:t>
            </a:r>
          </a:p>
        </p:txBody>
      </p:sp>
      <p:pic>
        <p:nvPicPr>
          <p:cNvPr id="4" name="Picture 6" descr="Cultivating Empathy in the Coronavirus Crisis | Harvard Graduate School of  Education">
            <a:extLst>
              <a:ext uri="{FF2B5EF4-FFF2-40B4-BE49-F238E27FC236}">
                <a16:creationId xmlns:a16="http://schemas.microsoft.com/office/drawing/2014/main" id="{275C9535-57E3-654D-A6A7-FEA08F840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r="11036" b="-2"/>
          <a:stretch/>
        </p:blipFill>
        <p:spPr bwMode="auto">
          <a:xfrm>
            <a:off x="8751067" y="10"/>
            <a:ext cx="3440934" cy="2285990"/>
          </a:xfrm>
          <a:custGeom>
            <a:avLst/>
            <a:gdLst/>
            <a:ahLst/>
            <a:cxnLst/>
            <a:rect l="l" t="t" r="r" b="b"/>
            <a:pathLst>
              <a:path w="3440934" h="2286000">
                <a:moveTo>
                  <a:pt x="172481" y="2232285"/>
                </a:moveTo>
                <a:lnTo>
                  <a:pt x="172531" y="2232737"/>
                </a:lnTo>
                <a:lnTo>
                  <a:pt x="172407" y="2233032"/>
                </a:lnTo>
                <a:cubicBezTo>
                  <a:pt x="172452" y="2232834"/>
                  <a:pt x="172808" y="2231800"/>
                  <a:pt x="172481" y="2232285"/>
                </a:cubicBezTo>
                <a:close/>
                <a:moveTo>
                  <a:pt x="18615" y="0"/>
                </a:moveTo>
                <a:lnTo>
                  <a:pt x="3440934" y="0"/>
                </a:lnTo>
                <a:lnTo>
                  <a:pt x="3440934" y="2286000"/>
                </a:lnTo>
                <a:lnTo>
                  <a:pt x="178765" y="2286000"/>
                </a:lnTo>
                <a:lnTo>
                  <a:pt x="174444" y="2250010"/>
                </a:lnTo>
                <a:lnTo>
                  <a:pt x="172531" y="2232737"/>
                </a:lnTo>
                <a:lnTo>
                  <a:pt x="174201" y="2228764"/>
                </a:lnTo>
                <a:cubicBezTo>
                  <a:pt x="177345" y="2221109"/>
                  <a:pt x="195223" y="2193427"/>
                  <a:pt x="191343" y="2186356"/>
                </a:cubicBezTo>
                <a:cubicBezTo>
                  <a:pt x="178219" y="2152642"/>
                  <a:pt x="168572" y="2171498"/>
                  <a:pt x="164067" y="2142065"/>
                </a:cubicBezTo>
                <a:cubicBezTo>
                  <a:pt x="160133" y="2108680"/>
                  <a:pt x="159859" y="2130285"/>
                  <a:pt x="146664" y="2089229"/>
                </a:cubicBezTo>
                <a:cubicBezTo>
                  <a:pt x="150478" y="2084435"/>
                  <a:pt x="154800" y="2063293"/>
                  <a:pt x="152113" y="2054485"/>
                </a:cubicBezTo>
                <a:cubicBezTo>
                  <a:pt x="150513" y="2038242"/>
                  <a:pt x="152449" y="2036605"/>
                  <a:pt x="144880" y="2020593"/>
                </a:cubicBezTo>
                <a:cubicBezTo>
                  <a:pt x="150732" y="2023165"/>
                  <a:pt x="151291" y="1972155"/>
                  <a:pt x="157720" y="1979286"/>
                </a:cubicBezTo>
                <a:cubicBezTo>
                  <a:pt x="162030" y="1968351"/>
                  <a:pt x="153186" y="1963668"/>
                  <a:pt x="156833" y="1952854"/>
                </a:cubicBezTo>
                <a:cubicBezTo>
                  <a:pt x="156957" y="1940918"/>
                  <a:pt x="151341" y="1960059"/>
                  <a:pt x="149917" y="1946946"/>
                </a:cubicBezTo>
                <a:lnTo>
                  <a:pt x="153743" y="1875565"/>
                </a:lnTo>
                <a:cubicBezTo>
                  <a:pt x="149772" y="1866223"/>
                  <a:pt x="150846" y="1858473"/>
                  <a:pt x="153507" y="1850807"/>
                </a:cubicBezTo>
                <a:cubicBezTo>
                  <a:pt x="151112" y="1828667"/>
                  <a:pt x="173586" y="1811973"/>
                  <a:pt x="173799" y="1786925"/>
                </a:cubicBezTo>
                <a:cubicBezTo>
                  <a:pt x="168188" y="1760165"/>
                  <a:pt x="157236" y="1742030"/>
                  <a:pt x="157426" y="1715265"/>
                </a:cubicBezTo>
                <a:cubicBezTo>
                  <a:pt x="147202" y="1689354"/>
                  <a:pt x="168916" y="1697216"/>
                  <a:pt x="167109" y="1674793"/>
                </a:cubicBezTo>
                <a:cubicBezTo>
                  <a:pt x="157138" y="1638671"/>
                  <a:pt x="174193" y="1675326"/>
                  <a:pt x="168434" y="1619050"/>
                </a:cubicBezTo>
                <a:cubicBezTo>
                  <a:pt x="166922" y="1615926"/>
                  <a:pt x="156527" y="1609033"/>
                  <a:pt x="158412" y="1609679"/>
                </a:cubicBezTo>
                <a:cubicBezTo>
                  <a:pt x="157079" y="1597353"/>
                  <a:pt x="177090" y="1561235"/>
                  <a:pt x="173964" y="1543700"/>
                </a:cubicBezTo>
                <a:cubicBezTo>
                  <a:pt x="177333" y="1508983"/>
                  <a:pt x="167634" y="1492719"/>
                  <a:pt x="167811" y="1467670"/>
                </a:cubicBezTo>
                <a:cubicBezTo>
                  <a:pt x="172477" y="1438484"/>
                  <a:pt x="177359" y="1421247"/>
                  <a:pt x="188428" y="1369969"/>
                </a:cubicBezTo>
                <a:lnTo>
                  <a:pt x="217496" y="1196801"/>
                </a:lnTo>
                <a:cubicBezTo>
                  <a:pt x="245293" y="1130831"/>
                  <a:pt x="218387" y="1051919"/>
                  <a:pt x="216976" y="1013447"/>
                </a:cubicBezTo>
                <a:cubicBezTo>
                  <a:pt x="205168" y="998657"/>
                  <a:pt x="215132" y="984657"/>
                  <a:pt x="209028" y="965967"/>
                </a:cubicBezTo>
                <a:cubicBezTo>
                  <a:pt x="202413" y="923668"/>
                  <a:pt x="186505" y="882644"/>
                  <a:pt x="188665" y="826635"/>
                </a:cubicBezTo>
                <a:cubicBezTo>
                  <a:pt x="154241" y="805031"/>
                  <a:pt x="166790" y="738356"/>
                  <a:pt x="143158" y="687408"/>
                </a:cubicBezTo>
                <a:cubicBezTo>
                  <a:pt x="136288" y="657129"/>
                  <a:pt x="147156" y="607330"/>
                  <a:pt x="128870" y="598473"/>
                </a:cubicBezTo>
                <a:cubicBezTo>
                  <a:pt x="137949" y="583359"/>
                  <a:pt x="119601" y="571975"/>
                  <a:pt x="116513" y="556793"/>
                </a:cubicBezTo>
                <a:cubicBezTo>
                  <a:pt x="121944" y="543862"/>
                  <a:pt x="115534" y="538383"/>
                  <a:pt x="113103" y="527393"/>
                </a:cubicBezTo>
                <a:cubicBezTo>
                  <a:pt x="116712" y="521931"/>
                  <a:pt x="115528" y="512540"/>
                  <a:pt x="110358" y="509836"/>
                </a:cubicBezTo>
                <a:cubicBezTo>
                  <a:pt x="99665" y="515528"/>
                  <a:pt x="101869" y="482263"/>
                  <a:pt x="93922" y="480624"/>
                </a:cubicBezTo>
                <a:cubicBezTo>
                  <a:pt x="90364" y="461815"/>
                  <a:pt x="91658" y="378414"/>
                  <a:pt x="77901" y="365726"/>
                </a:cubicBezTo>
                <a:cubicBezTo>
                  <a:pt x="68104" y="327965"/>
                  <a:pt x="82000" y="270503"/>
                  <a:pt x="79978" y="254235"/>
                </a:cubicBezTo>
                <a:cubicBezTo>
                  <a:pt x="100822" y="235742"/>
                  <a:pt x="33401" y="163109"/>
                  <a:pt x="25016" y="94011"/>
                </a:cubicBezTo>
                <a:cubicBezTo>
                  <a:pt x="26229" y="84459"/>
                  <a:pt x="25686" y="79476"/>
                  <a:pt x="20299" y="77502"/>
                </a:cubicBezTo>
                <a:cubicBezTo>
                  <a:pt x="17891" y="68655"/>
                  <a:pt x="14563" y="55480"/>
                  <a:pt x="10477" y="39898"/>
                </a:cubicBezTo>
                <a:lnTo>
                  <a:pt x="0" y="19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0 Ways You Can Make a Difference in Your Community | Manna Hydration">
            <a:extLst>
              <a:ext uri="{FF2B5EF4-FFF2-40B4-BE49-F238E27FC236}">
                <a16:creationId xmlns:a16="http://schemas.microsoft.com/office/drawing/2014/main" id="{23D5167F-1715-4243-8B83-3237BF8DB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402"/>
          <a:stretch/>
        </p:blipFill>
        <p:spPr bwMode="auto">
          <a:xfrm>
            <a:off x="8695498" y="2286000"/>
            <a:ext cx="3496503" cy="2286000"/>
          </a:xfrm>
          <a:custGeom>
            <a:avLst/>
            <a:gdLst/>
            <a:ahLst/>
            <a:cxnLst/>
            <a:rect l="l" t="t" r="r" b="b"/>
            <a:pathLst>
              <a:path w="3496503" h="2286000">
                <a:moveTo>
                  <a:pt x="234334" y="0"/>
                </a:moveTo>
                <a:lnTo>
                  <a:pt x="3496503" y="0"/>
                </a:lnTo>
                <a:lnTo>
                  <a:pt x="3496503" y="2286000"/>
                </a:lnTo>
                <a:lnTo>
                  <a:pt x="3613" y="2286000"/>
                </a:lnTo>
                <a:lnTo>
                  <a:pt x="4396" y="2270265"/>
                </a:lnTo>
                <a:cubicBezTo>
                  <a:pt x="4106" y="2264862"/>
                  <a:pt x="2924" y="2261078"/>
                  <a:pt x="0" y="2260767"/>
                </a:cubicBezTo>
                <a:lnTo>
                  <a:pt x="6766" y="2236182"/>
                </a:lnTo>
                <a:lnTo>
                  <a:pt x="20683" y="2223768"/>
                </a:lnTo>
                <a:cubicBezTo>
                  <a:pt x="21224" y="2219117"/>
                  <a:pt x="9918" y="2214114"/>
                  <a:pt x="9373" y="2208586"/>
                </a:cubicBezTo>
                <a:cubicBezTo>
                  <a:pt x="4738" y="2194984"/>
                  <a:pt x="10418" y="2173804"/>
                  <a:pt x="10075" y="2154649"/>
                </a:cubicBezTo>
                <a:lnTo>
                  <a:pt x="16259" y="2145853"/>
                </a:lnTo>
                <a:lnTo>
                  <a:pt x="11033" y="2117141"/>
                </a:lnTo>
                <a:lnTo>
                  <a:pt x="11986" y="2053936"/>
                </a:lnTo>
                <a:lnTo>
                  <a:pt x="10583" y="2045434"/>
                </a:lnTo>
                <a:cubicBezTo>
                  <a:pt x="11282" y="2042276"/>
                  <a:pt x="181" y="2038711"/>
                  <a:pt x="937" y="2034990"/>
                </a:cubicBezTo>
                <a:lnTo>
                  <a:pt x="15114" y="2023110"/>
                </a:lnTo>
                <a:cubicBezTo>
                  <a:pt x="15743" y="2013526"/>
                  <a:pt x="19078" y="1985878"/>
                  <a:pt x="19941" y="1977488"/>
                </a:cubicBezTo>
                <a:cubicBezTo>
                  <a:pt x="20060" y="1975917"/>
                  <a:pt x="20179" y="1974346"/>
                  <a:pt x="20296" y="1972774"/>
                </a:cubicBezTo>
                <a:lnTo>
                  <a:pt x="31316" y="1942643"/>
                </a:lnTo>
                <a:cubicBezTo>
                  <a:pt x="37425" y="1919203"/>
                  <a:pt x="50453" y="1862289"/>
                  <a:pt x="56947" y="1832134"/>
                </a:cubicBezTo>
                <a:cubicBezTo>
                  <a:pt x="52894" y="1805090"/>
                  <a:pt x="69291" y="1783336"/>
                  <a:pt x="66473" y="1761713"/>
                </a:cubicBezTo>
                <a:cubicBezTo>
                  <a:pt x="70558" y="1734434"/>
                  <a:pt x="77296" y="1712419"/>
                  <a:pt x="81460" y="1694779"/>
                </a:cubicBezTo>
                <a:cubicBezTo>
                  <a:pt x="83201" y="1691851"/>
                  <a:pt x="90092" y="1659258"/>
                  <a:pt x="91453" y="1655871"/>
                </a:cubicBezTo>
                <a:cubicBezTo>
                  <a:pt x="95191" y="1636504"/>
                  <a:pt x="95447" y="1644218"/>
                  <a:pt x="101271" y="1611464"/>
                </a:cubicBezTo>
                <a:cubicBezTo>
                  <a:pt x="107232" y="1583980"/>
                  <a:pt x="109653" y="1555768"/>
                  <a:pt x="115918" y="1525131"/>
                </a:cubicBezTo>
                <a:cubicBezTo>
                  <a:pt x="124353" y="1492600"/>
                  <a:pt x="122211" y="1473342"/>
                  <a:pt x="125775" y="1460539"/>
                </a:cubicBezTo>
                <a:cubicBezTo>
                  <a:pt x="136106" y="1433637"/>
                  <a:pt x="127852" y="1425291"/>
                  <a:pt x="126873" y="1384274"/>
                </a:cubicBezTo>
                <a:cubicBezTo>
                  <a:pt x="133737" y="1352753"/>
                  <a:pt x="131247" y="1319027"/>
                  <a:pt x="144248" y="1294980"/>
                </a:cubicBezTo>
                <a:cubicBezTo>
                  <a:pt x="143106" y="1291836"/>
                  <a:pt x="142383" y="1288469"/>
                  <a:pt x="141961" y="1284960"/>
                </a:cubicBezTo>
                <a:cubicBezTo>
                  <a:pt x="141807" y="1281537"/>
                  <a:pt x="141652" y="1278114"/>
                  <a:pt x="141497" y="1274692"/>
                </a:cubicBezTo>
                <a:lnTo>
                  <a:pt x="142074" y="1273742"/>
                </a:lnTo>
                <a:cubicBezTo>
                  <a:pt x="142731" y="1263061"/>
                  <a:pt x="144799" y="1221141"/>
                  <a:pt x="145443" y="1210604"/>
                </a:cubicBezTo>
                <a:lnTo>
                  <a:pt x="145939" y="1210516"/>
                </a:lnTo>
                <a:cubicBezTo>
                  <a:pt x="147057" y="1207748"/>
                  <a:pt x="148708" y="1200510"/>
                  <a:pt x="152146" y="1193997"/>
                </a:cubicBezTo>
                <a:cubicBezTo>
                  <a:pt x="155856" y="1183479"/>
                  <a:pt x="164871" y="1159395"/>
                  <a:pt x="168198" y="1147411"/>
                </a:cubicBezTo>
                <a:lnTo>
                  <a:pt x="183535" y="1125901"/>
                </a:lnTo>
                <a:lnTo>
                  <a:pt x="179302" y="1105015"/>
                </a:lnTo>
                <a:cubicBezTo>
                  <a:pt x="177427" y="1088995"/>
                  <a:pt x="183476" y="1087934"/>
                  <a:pt x="188150" y="1068360"/>
                </a:cubicBezTo>
                <a:cubicBezTo>
                  <a:pt x="185665" y="1058736"/>
                  <a:pt x="176420" y="1052359"/>
                  <a:pt x="180132" y="1046638"/>
                </a:cubicBezTo>
                <a:cubicBezTo>
                  <a:pt x="181056" y="1026408"/>
                  <a:pt x="198829" y="1009747"/>
                  <a:pt x="202718" y="987934"/>
                </a:cubicBezTo>
                <a:cubicBezTo>
                  <a:pt x="201197" y="962487"/>
                  <a:pt x="211172" y="952942"/>
                  <a:pt x="215291" y="929621"/>
                </a:cubicBezTo>
                <a:cubicBezTo>
                  <a:pt x="209930" y="906521"/>
                  <a:pt x="224528" y="915000"/>
                  <a:pt x="229290" y="903908"/>
                </a:cubicBezTo>
                <a:lnTo>
                  <a:pt x="230029" y="900578"/>
                </a:lnTo>
                <a:lnTo>
                  <a:pt x="228646" y="854063"/>
                </a:lnTo>
                <a:cubicBezTo>
                  <a:pt x="234851" y="848408"/>
                  <a:pt x="228954" y="820026"/>
                  <a:pt x="240038" y="824287"/>
                </a:cubicBezTo>
                <a:cubicBezTo>
                  <a:pt x="242249" y="809308"/>
                  <a:pt x="241673" y="775478"/>
                  <a:pt x="241912" y="764190"/>
                </a:cubicBezTo>
                <a:cubicBezTo>
                  <a:pt x="241766" y="761646"/>
                  <a:pt x="241619" y="759103"/>
                  <a:pt x="241473" y="756558"/>
                </a:cubicBezTo>
                <a:lnTo>
                  <a:pt x="240145" y="754270"/>
                </a:lnTo>
                <a:cubicBezTo>
                  <a:pt x="239378" y="751871"/>
                  <a:pt x="239144" y="748528"/>
                  <a:pt x="240106" y="743071"/>
                </a:cubicBezTo>
                <a:lnTo>
                  <a:pt x="240556" y="741834"/>
                </a:lnTo>
                <a:cubicBezTo>
                  <a:pt x="239764" y="738704"/>
                  <a:pt x="237828" y="696921"/>
                  <a:pt x="237972" y="678244"/>
                </a:cubicBezTo>
                <a:cubicBezTo>
                  <a:pt x="247782" y="647903"/>
                  <a:pt x="227131" y="663568"/>
                  <a:pt x="229993" y="629773"/>
                </a:cubicBezTo>
                <a:cubicBezTo>
                  <a:pt x="229544" y="591552"/>
                  <a:pt x="239252" y="564992"/>
                  <a:pt x="239462" y="539841"/>
                </a:cubicBezTo>
                <a:cubicBezTo>
                  <a:pt x="238623" y="528031"/>
                  <a:pt x="238173" y="441859"/>
                  <a:pt x="242683" y="448956"/>
                </a:cubicBezTo>
                <a:cubicBezTo>
                  <a:pt x="243255" y="418452"/>
                  <a:pt x="244219" y="373783"/>
                  <a:pt x="242896" y="356821"/>
                </a:cubicBezTo>
                <a:cubicBezTo>
                  <a:pt x="242719" y="353610"/>
                  <a:pt x="234923" y="350399"/>
                  <a:pt x="234747" y="347187"/>
                </a:cubicBezTo>
                <a:cubicBezTo>
                  <a:pt x="244704" y="325468"/>
                  <a:pt x="242593" y="337207"/>
                  <a:pt x="243310" y="314607"/>
                </a:cubicBezTo>
                <a:cubicBezTo>
                  <a:pt x="241669" y="297647"/>
                  <a:pt x="250872" y="309332"/>
                  <a:pt x="249229" y="292372"/>
                </a:cubicBezTo>
                <a:cubicBezTo>
                  <a:pt x="220320" y="258295"/>
                  <a:pt x="245189" y="235217"/>
                  <a:pt x="233505" y="189449"/>
                </a:cubicBezTo>
                <a:lnTo>
                  <a:pt x="232734" y="119205"/>
                </a:lnTo>
                <a:cubicBezTo>
                  <a:pt x="232883" y="113125"/>
                  <a:pt x="230979" y="106701"/>
                  <a:pt x="234365" y="102821"/>
                </a:cubicBezTo>
                <a:cubicBezTo>
                  <a:pt x="235226" y="89557"/>
                  <a:pt x="237218" y="59178"/>
                  <a:pt x="237903" y="39622"/>
                </a:cubicBezTo>
                <a:cubicBezTo>
                  <a:pt x="237508" y="29839"/>
                  <a:pt x="236214" y="16537"/>
                  <a:pt x="234680" y="288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5 Ways to Help Your Community During COVID-19 | United Way Greater St. Louis">
            <a:extLst>
              <a:ext uri="{FF2B5EF4-FFF2-40B4-BE49-F238E27FC236}">
                <a16:creationId xmlns:a16="http://schemas.microsoft.com/office/drawing/2014/main" id="{B67D04D8-52AA-784B-A9CC-5EB372F43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r="-1" b="-1"/>
          <a:stretch/>
        </p:blipFill>
        <p:spPr bwMode="auto">
          <a:xfrm>
            <a:off x="8689022" y="4572000"/>
            <a:ext cx="3502979" cy="2286000"/>
          </a:xfrm>
          <a:custGeom>
            <a:avLst/>
            <a:gdLst/>
            <a:ahLst/>
            <a:cxnLst/>
            <a:rect l="l" t="t" r="r" b="b"/>
            <a:pathLst>
              <a:path w="3502979" h="2286000">
                <a:moveTo>
                  <a:pt x="10089" y="0"/>
                </a:moveTo>
                <a:lnTo>
                  <a:pt x="3502979" y="0"/>
                </a:lnTo>
                <a:lnTo>
                  <a:pt x="3502979" y="2286000"/>
                </a:lnTo>
                <a:lnTo>
                  <a:pt x="154969" y="2286000"/>
                </a:lnTo>
                <a:lnTo>
                  <a:pt x="154933" y="2285999"/>
                </a:lnTo>
                <a:cubicBezTo>
                  <a:pt x="154939" y="2285919"/>
                  <a:pt x="154948" y="2285839"/>
                  <a:pt x="154956" y="2285759"/>
                </a:cubicBezTo>
                <a:lnTo>
                  <a:pt x="157817" y="2280128"/>
                </a:lnTo>
                <a:lnTo>
                  <a:pt x="152413" y="2258335"/>
                </a:lnTo>
                <a:cubicBezTo>
                  <a:pt x="150528" y="2247599"/>
                  <a:pt x="149279" y="2236301"/>
                  <a:pt x="148708" y="2224706"/>
                </a:cubicBezTo>
                <a:cubicBezTo>
                  <a:pt x="152516" y="2222105"/>
                  <a:pt x="147106" y="2213005"/>
                  <a:pt x="146036" y="2208724"/>
                </a:cubicBezTo>
                <a:cubicBezTo>
                  <a:pt x="148522" y="2208679"/>
                  <a:pt x="149715" y="2199194"/>
                  <a:pt x="147657" y="2195828"/>
                </a:cubicBezTo>
                <a:cubicBezTo>
                  <a:pt x="138768" y="2125090"/>
                  <a:pt x="161998" y="2164893"/>
                  <a:pt x="148068" y="2122444"/>
                </a:cubicBezTo>
                <a:cubicBezTo>
                  <a:pt x="147343" y="2115342"/>
                  <a:pt x="148590" y="2110013"/>
                  <a:pt x="150648" y="2105568"/>
                </a:cubicBezTo>
                <a:lnTo>
                  <a:pt x="155787" y="2097570"/>
                </a:lnTo>
                <a:lnTo>
                  <a:pt x="153954" y="2091304"/>
                </a:lnTo>
                <a:cubicBezTo>
                  <a:pt x="153810" y="2067650"/>
                  <a:pt x="159078" y="2060678"/>
                  <a:pt x="153772" y="2046915"/>
                </a:cubicBezTo>
                <a:cubicBezTo>
                  <a:pt x="164801" y="2026580"/>
                  <a:pt x="154871" y="2033427"/>
                  <a:pt x="153183" y="2017960"/>
                </a:cubicBezTo>
                <a:cubicBezTo>
                  <a:pt x="150985" y="2005758"/>
                  <a:pt x="146752" y="2028159"/>
                  <a:pt x="146128" y="2016200"/>
                </a:cubicBezTo>
                <a:cubicBezTo>
                  <a:pt x="148976" y="2003262"/>
                  <a:pt x="140132" y="2003871"/>
                  <a:pt x="143614" y="1990415"/>
                </a:cubicBezTo>
                <a:cubicBezTo>
                  <a:pt x="150276" y="1993685"/>
                  <a:pt x="142322" y="1963865"/>
                  <a:pt x="148142" y="1962939"/>
                </a:cubicBezTo>
                <a:cubicBezTo>
                  <a:pt x="139821" y="1951510"/>
                  <a:pt x="150073" y="1945769"/>
                  <a:pt x="147508" y="1930552"/>
                </a:cubicBezTo>
                <a:cubicBezTo>
                  <a:pt x="144359" y="1923385"/>
                  <a:pt x="143818" y="1918215"/>
                  <a:pt x="147206" y="1911172"/>
                </a:cubicBezTo>
                <a:cubicBezTo>
                  <a:pt x="131877" y="1878161"/>
                  <a:pt x="146519" y="1891201"/>
                  <a:pt x="140623" y="1860308"/>
                </a:cubicBezTo>
                <a:cubicBezTo>
                  <a:pt x="134425" y="1833694"/>
                  <a:pt x="130403" y="1803523"/>
                  <a:pt x="115600" y="1777782"/>
                </a:cubicBezTo>
                <a:cubicBezTo>
                  <a:pt x="111409" y="1773057"/>
                  <a:pt x="109821" y="1761456"/>
                  <a:pt x="112056" y="1751872"/>
                </a:cubicBezTo>
                <a:cubicBezTo>
                  <a:pt x="112440" y="1750225"/>
                  <a:pt x="112926" y="1748698"/>
                  <a:pt x="113499" y="1747342"/>
                </a:cubicBezTo>
                <a:cubicBezTo>
                  <a:pt x="111234" y="1725088"/>
                  <a:pt x="101120" y="1643694"/>
                  <a:pt x="98470" y="1618347"/>
                </a:cubicBezTo>
                <a:cubicBezTo>
                  <a:pt x="103856" y="1616296"/>
                  <a:pt x="94136" y="1603478"/>
                  <a:pt x="97590" y="1595269"/>
                </a:cubicBezTo>
                <a:cubicBezTo>
                  <a:pt x="100620" y="1589389"/>
                  <a:pt x="98377" y="1584128"/>
                  <a:pt x="98140" y="1577986"/>
                </a:cubicBezTo>
                <a:cubicBezTo>
                  <a:pt x="100521" y="1569894"/>
                  <a:pt x="96220" y="1543501"/>
                  <a:pt x="93133" y="1536621"/>
                </a:cubicBezTo>
                <a:cubicBezTo>
                  <a:pt x="82411" y="1520178"/>
                  <a:pt x="90374" y="1482816"/>
                  <a:pt x="82158" y="1469154"/>
                </a:cubicBezTo>
                <a:cubicBezTo>
                  <a:pt x="80954" y="1464197"/>
                  <a:pt x="80466" y="1459348"/>
                  <a:pt x="80424" y="1454586"/>
                </a:cubicBezTo>
                <a:lnTo>
                  <a:pt x="81328" y="1441264"/>
                </a:lnTo>
                <a:lnTo>
                  <a:pt x="83625" y="1437478"/>
                </a:lnTo>
                <a:cubicBezTo>
                  <a:pt x="83435" y="1434764"/>
                  <a:pt x="83246" y="1432049"/>
                  <a:pt x="83056" y="1429335"/>
                </a:cubicBezTo>
                <a:cubicBezTo>
                  <a:pt x="83172" y="1428557"/>
                  <a:pt x="83291" y="1427781"/>
                  <a:pt x="83407" y="1427003"/>
                </a:cubicBezTo>
                <a:cubicBezTo>
                  <a:pt x="84084" y="1422546"/>
                  <a:pt x="84674" y="1418148"/>
                  <a:pt x="84906" y="1413794"/>
                </a:cubicBezTo>
                <a:cubicBezTo>
                  <a:pt x="73390" y="1419520"/>
                  <a:pt x="84992" y="1377705"/>
                  <a:pt x="75678" y="1389757"/>
                </a:cubicBezTo>
                <a:cubicBezTo>
                  <a:pt x="74957" y="1366832"/>
                  <a:pt x="66282" y="1384318"/>
                  <a:pt x="74551" y="1356760"/>
                </a:cubicBezTo>
                <a:cubicBezTo>
                  <a:pt x="72160" y="1327675"/>
                  <a:pt x="66061" y="1251589"/>
                  <a:pt x="61331" y="1215246"/>
                </a:cubicBezTo>
                <a:cubicBezTo>
                  <a:pt x="48696" y="1178057"/>
                  <a:pt x="52517" y="1164292"/>
                  <a:pt x="46176" y="1138699"/>
                </a:cubicBezTo>
                <a:cubicBezTo>
                  <a:pt x="43091" y="1088911"/>
                  <a:pt x="27949" y="1091674"/>
                  <a:pt x="39077" y="1069753"/>
                </a:cubicBezTo>
                <a:cubicBezTo>
                  <a:pt x="36360" y="1036358"/>
                  <a:pt x="22533" y="1065337"/>
                  <a:pt x="27015" y="1030325"/>
                </a:cubicBezTo>
                <a:cubicBezTo>
                  <a:pt x="25199" y="1029239"/>
                  <a:pt x="7014" y="1004953"/>
                  <a:pt x="5711" y="1002694"/>
                </a:cubicBezTo>
                <a:lnTo>
                  <a:pt x="4782" y="959024"/>
                </a:lnTo>
                <a:lnTo>
                  <a:pt x="4956" y="955844"/>
                </a:lnTo>
                <a:lnTo>
                  <a:pt x="0" y="935724"/>
                </a:lnTo>
                <a:lnTo>
                  <a:pt x="396" y="935045"/>
                </a:lnTo>
                <a:cubicBezTo>
                  <a:pt x="1170" y="933065"/>
                  <a:pt x="1530" y="930734"/>
                  <a:pt x="1027" y="927619"/>
                </a:cubicBezTo>
                <a:cubicBezTo>
                  <a:pt x="2171" y="918238"/>
                  <a:pt x="7071" y="890403"/>
                  <a:pt x="7257" y="878755"/>
                </a:cubicBezTo>
                <a:cubicBezTo>
                  <a:pt x="5425" y="872157"/>
                  <a:pt x="3693" y="865113"/>
                  <a:pt x="2142" y="857732"/>
                </a:cubicBezTo>
                <a:lnTo>
                  <a:pt x="1365" y="798432"/>
                </a:lnTo>
                <a:lnTo>
                  <a:pt x="10445" y="736329"/>
                </a:lnTo>
                <a:cubicBezTo>
                  <a:pt x="10644" y="713358"/>
                  <a:pt x="14017" y="693468"/>
                  <a:pt x="11638" y="674025"/>
                </a:cubicBezTo>
                <a:cubicBezTo>
                  <a:pt x="14263" y="666128"/>
                  <a:pt x="7702" y="658684"/>
                  <a:pt x="3774" y="651467"/>
                </a:cubicBezTo>
                <a:cubicBezTo>
                  <a:pt x="5085" y="630031"/>
                  <a:pt x="18313" y="624842"/>
                  <a:pt x="13938" y="611257"/>
                </a:cubicBezTo>
                <a:cubicBezTo>
                  <a:pt x="23010" y="599213"/>
                  <a:pt x="19548" y="598502"/>
                  <a:pt x="16950" y="592841"/>
                </a:cubicBezTo>
                <a:cubicBezTo>
                  <a:pt x="16888" y="592573"/>
                  <a:pt x="16826" y="592303"/>
                  <a:pt x="16764" y="592034"/>
                </a:cubicBezTo>
                <a:lnTo>
                  <a:pt x="18062" y="590387"/>
                </a:lnTo>
                <a:lnTo>
                  <a:pt x="18662" y="586980"/>
                </a:lnTo>
                <a:cubicBezTo>
                  <a:pt x="18533" y="583880"/>
                  <a:pt x="18403" y="580781"/>
                  <a:pt x="18274" y="577681"/>
                </a:cubicBezTo>
                <a:cubicBezTo>
                  <a:pt x="18115" y="576515"/>
                  <a:pt x="17955" y="575348"/>
                  <a:pt x="17796" y="574183"/>
                </a:cubicBezTo>
                <a:cubicBezTo>
                  <a:pt x="17589" y="571773"/>
                  <a:pt x="17612" y="570172"/>
                  <a:pt x="17805" y="569065"/>
                </a:cubicBezTo>
                <a:lnTo>
                  <a:pt x="17912" y="568936"/>
                </a:lnTo>
                <a:cubicBezTo>
                  <a:pt x="17845" y="567338"/>
                  <a:pt x="29209" y="573362"/>
                  <a:pt x="29143" y="571763"/>
                </a:cubicBezTo>
                <a:cubicBezTo>
                  <a:pt x="28562" y="563674"/>
                  <a:pt x="16337" y="548181"/>
                  <a:pt x="15392" y="540689"/>
                </a:cubicBezTo>
                <a:cubicBezTo>
                  <a:pt x="21346" y="534352"/>
                  <a:pt x="14313" y="506665"/>
                  <a:pt x="25536" y="509696"/>
                </a:cubicBezTo>
                <a:cubicBezTo>
                  <a:pt x="24595" y="499588"/>
                  <a:pt x="19934" y="493475"/>
                  <a:pt x="27295" y="496878"/>
                </a:cubicBezTo>
                <a:cubicBezTo>
                  <a:pt x="27196" y="493551"/>
                  <a:pt x="27823" y="491500"/>
                  <a:pt x="28803" y="490032"/>
                </a:cubicBezTo>
                <a:lnTo>
                  <a:pt x="29265" y="489607"/>
                </a:lnTo>
                <a:cubicBezTo>
                  <a:pt x="28500" y="481587"/>
                  <a:pt x="25372" y="452075"/>
                  <a:pt x="24211" y="441905"/>
                </a:cubicBezTo>
                <a:cubicBezTo>
                  <a:pt x="23574" y="437467"/>
                  <a:pt x="22937" y="433030"/>
                  <a:pt x="22300" y="428592"/>
                </a:cubicBezTo>
                <a:lnTo>
                  <a:pt x="22699" y="427306"/>
                </a:lnTo>
                <a:lnTo>
                  <a:pt x="28219" y="418090"/>
                </a:lnTo>
                <a:cubicBezTo>
                  <a:pt x="27250" y="415121"/>
                  <a:pt x="18397" y="412494"/>
                  <a:pt x="16799" y="410365"/>
                </a:cubicBezTo>
                <a:cubicBezTo>
                  <a:pt x="25342" y="378983"/>
                  <a:pt x="17525" y="349373"/>
                  <a:pt x="19002" y="315310"/>
                </a:cubicBezTo>
                <a:cubicBezTo>
                  <a:pt x="15978" y="276813"/>
                  <a:pt x="16726" y="257569"/>
                  <a:pt x="14356" y="235298"/>
                </a:cubicBezTo>
                <a:cubicBezTo>
                  <a:pt x="14223" y="231626"/>
                  <a:pt x="13137" y="201873"/>
                  <a:pt x="17876" y="207989"/>
                </a:cubicBezTo>
                <a:cubicBezTo>
                  <a:pt x="17051" y="174826"/>
                  <a:pt x="20805" y="126304"/>
                  <a:pt x="19885" y="92237"/>
                </a:cubicBezTo>
                <a:cubicBezTo>
                  <a:pt x="31141" y="70340"/>
                  <a:pt x="10251" y="49317"/>
                  <a:pt x="12357" y="26606"/>
                </a:cubicBezTo>
                <a:cubicBezTo>
                  <a:pt x="7176" y="29713"/>
                  <a:pt x="8629" y="17064"/>
                  <a:pt x="9916" y="34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5C0FE-B281-754E-8DE2-890CB1495358}"/>
              </a:ext>
            </a:extLst>
          </p:cNvPr>
          <p:cNvSpPr txBox="1"/>
          <p:nvPr/>
        </p:nvSpPr>
        <p:spPr>
          <a:xfrm>
            <a:off x="9706562" y="1274859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F19D50-2A70-9140-B7F7-97FDBBF3329A}"/>
              </a:ext>
            </a:extLst>
          </p:cNvPr>
          <p:cNvSpPr txBox="1"/>
          <p:nvPr/>
        </p:nvSpPr>
        <p:spPr>
          <a:xfrm>
            <a:off x="10606007" y="247738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KIND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09615-7181-A74A-B9B1-53E6D208E0B7}"/>
              </a:ext>
            </a:extLst>
          </p:cNvPr>
          <p:cNvSpPr txBox="1"/>
          <p:nvPr/>
        </p:nvSpPr>
        <p:spPr>
          <a:xfrm>
            <a:off x="10365557" y="6605473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© UCL-Penn Global COVID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DA8B36-342A-BC4E-A001-CFD4C4375C14}"/>
              </a:ext>
            </a:extLst>
          </p:cNvPr>
          <p:cNvSpPr/>
          <p:nvPr/>
        </p:nvSpPr>
        <p:spPr>
          <a:xfrm>
            <a:off x="1064301" y="5670007"/>
            <a:ext cx="7120328" cy="1002922"/>
          </a:xfrm>
          <a:prstGeom prst="rect">
            <a:avLst/>
          </a:pr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3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F37071-B476-EF46-9758-7CEA24F6EF3F}"/>
              </a:ext>
            </a:extLst>
          </p:cNvPr>
          <p:cNvGrpSpPr/>
          <p:nvPr/>
        </p:nvGrpSpPr>
        <p:grpSpPr>
          <a:xfrm>
            <a:off x="0" y="381000"/>
            <a:ext cx="12192000" cy="6096000"/>
            <a:chOff x="0" y="381000"/>
            <a:chExt cx="12192000" cy="6096000"/>
          </a:xfrm>
        </p:grpSpPr>
        <p:pic>
          <p:nvPicPr>
            <p:cNvPr id="2050" name="Picture 2" descr="Image">
              <a:extLst>
                <a:ext uri="{FF2B5EF4-FFF2-40B4-BE49-F238E27FC236}">
                  <a16:creationId xmlns:a16="http://schemas.microsoft.com/office/drawing/2014/main" id="{8BF75DF7-0DA6-EB42-B5B3-83D03719D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121920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1 Título">
              <a:extLst>
                <a:ext uri="{FF2B5EF4-FFF2-40B4-BE49-F238E27FC236}">
                  <a16:creationId xmlns:a16="http://schemas.microsoft.com/office/drawing/2014/main" id="{0426787E-85FB-B74E-B60F-87193DB933CE}"/>
                </a:ext>
              </a:extLst>
            </p:cNvPr>
            <p:cNvSpPr txBox="1">
              <a:spLocks/>
            </p:cNvSpPr>
            <p:nvPr/>
          </p:nvSpPr>
          <p:spPr>
            <a:xfrm rot="2773319">
              <a:off x="4242253" y="1589465"/>
              <a:ext cx="3727429" cy="366739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 baseline="0">
                  <a:solidFill>
                    <a:srgbClr val="996633"/>
                  </a:solidFill>
                  <a:latin typeface="Solano Gothic MVB Std Cap" pitchFamily="50" charset="0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+mj-lt"/>
                <a:buAutoNum type="arabicPeriod"/>
              </a:pP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1 Título"/>
            <p:cNvSpPr txBox="1">
              <a:spLocks/>
            </p:cNvSpPr>
            <p:nvPr/>
          </p:nvSpPr>
          <p:spPr>
            <a:xfrm>
              <a:off x="4256568" y="2051994"/>
              <a:ext cx="4462818" cy="27335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 baseline="0">
                  <a:solidFill>
                    <a:srgbClr val="996633"/>
                  </a:solidFill>
                  <a:latin typeface="Solano Gothic MVB Std Cap" pitchFamily="50" charset="0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+mj-lt"/>
                <a:buAutoNum type="arabicPeriod"/>
              </a:pPr>
              <a:r>
                <a:rPr lang="en-GB" sz="2400" b="1" dirty="0">
                  <a:solidFill>
                    <a:schemeClr val="tx1"/>
                  </a:solidFill>
                </a:rPr>
                <a:t>Where are we at?</a:t>
              </a:r>
            </a:p>
            <a:p>
              <a:pPr marL="457200" indent="-457200" algn="l">
                <a:buFont typeface="+mj-lt"/>
                <a:buAutoNum type="arabicPeriod"/>
              </a:pPr>
              <a:r>
                <a:rPr lang="en-GB" sz="2400" dirty="0">
                  <a:solidFill>
                    <a:schemeClr val="bg1">
                      <a:lumMod val="75000"/>
                    </a:schemeClr>
                  </a:solidFill>
                </a:rPr>
                <a:t>What is the impact of COVID19’s on Mental Health?</a:t>
              </a:r>
            </a:p>
            <a:p>
              <a:pPr marL="457200" indent="-457200" algn="l">
                <a:buFont typeface="+mj-lt"/>
                <a:buAutoNum type="arabicPeriod"/>
              </a:pPr>
              <a:r>
                <a:rPr lang="en-GB" sz="2400" dirty="0">
                  <a:solidFill>
                    <a:schemeClr val="bg1">
                      <a:lumMod val="75000"/>
                    </a:schemeClr>
                  </a:solidFill>
                </a:rPr>
                <a:t>Where do we start?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F0E3CCC-EC78-4542-8397-377C10CD809B}"/>
              </a:ext>
            </a:extLst>
          </p:cNvPr>
          <p:cNvSpPr txBox="1"/>
          <p:nvPr/>
        </p:nvSpPr>
        <p:spPr>
          <a:xfrm>
            <a:off x="11072356" y="6503658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#ISEC2021</a:t>
            </a:r>
          </a:p>
        </p:txBody>
      </p:sp>
    </p:spTree>
    <p:extLst>
      <p:ext uri="{BB962C8B-B14F-4D97-AF65-F5344CB8AC3E}">
        <p14:creationId xmlns:p14="http://schemas.microsoft.com/office/powerpoint/2010/main" val="2960872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698F7DB-50DA-4359-AB57-E3DA492A0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40B2599-8958-480A-B5BB-A76A74D70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D81EB4-2E29-1A42-8EBE-E0C7A8F2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01" y="26372"/>
            <a:ext cx="6650303" cy="1330518"/>
          </a:xfrm>
        </p:spPr>
        <p:txBody>
          <a:bodyPr>
            <a:normAutofit/>
          </a:bodyPr>
          <a:lstStyle/>
          <a:p>
            <a:r>
              <a:rPr lang="en-US" dirty="0"/>
              <a:t>To recover fairly…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C9AE1-4C63-CF4F-8EF3-26C522AF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5" y="1330518"/>
            <a:ext cx="7673501" cy="390890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Relationships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u="sng" dirty="0"/>
              <a:t>Back-to-school anxiety</a:t>
            </a:r>
            <a:r>
              <a:rPr lang="en-US" sz="2000" dirty="0"/>
              <a:t>. Address self-perceived </a:t>
            </a:r>
            <a:r>
              <a:rPr lang="en-US" sz="2000" u="sng" dirty="0"/>
              <a:t>loneliness</a:t>
            </a:r>
            <a:r>
              <a:rPr lang="en-US" sz="2000" dirty="0"/>
              <a:t>, opportunities to develop </a:t>
            </a:r>
            <a:r>
              <a:rPr lang="en-US" sz="2000" u="sng" dirty="0"/>
              <a:t>trust</a:t>
            </a:r>
            <a:r>
              <a:rPr lang="en-US" sz="2000" dirty="0"/>
              <a:t>, </a:t>
            </a:r>
            <a:r>
              <a:rPr lang="en-US" sz="2000" u="sng" dirty="0"/>
              <a:t>safe spaces</a:t>
            </a:r>
            <a:r>
              <a:rPr lang="en-US" sz="2000" dirty="0"/>
              <a:t>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Ease into social life, growth mindset, no quick fix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Mental health and access is a priority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u="sng" dirty="0"/>
              <a:t>‘Health catch-up’</a:t>
            </a:r>
            <a:r>
              <a:rPr lang="en-US" sz="2000" dirty="0"/>
              <a:t> alongside academic catch-up to reduce longer term economic/social cost.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Continued access at all levels – access to school-based low intensity therapies.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Clear school/government guidelines.</a:t>
            </a:r>
          </a:p>
          <a:p>
            <a:pPr lvl="1">
              <a:buClr>
                <a:srgbClr val="C00000"/>
              </a:buClr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Bereavement and coping with loss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Recognise COVID positive (29%</a:t>
            </a:r>
            <a:r>
              <a:rPr lang="en-US" sz="2000" dirty="0">
                <a:sym typeface="Wingdings" pitchFamily="2" charset="2"/>
              </a:rPr>
              <a:t>72.3%) &amp; loss (27.8% 88.7%) cases</a:t>
            </a:r>
            <a:endParaRPr lang="en-US" sz="2000" dirty="0"/>
          </a:p>
          <a:p>
            <a:pPr lvl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/>
              <a:t>Empathy, Cruse Bereavement Care course</a:t>
            </a:r>
          </a:p>
        </p:txBody>
      </p:sp>
      <p:pic>
        <p:nvPicPr>
          <p:cNvPr id="4" name="Picture 6" descr="Cultivating Empathy in the Coronavirus Crisis | Harvard Graduate School of  Education">
            <a:extLst>
              <a:ext uri="{FF2B5EF4-FFF2-40B4-BE49-F238E27FC236}">
                <a16:creationId xmlns:a16="http://schemas.microsoft.com/office/drawing/2014/main" id="{275C9535-57E3-654D-A6A7-FEA08F840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r="11036" b="-2"/>
          <a:stretch/>
        </p:blipFill>
        <p:spPr bwMode="auto">
          <a:xfrm>
            <a:off x="8751067" y="10"/>
            <a:ext cx="3440934" cy="2285990"/>
          </a:xfrm>
          <a:custGeom>
            <a:avLst/>
            <a:gdLst/>
            <a:ahLst/>
            <a:cxnLst/>
            <a:rect l="l" t="t" r="r" b="b"/>
            <a:pathLst>
              <a:path w="3440934" h="2286000">
                <a:moveTo>
                  <a:pt x="172481" y="2232285"/>
                </a:moveTo>
                <a:lnTo>
                  <a:pt x="172531" y="2232737"/>
                </a:lnTo>
                <a:lnTo>
                  <a:pt x="172407" y="2233032"/>
                </a:lnTo>
                <a:cubicBezTo>
                  <a:pt x="172452" y="2232834"/>
                  <a:pt x="172808" y="2231800"/>
                  <a:pt x="172481" y="2232285"/>
                </a:cubicBezTo>
                <a:close/>
                <a:moveTo>
                  <a:pt x="18615" y="0"/>
                </a:moveTo>
                <a:lnTo>
                  <a:pt x="3440934" y="0"/>
                </a:lnTo>
                <a:lnTo>
                  <a:pt x="3440934" y="2286000"/>
                </a:lnTo>
                <a:lnTo>
                  <a:pt x="178765" y="2286000"/>
                </a:lnTo>
                <a:lnTo>
                  <a:pt x="174444" y="2250010"/>
                </a:lnTo>
                <a:lnTo>
                  <a:pt x="172531" y="2232737"/>
                </a:lnTo>
                <a:lnTo>
                  <a:pt x="174201" y="2228764"/>
                </a:lnTo>
                <a:cubicBezTo>
                  <a:pt x="177345" y="2221109"/>
                  <a:pt x="195223" y="2193427"/>
                  <a:pt x="191343" y="2186356"/>
                </a:cubicBezTo>
                <a:cubicBezTo>
                  <a:pt x="178219" y="2152642"/>
                  <a:pt x="168572" y="2171498"/>
                  <a:pt x="164067" y="2142065"/>
                </a:cubicBezTo>
                <a:cubicBezTo>
                  <a:pt x="160133" y="2108680"/>
                  <a:pt x="159859" y="2130285"/>
                  <a:pt x="146664" y="2089229"/>
                </a:cubicBezTo>
                <a:cubicBezTo>
                  <a:pt x="150478" y="2084435"/>
                  <a:pt x="154800" y="2063293"/>
                  <a:pt x="152113" y="2054485"/>
                </a:cubicBezTo>
                <a:cubicBezTo>
                  <a:pt x="150513" y="2038242"/>
                  <a:pt x="152449" y="2036605"/>
                  <a:pt x="144880" y="2020593"/>
                </a:cubicBezTo>
                <a:cubicBezTo>
                  <a:pt x="150732" y="2023165"/>
                  <a:pt x="151291" y="1972155"/>
                  <a:pt x="157720" y="1979286"/>
                </a:cubicBezTo>
                <a:cubicBezTo>
                  <a:pt x="162030" y="1968351"/>
                  <a:pt x="153186" y="1963668"/>
                  <a:pt x="156833" y="1952854"/>
                </a:cubicBezTo>
                <a:cubicBezTo>
                  <a:pt x="156957" y="1940918"/>
                  <a:pt x="151341" y="1960059"/>
                  <a:pt x="149917" y="1946946"/>
                </a:cubicBezTo>
                <a:lnTo>
                  <a:pt x="153743" y="1875565"/>
                </a:lnTo>
                <a:cubicBezTo>
                  <a:pt x="149772" y="1866223"/>
                  <a:pt x="150846" y="1858473"/>
                  <a:pt x="153507" y="1850807"/>
                </a:cubicBezTo>
                <a:cubicBezTo>
                  <a:pt x="151112" y="1828667"/>
                  <a:pt x="173586" y="1811973"/>
                  <a:pt x="173799" y="1786925"/>
                </a:cubicBezTo>
                <a:cubicBezTo>
                  <a:pt x="168188" y="1760165"/>
                  <a:pt x="157236" y="1742030"/>
                  <a:pt x="157426" y="1715265"/>
                </a:cubicBezTo>
                <a:cubicBezTo>
                  <a:pt x="147202" y="1689354"/>
                  <a:pt x="168916" y="1697216"/>
                  <a:pt x="167109" y="1674793"/>
                </a:cubicBezTo>
                <a:cubicBezTo>
                  <a:pt x="157138" y="1638671"/>
                  <a:pt x="174193" y="1675326"/>
                  <a:pt x="168434" y="1619050"/>
                </a:cubicBezTo>
                <a:cubicBezTo>
                  <a:pt x="166922" y="1615926"/>
                  <a:pt x="156527" y="1609033"/>
                  <a:pt x="158412" y="1609679"/>
                </a:cubicBezTo>
                <a:cubicBezTo>
                  <a:pt x="157079" y="1597353"/>
                  <a:pt x="177090" y="1561235"/>
                  <a:pt x="173964" y="1543700"/>
                </a:cubicBezTo>
                <a:cubicBezTo>
                  <a:pt x="177333" y="1508983"/>
                  <a:pt x="167634" y="1492719"/>
                  <a:pt x="167811" y="1467670"/>
                </a:cubicBezTo>
                <a:cubicBezTo>
                  <a:pt x="172477" y="1438484"/>
                  <a:pt x="177359" y="1421247"/>
                  <a:pt x="188428" y="1369969"/>
                </a:cubicBezTo>
                <a:lnTo>
                  <a:pt x="217496" y="1196801"/>
                </a:lnTo>
                <a:cubicBezTo>
                  <a:pt x="245293" y="1130831"/>
                  <a:pt x="218387" y="1051919"/>
                  <a:pt x="216976" y="1013447"/>
                </a:cubicBezTo>
                <a:cubicBezTo>
                  <a:pt x="205168" y="998657"/>
                  <a:pt x="215132" y="984657"/>
                  <a:pt x="209028" y="965967"/>
                </a:cubicBezTo>
                <a:cubicBezTo>
                  <a:pt x="202413" y="923668"/>
                  <a:pt x="186505" y="882644"/>
                  <a:pt x="188665" y="826635"/>
                </a:cubicBezTo>
                <a:cubicBezTo>
                  <a:pt x="154241" y="805031"/>
                  <a:pt x="166790" y="738356"/>
                  <a:pt x="143158" y="687408"/>
                </a:cubicBezTo>
                <a:cubicBezTo>
                  <a:pt x="136288" y="657129"/>
                  <a:pt x="147156" y="607330"/>
                  <a:pt x="128870" y="598473"/>
                </a:cubicBezTo>
                <a:cubicBezTo>
                  <a:pt x="137949" y="583359"/>
                  <a:pt x="119601" y="571975"/>
                  <a:pt x="116513" y="556793"/>
                </a:cubicBezTo>
                <a:cubicBezTo>
                  <a:pt x="121944" y="543862"/>
                  <a:pt x="115534" y="538383"/>
                  <a:pt x="113103" y="527393"/>
                </a:cubicBezTo>
                <a:cubicBezTo>
                  <a:pt x="116712" y="521931"/>
                  <a:pt x="115528" y="512540"/>
                  <a:pt x="110358" y="509836"/>
                </a:cubicBezTo>
                <a:cubicBezTo>
                  <a:pt x="99665" y="515528"/>
                  <a:pt x="101869" y="482263"/>
                  <a:pt x="93922" y="480624"/>
                </a:cubicBezTo>
                <a:cubicBezTo>
                  <a:pt x="90364" y="461815"/>
                  <a:pt x="91658" y="378414"/>
                  <a:pt x="77901" y="365726"/>
                </a:cubicBezTo>
                <a:cubicBezTo>
                  <a:pt x="68104" y="327965"/>
                  <a:pt x="82000" y="270503"/>
                  <a:pt x="79978" y="254235"/>
                </a:cubicBezTo>
                <a:cubicBezTo>
                  <a:pt x="100822" y="235742"/>
                  <a:pt x="33401" y="163109"/>
                  <a:pt x="25016" y="94011"/>
                </a:cubicBezTo>
                <a:cubicBezTo>
                  <a:pt x="26229" y="84459"/>
                  <a:pt x="25686" y="79476"/>
                  <a:pt x="20299" y="77502"/>
                </a:cubicBezTo>
                <a:cubicBezTo>
                  <a:pt x="17891" y="68655"/>
                  <a:pt x="14563" y="55480"/>
                  <a:pt x="10477" y="39898"/>
                </a:cubicBezTo>
                <a:lnTo>
                  <a:pt x="0" y="19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0 Ways You Can Make a Difference in Your Community | Manna Hydration">
            <a:extLst>
              <a:ext uri="{FF2B5EF4-FFF2-40B4-BE49-F238E27FC236}">
                <a16:creationId xmlns:a16="http://schemas.microsoft.com/office/drawing/2014/main" id="{23D5167F-1715-4243-8B83-3237BF8DB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402"/>
          <a:stretch/>
        </p:blipFill>
        <p:spPr bwMode="auto">
          <a:xfrm>
            <a:off x="8695498" y="2286000"/>
            <a:ext cx="3496503" cy="2286000"/>
          </a:xfrm>
          <a:custGeom>
            <a:avLst/>
            <a:gdLst/>
            <a:ahLst/>
            <a:cxnLst/>
            <a:rect l="l" t="t" r="r" b="b"/>
            <a:pathLst>
              <a:path w="3496503" h="2286000">
                <a:moveTo>
                  <a:pt x="234334" y="0"/>
                </a:moveTo>
                <a:lnTo>
                  <a:pt x="3496503" y="0"/>
                </a:lnTo>
                <a:lnTo>
                  <a:pt x="3496503" y="2286000"/>
                </a:lnTo>
                <a:lnTo>
                  <a:pt x="3613" y="2286000"/>
                </a:lnTo>
                <a:lnTo>
                  <a:pt x="4396" y="2270265"/>
                </a:lnTo>
                <a:cubicBezTo>
                  <a:pt x="4106" y="2264862"/>
                  <a:pt x="2924" y="2261078"/>
                  <a:pt x="0" y="2260767"/>
                </a:cubicBezTo>
                <a:lnTo>
                  <a:pt x="6766" y="2236182"/>
                </a:lnTo>
                <a:lnTo>
                  <a:pt x="20683" y="2223768"/>
                </a:lnTo>
                <a:cubicBezTo>
                  <a:pt x="21224" y="2219117"/>
                  <a:pt x="9918" y="2214114"/>
                  <a:pt x="9373" y="2208586"/>
                </a:cubicBezTo>
                <a:cubicBezTo>
                  <a:pt x="4738" y="2194984"/>
                  <a:pt x="10418" y="2173804"/>
                  <a:pt x="10075" y="2154649"/>
                </a:cubicBezTo>
                <a:lnTo>
                  <a:pt x="16259" y="2145853"/>
                </a:lnTo>
                <a:lnTo>
                  <a:pt x="11033" y="2117141"/>
                </a:lnTo>
                <a:lnTo>
                  <a:pt x="11986" y="2053936"/>
                </a:lnTo>
                <a:lnTo>
                  <a:pt x="10583" y="2045434"/>
                </a:lnTo>
                <a:cubicBezTo>
                  <a:pt x="11282" y="2042276"/>
                  <a:pt x="181" y="2038711"/>
                  <a:pt x="937" y="2034990"/>
                </a:cubicBezTo>
                <a:lnTo>
                  <a:pt x="15114" y="2023110"/>
                </a:lnTo>
                <a:cubicBezTo>
                  <a:pt x="15743" y="2013526"/>
                  <a:pt x="19078" y="1985878"/>
                  <a:pt x="19941" y="1977488"/>
                </a:cubicBezTo>
                <a:cubicBezTo>
                  <a:pt x="20060" y="1975917"/>
                  <a:pt x="20179" y="1974346"/>
                  <a:pt x="20296" y="1972774"/>
                </a:cubicBezTo>
                <a:lnTo>
                  <a:pt x="31316" y="1942643"/>
                </a:lnTo>
                <a:cubicBezTo>
                  <a:pt x="37425" y="1919203"/>
                  <a:pt x="50453" y="1862289"/>
                  <a:pt x="56947" y="1832134"/>
                </a:cubicBezTo>
                <a:cubicBezTo>
                  <a:pt x="52894" y="1805090"/>
                  <a:pt x="69291" y="1783336"/>
                  <a:pt x="66473" y="1761713"/>
                </a:cubicBezTo>
                <a:cubicBezTo>
                  <a:pt x="70558" y="1734434"/>
                  <a:pt x="77296" y="1712419"/>
                  <a:pt x="81460" y="1694779"/>
                </a:cubicBezTo>
                <a:cubicBezTo>
                  <a:pt x="83201" y="1691851"/>
                  <a:pt x="90092" y="1659258"/>
                  <a:pt x="91453" y="1655871"/>
                </a:cubicBezTo>
                <a:cubicBezTo>
                  <a:pt x="95191" y="1636504"/>
                  <a:pt x="95447" y="1644218"/>
                  <a:pt x="101271" y="1611464"/>
                </a:cubicBezTo>
                <a:cubicBezTo>
                  <a:pt x="107232" y="1583980"/>
                  <a:pt x="109653" y="1555768"/>
                  <a:pt x="115918" y="1525131"/>
                </a:cubicBezTo>
                <a:cubicBezTo>
                  <a:pt x="124353" y="1492600"/>
                  <a:pt x="122211" y="1473342"/>
                  <a:pt x="125775" y="1460539"/>
                </a:cubicBezTo>
                <a:cubicBezTo>
                  <a:pt x="136106" y="1433637"/>
                  <a:pt x="127852" y="1425291"/>
                  <a:pt x="126873" y="1384274"/>
                </a:cubicBezTo>
                <a:cubicBezTo>
                  <a:pt x="133737" y="1352753"/>
                  <a:pt x="131247" y="1319027"/>
                  <a:pt x="144248" y="1294980"/>
                </a:cubicBezTo>
                <a:cubicBezTo>
                  <a:pt x="143106" y="1291836"/>
                  <a:pt x="142383" y="1288469"/>
                  <a:pt x="141961" y="1284960"/>
                </a:cubicBezTo>
                <a:cubicBezTo>
                  <a:pt x="141807" y="1281537"/>
                  <a:pt x="141652" y="1278114"/>
                  <a:pt x="141497" y="1274692"/>
                </a:cubicBezTo>
                <a:lnTo>
                  <a:pt x="142074" y="1273742"/>
                </a:lnTo>
                <a:cubicBezTo>
                  <a:pt x="142731" y="1263061"/>
                  <a:pt x="144799" y="1221141"/>
                  <a:pt x="145443" y="1210604"/>
                </a:cubicBezTo>
                <a:lnTo>
                  <a:pt x="145939" y="1210516"/>
                </a:lnTo>
                <a:cubicBezTo>
                  <a:pt x="147057" y="1207748"/>
                  <a:pt x="148708" y="1200510"/>
                  <a:pt x="152146" y="1193997"/>
                </a:cubicBezTo>
                <a:cubicBezTo>
                  <a:pt x="155856" y="1183479"/>
                  <a:pt x="164871" y="1159395"/>
                  <a:pt x="168198" y="1147411"/>
                </a:cubicBezTo>
                <a:lnTo>
                  <a:pt x="183535" y="1125901"/>
                </a:lnTo>
                <a:lnTo>
                  <a:pt x="179302" y="1105015"/>
                </a:lnTo>
                <a:cubicBezTo>
                  <a:pt x="177427" y="1088995"/>
                  <a:pt x="183476" y="1087934"/>
                  <a:pt x="188150" y="1068360"/>
                </a:cubicBezTo>
                <a:cubicBezTo>
                  <a:pt x="185665" y="1058736"/>
                  <a:pt x="176420" y="1052359"/>
                  <a:pt x="180132" y="1046638"/>
                </a:cubicBezTo>
                <a:cubicBezTo>
                  <a:pt x="181056" y="1026408"/>
                  <a:pt x="198829" y="1009747"/>
                  <a:pt x="202718" y="987934"/>
                </a:cubicBezTo>
                <a:cubicBezTo>
                  <a:pt x="201197" y="962487"/>
                  <a:pt x="211172" y="952942"/>
                  <a:pt x="215291" y="929621"/>
                </a:cubicBezTo>
                <a:cubicBezTo>
                  <a:pt x="209930" y="906521"/>
                  <a:pt x="224528" y="915000"/>
                  <a:pt x="229290" y="903908"/>
                </a:cubicBezTo>
                <a:lnTo>
                  <a:pt x="230029" y="900578"/>
                </a:lnTo>
                <a:lnTo>
                  <a:pt x="228646" y="854063"/>
                </a:lnTo>
                <a:cubicBezTo>
                  <a:pt x="234851" y="848408"/>
                  <a:pt x="228954" y="820026"/>
                  <a:pt x="240038" y="824287"/>
                </a:cubicBezTo>
                <a:cubicBezTo>
                  <a:pt x="242249" y="809308"/>
                  <a:pt x="241673" y="775478"/>
                  <a:pt x="241912" y="764190"/>
                </a:cubicBezTo>
                <a:cubicBezTo>
                  <a:pt x="241766" y="761646"/>
                  <a:pt x="241619" y="759103"/>
                  <a:pt x="241473" y="756558"/>
                </a:cubicBezTo>
                <a:lnTo>
                  <a:pt x="240145" y="754270"/>
                </a:lnTo>
                <a:cubicBezTo>
                  <a:pt x="239378" y="751871"/>
                  <a:pt x="239144" y="748528"/>
                  <a:pt x="240106" y="743071"/>
                </a:cubicBezTo>
                <a:lnTo>
                  <a:pt x="240556" y="741834"/>
                </a:lnTo>
                <a:cubicBezTo>
                  <a:pt x="239764" y="738704"/>
                  <a:pt x="237828" y="696921"/>
                  <a:pt x="237972" y="678244"/>
                </a:cubicBezTo>
                <a:cubicBezTo>
                  <a:pt x="247782" y="647903"/>
                  <a:pt x="227131" y="663568"/>
                  <a:pt x="229993" y="629773"/>
                </a:cubicBezTo>
                <a:cubicBezTo>
                  <a:pt x="229544" y="591552"/>
                  <a:pt x="239252" y="564992"/>
                  <a:pt x="239462" y="539841"/>
                </a:cubicBezTo>
                <a:cubicBezTo>
                  <a:pt x="238623" y="528031"/>
                  <a:pt x="238173" y="441859"/>
                  <a:pt x="242683" y="448956"/>
                </a:cubicBezTo>
                <a:cubicBezTo>
                  <a:pt x="243255" y="418452"/>
                  <a:pt x="244219" y="373783"/>
                  <a:pt x="242896" y="356821"/>
                </a:cubicBezTo>
                <a:cubicBezTo>
                  <a:pt x="242719" y="353610"/>
                  <a:pt x="234923" y="350399"/>
                  <a:pt x="234747" y="347187"/>
                </a:cubicBezTo>
                <a:cubicBezTo>
                  <a:pt x="244704" y="325468"/>
                  <a:pt x="242593" y="337207"/>
                  <a:pt x="243310" y="314607"/>
                </a:cubicBezTo>
                <a:cubicBezTo>
                  <a:pt x="241669" y="297647"/>
                  <a:pt x="250872" y="309332"/>
                  <a:pt x="249229" y="292372"/>
                </a:cubicBezTo>
                <a:cubicBezTo>
                  <a:pt x="220320" y="258295"/>
                  <a:pt x="245189" y="235217"/>
                  <a:pt x="233505" y="189449"/>
                </a:cubicBezTo>
                <a:lnTo>
                  <a:pt x="232734" y="119205"/>
                </a:lnTo>
                <a:cubicBezTo>
                  <a:pt x="232883" y="113125"/>
                  <a:pt x="230979" y="106701"/>
                  <a:pt x="234365" y="102821"/>
                </a:cubicBezTo>
                <a:cubicBezTo>
                  <a:pt x="235226" y="89557"/>
                  <a:pt x="237218" y="59178"/>
                  <a:pt x="237903" y="39622"/>
                </a:cubicBezTo>
                <a:cubicBezTo>
                  <a:pt x="237508" y="29839"/>
                  <a:pt x="236214" y="16537"/>
                  <a:pt x="234680" y="288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5 Ways to Help Your Community During COVID-19 | United Way Greater St. Louis">
            <a:extLst>
              <a:ext uri="{FF2B5EF4-FFF2-40B4-BE49-F238E27FC236}">
                <a16:creationId xmlns:a16="http://schemas.microsoft.com/office/drawing/2014/main" id="{B67D04D8-52AA-784B-A9CC-5EB372F43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r="-1" b="-1"/>
          <a:stretch/>
        </p:blipFill>
        <p:spPr bwMode="auto">
          <a:xfrm>
            <a:off x="8689022" y="4572000"/>
            <a:ext cx="3502979" cy="2286000"/>
          </a:xfrm>
          <a:custGeom>
            <a:avLst/>
            <a:gdLst/>
            <a:ahLst/>
            <a:cxnLst/>
            <a:rect l="l" t="t" r="r" b="b"/>
            <a:pathLst>
              <a:path w="3502979" h="2286000">
                <a:moveTo>
                  <a:pt x="10089" y="0"/>
                </a:moveTo>
                <a:lnTo>
                  <a:pt x="3502979" y="0"/>
                </a:lnTo>
                <a:lnTo>
                  <a:pt x="3502979" y="2286000"/>
                </a:lnTo>
                <a:lnTo>
                  <a:pt x="154969" y="2286000"/>
                </a:lnTo>
                <a:lnTo>
                  <a:pt x="154933" y="2285999"/>
                </a:lnTo>
                <a:cubicBezTo>
                  <a:pt x="154939" y="2285919"/>
                  <a:pt x="154948" y="2285839"/>
                  <a:pt x="154956" y="2285759"/>
                </a:cubicBezTo>
                <a:lnTo>
                  <a:pt x="157817" y="2280128"/>
                </a:lnTo>
                <a:lnTo>
                  <a:pt x="152413" y="2258335"/>
                </a:lnTo>
                <a:cubicBezTo>
                  <a:pt x="150528" y="2247599"/>
                  <a:pt x="149279" y="2236301"/>
                  <a:pt x="148708" y="2224706"/>
                </a:cubicBezTo>
                <a:cubicBezTo>
                  <a:pt x="152516" y="2222105"/>
                  <a:pt x="147106" y="2213005"/>
                  <a:pt x="146036" y="2208724"/>
                </a:cubicBezTo>
                <a:cubicBezTo>
                  <a:pt x="148522" y="2208679"/>
                  <a:pt x="149715" y="2199194"/>
                  <a:pt x="147657" y="2195828"/>
                </a:cubicBezTo>
                <a:cubicBezTo>
                  <a:pt x="138768" y="2125090"/>
                  <a:pt x="161998" y="2164893"/>
                  <a:pt x="148068" y="2122444"/>
                </a:cubicBezTo>
                <a:cubicBezTo>
                  <a:pt x="147343" y="2115342"/>
                  <a:pt x="148590" y="2110013"/>
                  <a:pt x="150648" y="2105568"/>
                </a:cubicBezTo>
                <a:lnTo>
                  <a:pt x="155787" y="2097570"/>
                </a:lnTo>
                <a:lnTo>
                  <a:pt x="153954" y="2091304"/>
                </a:lnTo>
                <a:cubicBezTo>
                  <a:pt x="153810" y="2067650"/>
                  <a:pt x="159078" y="2060678"/>
                  <a:pt x="153772" y="2046915"/>
                </a:cubicBezTo>
                <a:cubicBezTo>
                  <a:pt x="164801" y="2026580"/>
                  <a:pt x="154871" y="2033427"/>
                  <a:pt x="153183" y="2017960"/>
                </a:cubicBezTo>
                <a:cubicBezTo>
                  <a:pt x="150985" y="2005758"/>
                  <a:pt x="146752" y="2028159"/>
                  <a:pt x="146128" y="2016200"/>
                </a:cubicBezTo>
                <a:cubicBezTo>
                  <a:pt x="148976" y="2003262"/>
                  <a:pt x="140132" y="2003871"/>
                  <a:pt x="143614" y="1990415"/>
                </a:cubicBezTo>
                <a:cubicBezTo>
                  <a:pt x="150276" y="1993685"/>
                  <a:pt x="142322" y="1963865"/>
                  <a:pt x="148142" y="1962939"/>
                </a:cubicBezTo>
                <a:cubicBezTo>
                  <a:pt x="139821" y="1951510"/>
                  <a:pt x="150073" y="1945769"/>
                  <a:pt x="147508" y="1930552"/>
                </a:cubicBezTo>
                <a:cubicBezTo>
                  <a:pt x="144359" y="1923385"/>
                  <a:pt x="143818" y="1918215"/>
                  <a:pt x="147206" y="1911172"/>
                </a:cubicBezTo>
                <a:cubicBezTo>
                  <a:pt x="131877" y="1878161"/>
                  <a:pt x="146519" y="1891201"/>
                  <a:pt x="140623" y="1860308"/>
                </a:cubicBezTo>
                <a:cubicBezTo>
                  <a:pt x="134425" y="1833694"/>
                  <a:pt x="130403" y="1803523"/>
                  <a:pt x="115600" y="1777782"/>
                </a:cubicBezTo>
                <a:cubicBezTo>
                  <a:pt x="111409" y="1773057"/>
                  <a:pt x="109821" y="1761456"/>
                  <a:pt x="112056" y="1751872"/>
                </a:cubicBezTo>
                <a:cubicBezTo>
                  <a:pt x="112440" y="1750225"/>
                  <a:pt x="112926" y="1748698"/>
                  <a:pt x="113499" y="1747342"/>
                </a:cubicBezTo>
                <a:cubicBezTo>
                  <a:pt x="111234" y="1725088"/>
                  <a:pt x="101120" y="1643694"/>
                  <a:pt x="98470" y="1618347"/>
                </a:cubicBezTo>
                <a:cubicBezTo>
                  <a:pt x="103856" y="1616296"/>
                  <a:pt x="94136" y="1603478"/>
                  <a:pt x="97590" y="1595269"/>
                </a:cubicBezTo>
                <a:cubicBezTo>
                  <a:pt x="100620" y="1589389"/>
                  <a:pt x="98377" y="1584128"/>
                  <a:pt x="98140" y="1577986"/>
                </a:cubicBezTo>
                <a:cubicBezTo>
                  <a:pt x="100521" y="1569894"/>
                  <a:pt x="96220" y="1543501"/>
                  <a:pt x="93133" y="1536621"/>
                </a:cubicBezTo>
                <a:cubicBezTo>
                  <a:pt x="82411" y="1520178"/>
                  <a:pt x="90374" y="1482816"/>
                  <a:pt x="82158" y="1469154"/>
                </a:cubicBezTo>
                <a:cubicBezTo>
                  <a:pt x="80954" y="1464197"/>
                  <a:pt x="80466" y="1459348"/>
                  <a:pt x="80424" y="1454586"/>
                </a:cubicBezTo>
                <a:lnTo>
                  <a:pt x="81328" y="1441264"/>
                </a:lnTo>
                <a:lnTo>
                  <a:pt x="83625" y="1437478"/>
                </a:lnTo>
                <a:cubicBezTo>
                  <a:pt x="83435" y="1434764"/>
                  <a:pt x="83246" y="1432049"/>
                  <a:pt x="83056" y="1429335"/>
                </a:cubicBezTo>
                <a:cubicBezTo>
                  <a:pt x="83172" y="1428557"/>
                  <a:pt x="83291" y="1427781"/>
                  <a:pt x="83407" y="1427003"/>
                </a:cubicBezTo>
                <a:cubicBezTo>
                  <a:pt x="84084" y="1422546"/>
                  <a:pt x="84674" y="1418148"/>
                  <a:pt x="84906" y="1413794"/>
                </a:cubicBezTo>
                <a:cubicBezTo>
                  <a:pt x="73390" y="1419520"/>
                  <a:pt x="84992" y="1377705"/>
                  <a:pt x="75678" y="1389757"/>
                </a:cubicBezTo>
                <a:cubicBezTo>
                  <a:pt x="74957" y="1366832"/>
                  <a:pt x="66282" y="1384318"/>
                  <a:pt x="74551" y="1356760"/>
                </a:cubicBezTo>
                <a:cubicBezTo>
                  <a:pt x="72160" y="1327675"/>
                  <a:pt x="66061" y="1251589"/>
                  <a:pt x="61331" y="1215246"/>
                </a:cubicBezTo>
                <a:cubicBezTo>
                  <a:pt x="48696" y="1178057"/>
                  <a:pt x="52517" y="1164292"/>
                  <a:pt x="46176" y="1138699"/>
                </a:cubicBezTo>
                <a:cubicBezTo>
                  <a:pt x="43091" y="1088911"/>
                  <a:pt x="27949" y="1091674"/>
                  <a:pt x="39077" y="1069753"/>
                </a:cubicBezTo>
                <a:cubicBezTo>
                  <a:pt x="36360" y="1036358"/>
                  <a:pt x="22533" y="1065337"/>
                  <a:pt x="27015" y="1030325"/>
                </a:cubicBezTo>
                <a:cubicBezTo>
                  <a:pt x="25199" y="1029239"/>
                  <a:pt x="7014" y="1004953"/>
                  <a:pt x="5711" y="1002694"/>
                </a:cubicBezTo>
                <a:lnTo>
                  <a:pt x="4782" y="959024"/>
                </a:lnTo>
                <a:lnTo>
                  <a:pt x="4956" y="955844"/>
                </a:lnTo>
                <a:lnTo>
                  <a:pt x="0" y="935724"/>
                </a:lnTo>
                <a:lnTo>
                  <a:pt x="396" y="935045"/>
                </a:lnTo>
                <a:cubicBezTo>
                  <a:pt x="1170" y="933065"/>
                  <a:pt x="1530" y="930734"/>
                  <a:pt x="1027" y="927619"/>
                </a:cubicBezTo>
                <a:cubicBezTo>
                  <a:pt x="2171" y="918238"/>
                  <a:pt x="7071" y="890403"/>
                  <a:pt x="7257" y="878755"/>
                </a:cubicBezTo>
                <a:cubicBezTo>
                  <a:pt x="5425" y="872157"/>
                  <a:pt x="3693" y="865113"/>
                  <a:pt x="2142" y="857732"/>
                </a:cubicBezTo>
                <a:lnTo>
                  <a:pt x="1365" y="798432"/>
                </a:lnTo>
                <a:lnTo>
                  <a:pt x="10445" y="736329"/>
                </a:lnTo>
                <a:cubicBezTo>
                  <a:pt x="10644" y="713358"/>
                  <a:pt x="14017" y="693468"/>
                  <a:pt x="11638" y="674025"/>
                </a:cubicBezTo>
                <a:cubicBezTo>
                  <a:pt x="14263" y="666128"/>
                  <a:pt x="7702" y="658684"/>
                  <a:pt x="3774" y="651467"/>
                </a:cubicBezTo>
                <a:cubicBezTo>
                  <a:pt x="5085" y="630031"/>
                  <a:pt x="18313" y="624842"/>
                  <a:pt x="13938" y="611257"/>
                </a:cubicBezTo>
                <a:cubicBezTo>
                  <a:pt x="23010" y="599213"/>
                  <a:pt x="19548" y="598502"/>
                  <a:pt x="16950" y="592841"/>
                </a:cubicBezTo>
                <a:cubicBezTo>
                  <a:pt x="16888" y="592573"/>
                  <a:pt x="16826" y="592303"/>
                  <a:pt x="16764" y="592034"/>
                </a:cubicBezTo>
                <a:lnTo>
                  <a:pt x="18062" y="590387"/>
                </a:lnTo>
                <a:lnTo>
                  <a:pt x="18662" y="586980"/>
                </a:lnTo>
                <a:cubicBezTo>
                  <a:pt x="18533" y="583880"/>
                  <a:pt x="18403" y="580781"/>
                  <a:pt x="18274" y="577681"/>
                </a:cubicBezTo>
                <a:cubicBezTo>
                  <a:pt x="18115" y="576515"/>
                  <a:pt x="17955" y="575348"/>
                  <a:pt x="17796" y="574183"/>
                </a:cubicBezTo>
                <a:cubicBezTo>
                  <a:pt x="17589" y="571773"/>
                  <a:pt x="17612" y="570172"/>
                  <a:pt x="17805" y="569065"/>
                </a:cubicBezTo>
                <a:lnTo>
                  <a:pt x="17912" y="568936"/>
                </a:lnTo>
                <a:cubicBezTo>
                  <a:pt x="17845" y="567338"/>
                  <a:pt x="29209" y="573362"/>
                  <a:pt x="29143" y="571763"/>
                </a:cubicBezTo>
                <a:cubicBezTo>
                  <a:pt x="28562" y="563674"/>
                  <a:pt x="16337" y="548181"/>
                  <a:pt x="15392" y="540689"/>
                </a:cubicBezTo>
                <a:cubicBezTo>
                  <a:pt x="21346" y="534352"/>
                  <a:pt x="14313" y="506665"/>
                  <a:pt x="25536" y="509696"/>
                </a:cubicBezTo>
                <a:cubicBezTo>
                  <a:pt x="24595" y="499588"/>
                  <a:pt x="19934" y="493475"/>
                  <a:pt x="27295" y="496878"/>
                </a:cubicBezTo>
                <a:cubicBezTo>
                  <a:pt x="27196" y="493551"/>
                  <a:pt x="27823" y="491500"/>
                  <a:pt x="28803" y="490032"/>
                </a:cubicBezTo>
                <a:lnTo>
                  <a:pt x="29265" y="489607"/>
                </a:lnTo>
                <a:cubicBezTo>
                  <a:pt x="28500" y="481587"/>
                  <a:pt x="25372" y="452075"/>
                  <a:pt x="24211" y="441905"/>
                </a:cubicBezTo>
                <a:cubicBezTo>
                  <a:pt x="23574" y="437467"/>
                  <a:pt x="22937" y="433030"/>
                  <a:pt x="22300" y="428592"/>
                </a:cubicBezTo>
                <a:lnTo>
                  <a:pt x="22699" y="427306"/>
                </a:lnTo>
                <a:lnTo>
                  <a:pt x="28219" y="418090"/>
                </a:lnTo>
                <a:cubicBezTo>
                  <a:pt x="27250" y="415121"/>
                  <a:pt x="18397" y="412494"/>
                  <a:pt x="16799" y="410365"/>
                </a:cubicBezTo>
                <a:cubicBezTo>
                  <a:pt x="25342" y="378983"/>
                  <a:pt x="17525" y="349373"/>
                  <a:pt x="19002" y="315310"/>
                </a:cubicBezTo>
                <a:cubicBezTo>
                  <a:pt x="15978" y="276813"/>
                  <a:pt x="16726" y="257569"/>
                  <a:pt x="14356" y="235298"/>
                </a:cubicBezTo>
                <a:cubicBezTo>
                  <a:pt x="14223" y="231626"/>
                  <a:pt x="13137" y="201873"/>
                  <a:pt x="17876" y="207989"/>
                </a:cubicBezTo>
                <a:cubicBezTo>
                  <a:pt x="17051" y="174826"/>
                  <a:pt x="20805" y="126304"/>
                  <a:pt x="19885" y="92237"/>
                </a:cubicBezTo>
                <a:cubicBezTo>
                  <a:pt x="31141" y="70340"/>
                  <a:pt x="10251" y="49317"/>
                  <a:pt x="12357" y="26606"/>
                </a:cubicBezTo>
                <a:cubicBezTo>
                  <a:pt x="7176" y="29713"/>
                  <a:pt x="8629" y="17064"/>
                  <a:pt x="9916" y="34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5C0FE-B281-754E-8DE2-890CB1495358}"/>
              </a:ext>
            </a:extLst>
          </p:cNvPr>
          <p:cNvSpPr txBox="1"/>
          <p:nvPr/>
        </p:nvSpPr>
        <p:spPr>
          <a:xfrm>
            <a:off x="9706562" y="1274859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F19D50-2A70-9140-B7F7-97FDBBF3329A}"/>
              </a:ext>
            </a:extLst>
          </p:cNvPr>
          <p:cNvSpPr txBox="1"/>
          <p:nvPr/>
        </p:nvSpPr>
        <p:spPr>
          <a:xfrm>
            <a:off x="10606007" y="247738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KIND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09615-7181-A74A-B9B1-53E6D208E0B7}"/>
              </a:ext>
            </a:extLst>
          </p:cNvPr>
          <p:cNvSpPr txBox="1"/>
          <p:nvPr/>
        </p:nvSpPr>
        <p:spPr>
          <a:xfrm>
            <a:off x="10365557" y="6605473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© UCL-Penn Global COVID Study</a:t>
            </a:r>
          </a:p>
        </p:txBody>
      </p:sp>
    </p:spTree>
    <p:extLst>
      <p:ext uri="{BB962C8B-B14F-4D97-AF65-F5344CB8AC3E}">
        <p14:creationId xmlns:p14="http://schemas.microsoft.com/office/powerpoint/2010/main" val="257495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BD25-F8B0-FA42-9655-C1B0A53A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47" y="280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900" dirty="0"/>
              <a:t>Engage with policymakers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0CD4-93C7-3844-B8DA-08BA29A40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48" y="2137495"/>
            <a:ext cx="5952344" cy="4251960"/>
          </a:xfrm>
        </p:spPr>
        <p:txBody>
          <a:bodyPr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3000" dirty="0"/>
              <a:t>Wong </a:t>
            </a:r>
            <a:r>
              <a:rPr lang="en-US" sz="3000" i="1" dirty="0"/>
              <a:t>et al. </a:t>
            </a:r>
            <a:r>
              <a:rPr lang="en-US" sz="3000" dirty="0"/>
              <a:t>(April 2021):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b="1" dirty="0"/>
              <a:t>Increase teacher training </a:t>
            </a:r>
            <a:r>
              <a:rPr lang="en-US" sz="2200" dirty="0"/>
              <a:t>and ensure referral process is easy.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b="1" dirty="0"/>
              <a:t>Regular assessments of MH in early development</a:t>
            </a:r>
            <a:r>
              <a:rPr lang="en-US" sz="2200" dirty="0"/>
              <a:t> </a:t>
            </a:r>
            <a:r>
              <a:rPr lang="en-US" sz="1400" dirty="0"/>
              <a:t>(Wong et al., 2014).</a:t>
            </a:r>
            <a:endParaRPr lang="en-US" sz="2200" b="1" dirty="0"/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b="1" dirty="0"/>
              <a:t>School interventions </a:t>
            </a:r>
            <a:r>
              <a:rPr lang="en-US" sz="2200" dirty="0"/>
              <a:t>(e.g., whole-school approaches bullying interventions to change school culture).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b="1" dirty="0"/>
              <a:t>No one size fits all</a:t>
            </a:r>
            <a:r>
              <a:rPr lang="en-US" sz="2200" dirty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n-US" sz="2200" dirty="0"/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dirty="0"/>
              <a:t>Collect time-sensitive data now.</a:t>
            </a:r>
          </a:p>
        </p:txBody>
      </p:sp>
      <p:pic>
        <p:nvPicPr>
          <p:cNvPr id="9218" name="Picture 2" descr="Rebuild And Recover Banner">
            <a:extLst>
              <a:ext uri="{FF2B5EF4-FFF2-40B4-BE49-F238E27FC236}">
                <a16:creationId xmlns:a16="http://schemas.microsoft.com/office/drawing/2014/main" id="{5EC8061B-9E10-8240-865B-9FFF8130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44" y="253458"/>
            <a:ext cx="4739063" cy="26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youngminds logo">
            <a:extLst>
              <a:ext uri="{FF2B5EF4-FFF2-40B4-BE49-F238E27FC236}">
                <a16:creationId xmlns:a16="http://schemas.microsoft.com/office/drawing/2014/main" id="{08970AAF-AD67-6241-B510-2B9FDB89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37" y="3130482"/>
            <a:ext cx="4461570" cy="8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anna freud centre logo">
            <a:extLst>
              <a:ext uri="{FF2B5EF4-FFF2-40B4-BE49-F238E27FC236}">
                <a16:creationId xmlns:a16="http://schemas.microsoft.com/office/drawing/2014/main" id="{A463DABC-3CC1-7246-A5D5-06005B9B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75" y="4263475"/>
            <a:ext cx="3452632" cy="7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3518D15-1B75-804A-94EE-67834E367329}"/>
              </a:ext>
            </a:extLst>
          </p:cNvPr>
          <p:cNvGrpSpPr/>
          <p:nvPr/>
        </p:nvGrpSpPr>
        <p:grpSpPr>
          <a:xfrm>
            <a:off x="5683247" y="5147486"/>
            <a:ext cx="6200660" cy="1457056"/>
            <a:chOff x="5773188" y="2866173"/>
            <a:chExt cx="6200660" cy="1457056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33932833-EDC6-DB47-9AD9-05798EAC1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862" y="2866173"/>
              <a:ext cx="4812986" cy="145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ommittees - UK Parliament">
              <a:extLst>
                <a:ext uri="{FF2B5EF4-FFF2-40B4-BE49-F238E27FC236}">
                  <a16:creationId xmlns:a16="http://schemas.microsoft.com/office/drawing/2014/main" id="{4EF88818-6BAA-044D-A434-7759985F76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773188" y="2866173"/>
              <a:ext cx="1387673" cy="145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0965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31BED9-FDAA-0844-BCDC-B0AD1F4A6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676400"/>
            <a:ext cx="2463800" cy="2449513"/>
          </a:xfrm>
          <a:prstGeom prst="rect">
            <a:avLst/>
          </a:prstGeom>
        </p:spPr>
      </p:pic>
      <p:pic>
        <p:nvPicPr>
          <p:cNvPr id="12294" name="Picture 6" descr="ISEC 2020 CIE">
            <a:extLst>
              <a:ext uri="{FF2B5EF4-FFF2-40B4-BE49-F238E27FC236}">
                <a16:creationId xmlns:a16="http://schemas.microsoft.com/office/drawing/2014/main" id="{E8323DC6-3EE9-5F4F-BA25-AB842864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350" y="1676400"/>
            <a:ext cx="4978400" cy="24495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48944550-37DB-C748-9B9E-B5BE6640F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4200525"/>
            <a:ext cx="2366963" cy="18653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1FDB730-F889-D74F-A8E6-F11CF43C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200525"/>
            <a:ext cx="5073650" cy="18653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A69F135E-B2E7-034B-8E28-A2556FC15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775" y="1676400"/>
            <a:ext cx="3314700" cy="1577975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ABC894-3535-1844-9665-01B9083DCD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75" y="3328988"/>
            <a:ext cx="3314700" cy="1620838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426B8F-38E2-D440-B0AD-3F96E9064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75" y="5022850"/>
            <a:ext cx="3314700" cy="10429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1B57A47-FF25-D94F-B23F-8AB7C255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Access and share what works</a:t>
            </a:r>
          </a:p>
        </p:txBody>
      </p:sp>
    </p:spTree>
    <p:extLst>
      <p:ext uri="{BB962C8B-B14F-4D97-AF65-F5344CB8AC3E}">
        <p14:creationId xmlns:p14="http://schemas.microsoft.com/office/powerpoint/2010/main" val="4029612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3EC85C-5872-104C-B923-38274F8960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CC8A2DD6-7F1F-5F44-ACD3-B25629789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1988" y="3191903"/>
            <a:ext cx="7674635" cy="474193"/>
          </a:xfrm>
        </p:spPr>
        <p:txBody>
          <a:bodyPr bIns="0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 series to be published in the new UCL Press open science journal – End of the year 2021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72296" y="5629985"/>
            <a:ext cx="3831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info: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ucl.scienceopen.com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14274" y="5898994"/>
            <a:ext cx="1940453" cy="746654"/>
            <a:chOff x="0" y="5654351"/>
            <a:chExt cx="2649894" cy="1007706"/>
          </a:xfrm>
        </p:grpSpPr>
        <p:sp>
          <p:nvSpPr>
            <p:cNvPr id="19" name="Rectangle 18"/>
            <p:cNvSpPr/>
            <p:nvPr/>
          </p:nvSpPr>
          <p:spPr>
            <a:xfrm>
              <a:off x="0" y="5654351"/>
              <a:ext cx="2649894" cy="1007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Content Placeholder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5044" y="5737876"/>
              <a:ext cx="849536" cy="84953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600" y="5812971"/>
              <a:ext cx="1154011" cy="68310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26" y="1662964"/>
            <a:ext cx="6692323" cy="116809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FB69C6AA-4DEA-4B12-9822-186AA414E0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60" y="5163650"/>
            <a:ext cx="1359018" cy="1359018"/>
          </a:xfrm>
          <a:prstGeom prst="rect">
            <a:avLst/>
          </a:prstGeom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1CE1A6-F436-2D4E-9A76-EA61EBC747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" y="1377959"/>
            <a:ext cx="3834594" cy="5418997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97CF54C3-B5DD-F24B-80B4-B65FF7618C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2400" y1="65800" x2="53000" y2="71600"/>
                        <a14:foregroundMark x1="54000" y1="70600" x2="46200" y2="71600"/>
                        <a14:foregroundMark x1="46200" y1="70600" x2="54000" y2="71600"/>
                        <a14:foregroundMark x1="51000" y1="63000" x2="53000" y2="73600"/>
                        <a14:foregroundMark x1="52000" y1="72600" x2="41400" y2="7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54" y="4796851"/>
            <a:ext cx="1164029" cy="11640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07E599-F1D4-9741-8616-C5AE09D6FC84}"/>
              </a:ext>
            </a:extLst>
          </p:cNvPr>
          <p:cNvSpPr/>
          <p:nvPr/>
        </p:nvSpPr>
        <p:spPr>
          <a:xfrm>
            <a:off x="1326720" y="293901"/>
            <a:ext cx="71790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</a:rPr>
              <a:t>Continue the conversation!</a:t>
            </a:r>
            <a:endParaRPr lang="en-US" sz="4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9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F37071-B476-EF46-9758-7CEA24F6EF3F}"/>
              </a:ext>
            </a:extLst>
          </p:cNvPr>
          <p:cNvGrpSpPr/>
          <p:nvPr/>
        </p:nvGrpSpPr>
        <p:grpSpPr>
          <a:xfrm>
            <a:off x="0" y="381000"/>
            <a:ext cx="12192000" cy="6096000"/>
            <a:chOff x="0" y="381000"/>
            <a:chExt cx="12192000" cy="6096000"/>
          </a:xfrm>
        </p:grpSpPr>
        <p:pic>
          <p:nvPicPr>
            <p:cNvPr id="2050" name="Picture 2" descr="Image">
              <a:extLst>
                <a:ext uri="{FF2B5EF4-FFF2-40B4-BE49-F238E27FC236}">
                  <a16:creationId xmlns:a16="http://schemas.microsoft.com/office/drawing/2014/main" id="{8BF75DF7-0DA6-EB42-B5B3-83D03719D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121920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1 Título">
              <a:extLst>
                <a:ext uri="{FF2B5EF4-FFF2-40B4-BE49-F238E27FC236}">
                  <a16:creationId xmlns:a16="http://schemas.microsoft.com/office/drawing/2014/main" id="{0426787E-85FB-B74E-B60F-87193DB933CE}"/>
                </a:ext>
              </a:extLst>
            </p:cNvPr>
            <p:cNvSpPr txBox="1">
              <a:spLocks/>
            </p:cNvSpPr>
            <p:nvPr/>
          </p:nvSpPr>
          <p:spPr>
            <a:xfrm rot="2773319">
              <a:off x="4242253" y="1589465"/>
              <a:ext cx="3727429" cy="366739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 baseline="0">
                  <a:solidFill>
                    <a:srgbClr val="996633"/>
                  </a:solidFill>
                  <a:latin typeface="Solano Gothic MVB Std Cap" pitchFamily="50" charset="0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+mj-lt"/>
                <a:buAutoNum type="arabicPeriod"/>
              </a:pPr>
              <a:endParaRPr lang="en-GB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66DB20F-3F79-4341-B960-7627BC7E61BB}"/>
              </a:ext>
            </a:extLst>
          </p:cNvPr>
          <p:cNvSpPr txBox="1"/>
          <p:nvPr/>
        </p:nvSpPr>
        <p:spPr>
          <a:xfrm>
            <a:off x="11072356" y="6503658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#ISEC2021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E7558857-CEB3-684F-9226-F7D1C01E2C37}"/>
              </a:ext>
            </a:extLst>
          </p:cNvPr>
          <p:cNvSpPr txBox="1">
            <a:spLocks/>
          </p:cNvSpPr>
          <p:nvPr/>
        </p:nvSpPr>
        <p:spPr>
          <a:xfrm>
            <a:off x="0" y="1624536"/>
            <a:ext cx="12192001" cy="147442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996633"/>
                </a:solidFill>
                <a:latin typeface="Solano Gothic MVB Std Cap" pitchFamily="50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Keynote</a:t>
            </a:r>
          </a:p>
          <a:p>
            <a:r>
              <a:rPr lang="en-US" dirty="0">
                <a:solidFill>
                  <a:schemeClr val="bg1"/>
                </a:solidFill>
              </a:rPr>
              <a:t>Rebuilding our schools: where do we start?</a:t>
            </a:r>
          </a:p>
          <a:p>
            <a:r>
              <a:rPr lang="en-GB" sz="2000" i="1" dirty="0">
                <a:solidFill>
                  <a:schemeClr val="bg1">
                    <a:lumMod val="75000"/>
                  </a:schemeClr>
                </a:solidFill>
              </a:rPr>
              <a:t>Education in Times of Uncertainty: What Have We Learned?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307AAC7-D63A-4449-9CB8-A787BFD719CE}"/>
              </a:ext>
            </a:extLst>
          </p:cNvPr>
          <p:cNvSpPr txBox="1">
            <a:spLocks/>
          </p:cNvSpPr>
          <p:nvPr/>
        </p:nvSpPr>
        <p:spPr>
          <a:xfrm>
            <a:off x="1270656" y="3113528"/>
            <a:ext cx="9650687" cy="14744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996633"/>
                </a:solidFill>
                <a:latin typeface="Solano Gothic MVB Std Cap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Dr Keri Wong</a:t>
            </a:r>
          </a:p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UCL Institute of Education</a:t>
            </a:r>
          </a:p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5 August 2021 </a:t>
            </a:r>
          </a:p>
          <a:p>
            <a:endParaRPr lang="en-GB" sz="2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BEE1C0-995F-754F-8868-9A0F24632D31}"/>
              </a:ext>
            </a:extLst>
          </p:cNvPr>
          <p:cNvSpPr/>
          <p:nvPr/>
        </p:nvSpPr>
        <p:spPr>
          <a:xfrm>
            <a:off x="5029642" y="4399439"/>
            <a:ext cx="2152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432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keri.wong@ucl.ac.uk</a:t>
            </a:r>
            <a:r>
              <a:rPr lang="en-GB" dirty="0">
                <a:solidFill>
                  <a:srgbClr val="0432FF"/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en-GB" dirty="0"/>
              <a:t>@</a:t>
            </a:r>
            <a:r>
              <a:rPr lang="en-GB" dirty="0" err="1"/>
              <a:t>DrKeriWong</a:t>
            </a:r>
            <a:endParaRPr lang="en-GB" dirty="0"/>
          </a:p>
          <a:p>
            <a:pPr algn="ctr"/>
            <a:r>
              <a:rPr lang="en-GB" dirty="0"/>
              <a:t>@GlobalC19Study</a:t>
            </a:r>
          </a:p>
        </p:txBody>
      </p:sp>
      <p:pic>
        <p:nvPicPr>
          <p:cNvPr id="11" name="Picture 2" descr="Twitter Logo transparent PNG - StickPNG">
            <a:extLst>
              <a:ext uri="{FF2B5EF4-FFF2-40B4-BE49-F238E27FC236}">
                <a16:creationId xmlns:a16="http://schemas.microsoft.com/office/drawing/2014/main" id="{71218E7A-85B5-814B-BC24-FCD9DD5C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89" y="4654814"/>
            <a:ext cx="394249" cy="4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037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AEE23-5D90-5B40-871A-A1A2428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37" y="1672"/>
            <a:ext cx="10259815" cy="844786"/>
          </a:xfrm>
        </p:spPr>
        <p:txBody>
          <a:bodyPr anchor="b">
            <a:normAutofit fontScale="90000"/>
          </a:bodyPr>
          <a:lstStyle/>
          <a:p>
            <a:r>
              <a:rPr lang="en-US" sz="5600" dirty="0"/>
              <a:t>COVID-19: Where are we at?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702E-520C-CC45-B7EB-B8799AB6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45" y="995571"/>
            <a:ext cx="7903722" cy="5654607"/>
          </a:xfrm>
        </p:spPr>
        <p:txBody>
          <a:bodyPr anchor="t"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GB" sz="2600" dirty="0">
                <a:solidFill>
                  <a:schemeClr val="tx1">
                    <a:alpha val="80000"/>
                  </a:schemeClr>
                </a:solidFill>
              </a:rPr>
              <a:t>Globally</a:t>
            </a:r>
          </a:p>
          <a:p>
            <a:pPr marL="0" indent="0">
              <a:buClr>
                <a:srgbClr val="C00000"/>
              </a:buClr>
              <a:buNone/>
            </a:pPr>
            <a:endParaRPr lang="en-GB" sz="26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Worldwide, 250 million children were already out of school,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 with 1.6 billion children out of school during the pandemic may never return 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(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World Economic Forum 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Dec 2020).</a:t>
            </a:r>
          </a:p>
          <a:p>
            <a:pPr lvl="1">
              <a:buClr>
                <a:srgbClr val="C00000"/>
              </a:buClr>
            </a:pPr>
            <a:endParaRPr lang="en-GB" b="1" dirty="0"/>
          </a:p>
          <a:p>
            <a:pPr lvl="1">
              <a:buClr>
                <a:srgbClr val="C00000"/>
              </a:buClr>
            </a:pPr>
            <a:r>
              <a:rPr lang="en-GB" dirty="0"/>
              <a:t>Eastern &amp; Southern Africa: </a:t>
            </a:r>
            <a:r>
              <a:rPr lang="en-GB" b="1" dirty="0"/>
              <a:t>32 million </a:t>
            </a:r>
            <a:r>
              <a:rPr lang="en-GB" dirty="0"/>
              <a:t>out of school because of pandemic closures or having failed to return once their schools opened earlier this year. In addition to an </a:t>
            </a:r>
            <a:r>
              <a:rPr lang="en-GB" b="1" dirty="0"/>
              <a:t>37 million </a:t>
            </a:r>
            <a:r>
              <a:rPr lang="en-GB" dirty="0"/>
              <a:t>children who were out of school before the pandemic </a:t>
            </a:r>
            <a:r>
              <a:rPr lang="en-GB" sz="1400" dirty="0"/>
              <a:t>(</a:t>
            </a:r>
            <a:r>
              <a:rPr lang="en-GB" sz="1400" dirty="0">
                <a:hlinkClick r:id="rId4"/>
              </a:rPr>
              <a:t>UNICEF</a:t>
            </a:r>
            <a:r>
              <a:rPr lang="en-GB" sz="1400" dirty="0"/>
              <a:t>, 27 July 2021).</a:t>
            </a:r>
            <a:endParaRPr lang="en-GB" sz="1400" dirty="0">
              <a:solidFill>
                <a:schemeClr val="tx1">
                  <a:alpha val="80000"/>
                </a:schemeClr>
              </a:solidFill>
            </a:endParaRPr>
          </a:p>
          <a:p>
            <a:pPr marL="457200" lvl="1" indent="0">
              <a:buClr>
                <a:srgbClr val="C00000"/>
              </a:buClr>
              <a:buNone/>
            </a:pPr>
            <a:endParaRPr lang="en-GB" sz="14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Issues of poverty, access to technology, safety, availability of trained female role models, sociocultural practices.</a:t>
            </a:r>
            <a:endParaRPr lang="en-GB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26" name="Picture 2" descr="Everything you need to know about Pfizer&amp;#39;s COVID-19 vaccine | Coronavirus  pandemic News | Al Jazeera">
            <a:extLst>
              <a:ext uri="{FF2B5EF4-FFF2-40B4-BE49-F238E27FC236}">
                <a16:creationId xmlns:a16="http://schemas.microsoft.com/office/drawing/2014/main" id="{80B06D6E-EC27-DA4E-98B5-5AC11C9E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97" y="1989985"/>
            <a:ext cx="3735829" cy="19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llions are still out of school. This is the world&amp;#39;s plan to change that | World  Economic Forum">
            <a:extLst>
              <a:ext uri="{FF2B5EF4-FFF2-40B4-BE49-F238E27FC236}">
                <a16:creationId xmlns:a16="http://schemas.microsoft.com/office/drawing/2014/main" id="{55AA101D-6021-0845-B1E7-3AFD5529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0" y="4302175"/>
            <a:ext cx="3746950" cy="16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5184EF-C510-A848-8993-F1568EAFDA38}"/>
              </a:ext>
            </a:extLst>
          </p:cNvPr>
          <p:cNvSpPr/>
          <p:nvPr/>
        </p:nvSpPr>
        <p:spPr>
          <a:xfrm>
            <a:off x="1064301" y="3321413"/>
            <a:ext cx="7340366" cy="3133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0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AEE23-5D90-5B40-871A-A1A2428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37" y="1672"/>
            <a:ext cx="10259815" cy="844786"/>
          </a:xfrm>
        </p:spPr>
        <p:txBody>
          <a:bodyPr anchor="b">
            <a:normAutofit fontScale="90000"/>
          </a:bodyPr>
          <a:lstStyle/>
          <a:p>
            <a:r>
              <a:rPr lang="en-US" sz="5600" dirty="0"/>
              <a:t>COVID-19: Where are we at?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702E-520C-CC45-B7EB-B8799AB6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45" y="995571"/>
            <a:ext cx="7903722" cy="5654607"/>
          </a:xfrm>
        </p:spPr>
        <p:txBody>
          <a:bodyPr anchor="t"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GB" sz="2600" dirty="0">
                <a:solidFill>
                  <a:schemeClr val="tx1">
                    <a:alpha val="80000"/>
                  </a:schemeClr>
                </a:solidFill>
              </a:rPr>
              <a:t>Globally</a:t>
            </a:r>
          </a:p>
          <a:p>
            <a:pPr marL="0" indent="0">
              <a:buClr>
                <a:srgbClr val="C00000"/>
              </a:buClr>
              <a:buNone/>
            </a:pPr>
            <a:endParaRPr lang="en-GB" sz="26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Worldwide, 250 million children were already out of school,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 with 1.6 billion children out of school during the pandemic may never return 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(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World Economic Forum 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Dec 2020).</a:t>
            </a:r>
          </a:p>
          <a:p>
            <a:pPr lvl="1">
              <a:buClr>
                <a:srgbClr val="C00000"/>
              </a:buClr>
            </a:pPr>
            <a:endParaRPr lang="en-GB" b="1" dirty="0"/>
          </a:p>
          <a:p>
            <a:pPr lvl="1">
              <a:buClr>
                <a:srgbClr val="C00000"/>
              </a:buClr>
            </a:pPr>
            <a:r>
              <a:rPr lang="en-GB" dirty="0"/>
              <a:t>Eastern &amp; Southern Africa: </a:t>
            </a:r>
            <a:r>
              <a:rPr lang="en-GB" b="1" dirty="0"/>
              <a:t>32 million </a:t>
            </a:r>
            <a:r>
              <a:rPr lang="en-GB" dirty="0"/>
              <a:t>out of school because of pandemic closures or having failed to return once their schools opened earlier this year. In addition to an </a:t>
            </a:r>
            <a:r>
              <a:rPr lang="en-GB" b="1" dirty="0"/>
              <a:t>37 million </a:t>
            </a:r>
            <a:r>
              <a:rPr lang="en-GB" dirty="0"/>
              <a:t>children who were out of school before the pandemic </a:t>
            </a:r>
            <a:r>
              <a:rPr lang="en-GB" sz="1400" dirty="0"/>
              <a:t>(</a:t>
            </a:r>
            <a:r>
              <a:rPr lang="en-GB" sz="1400" dirty="0">
                <a:hlinkClick r:id="rId4"/>
              </a:rPr>
              <a:t>UNICEF</a:t>
            </a:r>
            <a:r>
              <a:rPr lang="en-GB" sz="1400" dirty="0"/>
              <a:t>, 27 July 2021).</a:t>
            </a:r>
            <a:endParaRPr lang="en-GB" sz="1400" dirty="0">
              <a:solidFill>
                <a:schemeClr val="tx1">
                  <a:alpha val="80000"/>
                </a:schemeClr>
              </a:solidFill>
            </a:endParaRPr>
          </a:p>
          <a:p>
            <a:pPr marL="457200" lvl="1" indent="0">
              <a:buClr>
                <a:srgbClr val="C00000"/>
              </a:buClr>
              <a:buNone/>
            </a:pPr>
            <a:endParaRPr lang="en-GB" sz="14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Issues of poverty, access to technology, safety, availability of trained female role models, sociocultural practices.</a:t>
            </a:r>
            <a:endParaRPr lang="en-GB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26" name="Picture 2" descr="Everything you need to know about Pfizer&amp;#39;s COVID-19 vaccine | Coronavirus  pandemic News | Al Jazeera">
            <a:extLst>
              <a:ext uri="{FF2B5EF4-FFF2-40B4-BE49-F238E27FC236}">
                <a16:creationId xmlns:a16="http://schemas.microsoft.com/office/drawing/2014/main" id="{80B06D6E-EC27-DA4E-98B5-5AC11C9E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97" y="1989985"/>
            <a:ext cx="3735829" cy="19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llions are still out of school. This is the world&amp;#39;s plan to change that | World  Economic Forum">
            <a:extLst>
              <a:ext uri="{FF2B5EF4-FFF2-40B4-BE49-F238E27FC236}">
                <a16:creationId xmlns:a16="http://schemas.microsoft.com/office/drawing/2014/main" id="{55AA101D-6021-0845-B1E7-3AFD5529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0" y="4302175"/>
            <a:ext cx="3746950" cy="16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106609-9DCA-B149-B4BD-1953CD480A2B}"/>
              </a:ext>
            </a:extLst>
          </p:cNvPr>
          <p:cNvSpPr/>
          <p:nvPr/>
        </p:nvSpPr>
        <p:spPr>
          <a:xfrm>
            <a:off x="1064301" y="5248405"/>
            <a:ext cx="7340366" cy="1206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8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AEE23-5D90-5B40-871A-A1A2428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37" y="1672"/>
            <a:ext cx="10259815" cy="844786"/>
          </a:xfrm>
        </p:spPr>
        <p:txBody>
          <a:bodyPr anchor="b">
            <a:normAutofit fontScale="90000"/>
          </a:bodyPr>
          <a:lstStyle/>
          <a:p>
            <a:r>
              <a:rPr lang="en-US" sz="5600" dirty="0"/>
              <a:t>COVID-19: Where are we at?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702E-520C-CC45-B7EB-B8799AB6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45" y="995571"/>
            <a:ext cx="7903722" cy="5654607"/>
          </a:xfrm>
        </p:spPr>
        <p:txBody>
          <a:bodyPr anchor="t"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GB" sz="2600" dirty="0">
                <a:solidFill>
                  <a:schemeClr val="tx1">
                    <a:alpha val="80000"/>
                  </a:schemeClr>
                </a:solidFill>
              </a:rPr>
              <a:t>Globally</a:t>
            </a:r>
          </a:p>
          <a:p>
            <a:pPr marL="0" indent="0">
              <a:buClr>
                <a:srgbClr val="C00000"/>
              </a:buClr>
              <a:buNone/>
            </a:pPr>
            <a:endParaRPr lang="en-GB" sz="26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Worldwide, 250 million children were already out of school,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 with 1.6 billion children out of school during the pandemic may never return 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(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World Economic Forum 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Dec 2020).</a:t>
            </a:r>
          </a:p>
          <a:p>
            <a:pPr lvl="1">
              <a:buClr>
                <a:srgbClr val="C00000"/>
              </a:buClr>
            </a:pPr>
            <a:endParaRPr lang="en-GB" b="1" dirty="0"/>
          </a:p>
          <a:p>
            <a:pPr lvl="1">
              <a:buClr>
                <a:srgbClr val="C00000"/>
              </a:buClr>
            </a:pPr>
            <a:r>
              <a:rPr lang="en-GB" dirty="0"/>
              <a:t>Eastern &amp; Southern Africa: </a:t>
            </a:r>
            <a:r>
              <a:rPr lang="en-GB" b="1" dirty="0"/>
              <a:t>32 million </a:t>
            </a:r>
            <a:r>
              <a:rPr lang="en-GB" dirty="0"/>
              <a:t>out of school because of pandemic closures or having failed to return once their schools opened earlier this year. In addition to an </a:t>
            </a:r>
            <a:r>
              <a:rPr lang="en-GB" b="1" dirty="0"/>
              <a:t>37 million </a:t>
            </a:r>
            <a:r>
              <a:rPr lang="en-GB" dirty="0"/>
              <a:t>children who were out of school before the pandemic </a:t>
            </a:r>
            <a:r>
              <a:rPr lang="en-GB" sz="1400" dirty="0"/>
              <a:t>(</a:t>
            </a:r>
            <a:r>
              <a:rPr lang="en-GB" sz="1400" dirty="0">
                <a:hlinkClick r:id="rId4"/>
              </a:rPr>
              <a:t>UNICEF</a:t>
            </a:r>
            <a:r>
              <a:rPr lang="en-GB" sz="1400" dirty="0"/>
              <a:t>, 27 July 2021).</a:t>
            </a:r>
            <a:endParaRPr lang="en-GB" sz="1400" dirty="0">
              <a:solidFill>
                <a:schemeClr val="tx1">
                  <a:alpha val="80000"/>
                </a:schemeClr>
              </a:solidFill>
            </a:endParaRPr>
          </a:p>
          <a:p>
            <a:pPr marL="457200" lvl="1" indent="0">
              <a:buClr>
                <a:srgbClr val="C00000"/>
              </a:buClr>
              <a:buNone/>
            </a:pPr>
            <a:endParaRPr lang="en-GB" sz="14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Issues of poverty, access to technology, safety, availability of trained female role models, sociocultural practices.</a:t>
            </a:r>
            <a:endParaRPr lang="en-GB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26" name="Picture 2" descr="Everything you need to know about Pfizer&amp;#39;s COVID-19 vaccine | Coronavirus  pandemic News | Al Jazeera">
            <a:extLst>
              <a:ext uri="{FF2B5EF4-FFF2-40B4-BE49-F238E27FC236}">
                <a16:creationId xmlns:a16="http://schemas.microsoft.com/office/drawing/2014/main" id="{80B06D6E-EC27-DA4E-98B5-5AC11C9E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97" y="1989985"/>
            <a:ext cx="3735829" cy="19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llions are still out of school. This is the world&amp;#39;s plan to change that | World  Economic Forum">
            <a:extLst>
              <a:ext uri="{FF2B5EF4-FFF2-40B4-BE49-F238E27FC236}">
                <a16:creationId xmlns:a16="http://schemas.microsoft.com/office/drawing/2014/main" id="{55AA101D-6021-0845-B1E7-3AFD5529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0" y="4302175"/>
            <a:ext cx="3746950" cy="16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3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AEE23-5D90-5B40-871A-A1A2428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37" y="1672"/>
            <a:ext cx="10259815" cy="844786"/>
          </a:xfrm>
        </p:spPr>
        <p:txBody>
          <a:bodyPr anchor="b">
            <a:normAutofit fontScale="90000"/>
          </a:bodyPr>
          <a:lstStyle/>
          <a:p>
            <a:r>
              <a:rPr lang="en-US" sz="5600" dirty="0"/>
              <a:t>COVID-19: Where are we at?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702E-520C-CC45-B7EB-B8799AB6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45" y="995571"/>
            <a:ext cx="7903722" cy="5654607"/>
          </a:xfrm>
        </p:spPr>
        <p:txBody>
          <a:bodyPr anchor="t"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GB" sz="2600" dirty="0">
                <a:solidFill>
                  <a:schemeClr val="tx1">
                    <a:alpha val="80000"/>
                  </a:schemeClr>
                </a:solidFill>
              </a:rPr>
              <a:t>Globally</a:t>
            </a:r>
          </a:p>
          <a:p>
            <a:pPr marL="0" indent="0">
              <a:buClr>
                <a:srgbClr val="C00000"/>
              </a:buClr>
              <a:buNone/>
            </a:pPr>
            <a:endParaRPr lang="en-GB" sz="2600" dirty="0">
              <a:solidFill>
                <a:schemeClr val="tx1">
                  <a:alpha val="80000"/>
                </a:schemeClr>
              </a:solidFill>
            </a:endParaRPr>
          </a:p>
          <a:p>
            <a:pPr marL="457200" lvl="1" indent="0">
              <a:buClr>
                <a:srgbClr val="C00000"/>
              </a:buClr>
              <a:buNone/>
            </a:pP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What works? </a:t>
            </a:r>
          </a:p>
          <a:p>
            <a:pPr lvl="1">
              <a:buClr>
                <a:srgbClr val="C00000"/>
              </a:buClr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Work closely with local leaders and offer teacher education of mental health.</a:t>
            </a:r>
          </a:p>
          <a:p>
            <a:pPr lvl="1">
              <a:buClr>
                <a:srgbClr val="C00000"/>
              </a:buClr>
            </a:pPr>
            <a:endParaRPr lang="en-GB" b="1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Develop holistic social and fiscal policy by </a:t>
            </a: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harmonizing data 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across industries 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(</a:t>
            </a:r>
            <a:r>
              <a:rPr lang="en-GB" sz="1400" dirty="0" err="1">
                <a:solidFill>
                  <a:schemeClr val="tx1">
                    <a:alpha val="80000"/>
                  </a:schemeClr>
                </a:solidFill>
              </a:rPr>
              <a:t>Marelize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alpha val="80000"/>
                  </a:schemeClr>
                </a:solidFill>
              </a:rPr>
              <a:t>Gorgens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, World Bank Feb 2021)</a:t>
            </a:r>
          </a:p>
          <a:p>
            <a:pPr lvl="1">
              <a:buClr>
                <a:srgbClr val="C00000"/>
              </a:buClr>
            </a:pPr>
            <a:endParaRPr lang="en-GB" sz="14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Much complex issue of bridging the research, practice, </a:t>
            </a:r>
            <a:r>
              <a:rPr lang="en-GB" b="1" i="1" dirty="0">
                <a:solidFill>
                  <a:schemeClr val="tx1">
                    <a:alpha val="80000"/>
                  </a:schemeClr>
                </a:solidFill>
              </a:rPr>
              <a:t>access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 gap.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26" name="Picture 2" descr="Everything you need to know about Pfizer&amp;#39;s COVID-19 vaccine | Coronavirus  pandemic News | Al Jazeera">
            <a:extLst>
              <a:ext uri="{FF2B5EF4-FFF2-40B4-BE49-F238E27FC236}">
                <a16:creationId xmlns:a16="http://schemas.microsoft.com/office/drawing/2014/main" id="{80B06D6E-EC27-DA4E-98B5-5AC11C9E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97" y="1989985"/>
            <a:ext cx="3735829" cy="19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llions are still out of school. This is the world&amp;#39;s plan to change that | World  Economic Forum">
            <a:extLst>
              <a:ext uri="{FF2B5EF4-FFF2-40B4-BE49-F238E27FC236}">
                <a16:creationId xmlns:a16="http://schemas.microsoft.com/office/drawing/2014/main" id="{55AA101D-6021-0845-B1E7-3AFD5529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0" y="4302175"/>
            <a:ext cx="3746950" cy="16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1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49" name="Straight Connector 7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702E-520C-CC45-B7EB-B8799AB6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8" y="1364941"/>
            <a:ext cx="4162201" cy="468658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GB" sz="2600" dirty="0">
                <a:solidFill>
                  <a:schemeClr val="tx1">
                    <a:alpha val="80000"/>
                  </a:schemeClr>
                </a:solidFill>
              </a:rPr>
              <a:t>UK / England</a:t>
            </a:r>
          </a:p>
          <a:p>
            <a:pPr marL="0" indent="0">
              <a:buClr>
                <a:srgbClr val="C00000"/>
              </a:buClr>
              <a:buNone/>
            </a:pPr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87M 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doses given (55.4-65.8% fully vax).</a:t>
            </a:r>
          </a:p>
          <a:p>
            <a:pPr lvl="1">
              <a:buClr>
                <a:srgbClr val="C00000"/>
              </a:buClr>
            </a:pPr>
            <a:endParaRPr lang="en-GB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In England, over 1 million(15.5%) primary and secondary school 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children were absent in the week leading up to the 15 July 2021 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(DfE data, 30 July 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Independent Sage</a:t>
            </a:r>
            <a:r>
              <a:rPr lang="en-GB" sz="1400" dirty="0">
                <a:solidFill>
                  <a:schemeClr val="tx1">
                    <a:alpha val="80000"/>
                  </a:schemeClr>
                </a:solidFill>
              </a:rPr>
              <a:t> briefing)</a:t>
            </a:r>
          </a:p>
          <a:p>
            <a:pPr lvl="1">
              <a:buClr>
                <a:srgbClr val="C00000"/>
              </a:buClr>
            </a:pPr>
            <a:endParaRPr lang="en-GB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In that last week, </a:t>
            </a: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29.6%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 absent in the North-East and 11.3% in London.</a:t>
            </a:r>
          </a:p>
        </p:txBody>
      </p:sp>
      <p:sp>
        <p:nvSpPr>
          <p:cNvPr id="7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2D206EA-9260-8148-A585-D6E1660FA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92" y="1364941"/>
            <a:ext cx="6960557" cy="51131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2F40762-6D0B-6D44-B87B-EB8BAF3A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37" y="1672"/>
            <a:ext cx="10259815" cy="844786"/>
          </a:xfrm>
        </p:spPr>
        <p:txBody>
          <a:bodyPr anchor="b">
            <a:normAutofit fontScale="90000"/>
          </a:bodyPr>
          <a:lstStyle/>
          <a:p>
            <a:r>
              <a:rPr lang="en-US" sz="5600" dirty="0"/>
              <a:t>COVID-19: Where are we 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8342C-F8D6-EC4D-AE97-440ABA5A78C0}"/>
              </a:ext>
            </a:extLst>
          </p:cNvPr>
          <p:cNvSpPr txBox="1"/>
          <p:nvPr/>
        </p:nvSpPr>
        <p:spPr>
          <a:xfrm>
            <a:off x="3729" y="6591481"/>
            <a:ext cx="688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Prof. Christina Pagel - https://www.independentsage.org/category/weeklynumbers/</a:t>
            </a:r>
          </a:p>
        </p:txBody>
      </p:sp>
    </p:spTree>
    <p:extLst>
      <p:ext uri="{BB962C8B-B14F-4D97-AF65-F5344CB8AC3E}">
        <p14:creationId xmlns:p14="http://schemas.microsoft.com/office/powerpoint/2010/main" val="108809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49" name="Straight Connector 7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117D54-EAC8-B247-822C-1E9C29668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9303" r="28800" b="10632"/>
          <a:stretch/>
        </p:blipFill>
        <p:spPr>
          <a:xfrm>
            <a:off x="4630586" y="1183532"/>
            <a:ext cx="7222399" cy="5217268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2775273-E6F9-7E4B-8F0C-059CFFFA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8" y="1364941"/>
            <a:ext cx="3999321" cy="5396458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GB" sz="2600" dirty="0">
                <a:solidFill>
                  <a:schemeClr val="tx1">
                    <a:alpha val="80000"/>
                  </a:schemeClr>
                </a:solidFill>
              </a:rPr>
              <a:t>England</a:t>
            </a:r>
          </a:p>
          <a:p>
            <a:pPr marL="0" indent="0">
              <a:buClr>
                <a:srgbClr val="C00000"/>
              </a:buClr>
              <a:buNone/>
            </a:pPr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School holidays can reduce the  transmissions of Delta variant.</a:t>
            </a:r>
          </a:p>
          <a:p>
            <a:pPr lvl="1">
              <a:buClr>
                <a:srgbClr val="C00000"/>
              </a:buClr>
            </a:pPr>
            <a:endParaRPr lang="en-GB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But isolating = fewer tests as reflected in the decreases seen in 10-19yo (yellow &amp; grey lines).</a:t>
            </a:r>
          </a:p>
          <a:p>
            <a:pPr lvl="1">
              <a:buClr>
                <a:srgbClr val="C00000"/>
              </a:buClr>
            </a:pPr>
            <a:endParaRPr lang="en-GB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Long covid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9FF3137-2E89-DE4A-8C67-4D83A0DB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37" y="1672"/>
            <a:ext cx="10259815" cy="844786"/>
          </a:xfrm>
        </p:spPr>
        <p:txBody>
          <a:bodyPr anchor="b">
            <a:normAutofit fontScale="90000"/>
          </a:bodyPr>
          <a:lstStyle/>
          <a:p>
            <a:r>
              <a:rPr lang="en-US" sz="5600" dirty="0"/>
              <a:t>COVID-19: Where are we at?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B9F96F-E3ED-7844-BC08-AE7D632DCC95}"/>
              </a:ext>
            </a:extLst>
          </p:cNvPr>
          <p:cNvSpPr txBox="1"/>
          <p:nvPr/>
        </p:nvSpPr>
        <p:spPr>
          <a:xfrm>
            <a:off x="3729" y="6591481"/>
            <a:ext cx="688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Prof. Christina Pagel - https://www.independentsage.org/category/weeklynumbers/</a:t>
            </a:r>
          </a:p>
        </p:txBody>
      </p:sp>
    </p:spTree>
    <p:extLst>
      <p:ext uri="{BB962C8B-B14F-4D97-AF65-F5344CB8AC3E}">
        <p14:creationId xmlns:p14="http://schemas.microsoft.com/office/powerpoint/2010/main" val="750355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6135</TotalTime>
  <Words>2710</Words>
  <Application>Microsoft Macintosh PowerPoint</Application>
  <PresentationFormat>Widescreen</PresentationFormat>
  <Paragraphs>373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Nunito</vt:lpstr>
      <vt:lpstr>Solano Gothic MVB Std Cap</vt:lpstr>
      <vt:lpstr>Arial</vt:lpstr>
      <vt:lpstr>Calibri</vt:lpstr>
      <vt:lpstr>Calibri Light</vt:lpstr>
      <vt:lpstr>Tahoma</vt:lpstr>
      <vt:lpstr>Wingdings</vt:lpstr>
      <vt:lpstr>Tema de Office</vt:lpstr>
      <vt:lpstr>Office Theme</vt:lpstr>
      <vt:lpstr>PowerPoint Presentation</vt:lpstr>
      <vt:lpstr>PowerPoint Presentation</vt:lpstr>
      <vt:lpstr>PowerPoint Presentation</vt:lpstr>
      <vt:lpstr>COVID-19: Where are we at?</vt:lpstr>
      <vt:lpstr>COVID-19: Where are we at?</vt:lpstr>
      <vt:lpstr>COVID-19: Where are we at?</vt:lpstr>
      <vt:lpstr>COVID-19: Where are we at?</vt:lpstr>
      <vt:lpstr>COVID-19: Where are we at?</vt:lpstr>
      <vt:lpstr>COVID-19: Where are we at?</vt:lpstr>
      <vt:lpstr>PowerPoint Presentation</vt:lpstr>
      <vt:lpstr>COVID has negatively impacted everyone’s mental health</vt:lpstr>
      <vt:lpstr>COVID has negatively impacted teacher’s mental health</vt:lpstr>
      <vt:lpstr>COVID has negatively impacted teacher’s mental health</vt:lpstr>
      <vt:lpstr>COVID has negatively impacted young people’s mental health</vt:lpstr>
      <vt:lpstr>UCL-Penn Global COVID Study</vt:lpstr>
      <vt:lpstr>GlobalCOVIDStudy.com</vt:lpstr>
      <vt:lpstr>Q1: What stressors have people been experiencing?  Q2: What do you need to recover from the pandemic? </vt:lpstr>
      <vt:lpstr>PowerPoint Presentation</vt:lpstr>
      <vt:lpstr>Q2. What support would you/your family need in the next 6 months to thrive and recover from the pandemic?</vt:lpstr>
      <vt:lpstr>PowerPoint Presentation</vt:lpstr>
      <vt:lpstr>Vaccines, freedom to travel, seeing people (40%)</vt:lpstr>
      <vt:lpstr>Assurances from employers an  financial support and help (23.4%)</vt:lpstr>
      <vt:lpstr>Access and continued access to mental health services  (19.6%)</vt:lpstr>
      <vt:lpstr>Clarity in government guidelines and messaging  (11.7%)</vt:lpstr>
      <vt:lpstr>Understanding from others  and  personal support (5.3%)</vt:lpstr>
      <vt:lpstr>PowerPoint Presentation</vt:lpstr>
      <vt:lpstr>To recover fairly…</vt:lpstr>
      <vt:lpstr>To recover fairly…</vt:lpstr>
      <vt:lpstr>To recover fairly…</vt:lpstr>
      <vt:lpstr>To recover fairly…</vt:lpstr>
      <vt:lpstr>Engage with policymakers</vt:lpstr>
      <vt:lpstr>Access and share what works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Nathalie Fabiola García Guzmán</dc:creator>
  <cp:lastModifiedBy>Wong, Keri</cp:lastModifiedBy>
  <cp:revision>863</cp:revision>
  <dcterms:created xsi:type="dcterms:W3CDTF">2017-11-20T18:08:44Z</dcterms:created>
  <dcterms:modified xsi:type="dcterms:W3CDTF">2021-08-05T13:55:02Z</dcterms:modified>
</cp:coreProperties>
</file>