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653" y="1635070"/>
            <a:ext cx="3718455" cy="574873"/>
          </a:xfrm>
        </p:spPr>
        <p:txBody>
          <a:bodyPr/>
          <a:lstStyle/>
          <a:p>
            <a:r>
              <a:rPr lang="en-US" b="1" dirty="0" smtClean="0">
                <a:latin typeface="Arial" panose="020B0604020202020204" pitchFamily="34" charset="0"/>
                <a:cs typeface="Arial" panose="020B0604020202020204" pitchFamily="34" charset="0"/>
              </a:rPr>
              <a:t>Potato ‘Little Ruby’</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fontScale="70000" lnSpcReduction="20000"/>
          </a:bodyPr>
          <a:lstStyle/>
          <a:p>
            <a:endParaRPr lang="en-US" sz="2100" dirty="0" smtClean="0"/>
          </a:p>
          <a:p>
            <a:pPr>
              <a:lnSpc>
                <a:spcPct val="120000"/>
              </a:lnSpc>
              <a:buClr>
                <a:schemeClr val="accent2"/>
              </a:buClr>
              <a:buSzPct val="125000"/>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Potato </a:t>
            </a:r>
            <a:r>
              <a:rPr lang="en-US" sz="2200" dirty="0">
                <a:latin typeface="Arial" panose="020B0604020202020204" pitchFamily="34" charset="0"/>
                <a:cs typeface="Arial" panose="020B0604020202020204" pitchFamily="34" charset="0"/>
              </a:rPr>
              <a:t>‘Little Ruby’ is an early maturing variety.  Tubers are small, round, fairly smooth, red-skinned and have shallower eyes than most red-skinned varieties.  Because of its small size, marketable yields have been considerably less than standard red-skinned varieties and yields decrease even more so under warmer growing environments. Specific gravity of ‘Little Ruby’ has been slightly higher than other standard red-skinned varieties.  Flesh color is light yellow.  The carotenoid content of ‘Little Ruby’ tubers has averaged 66% of Yukon Gold.  External and internal defects have been minimal.  ‘Little Ruby’ is being released primarily for the ‘baby red’ market</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lnSpc>
                <a:spcPct val="120000"/>
              </a:lnSpc>
              <a:buClr>
                <a:schemeClr val="accent2"/>
              </a:buClr>
              <a:buSzPct val="125000"/>
              <a:buFont typeface="Wingdings" panose="05000000000000000000" pitchFamily="2" charset="2"/>
              <a:buChar char="Ø"/>
            </a:pPr>
            <a:r>
              <a:rPr lang="en-US" sz="2200" dirty="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rotected </a:t>
            </a:r>
            <a:r>
              <a:rPr lang="en-US" sz="2200" dirty="0">
                <a:latin typeface="Arial" panose="020B0604020202020204" pitchFamily="34" charset="0"/>
                <a:cs typeface="Arial" panose="020B0604020202020204" pitchFamily="34" charset="0"/>
              </a:rPr>
              <a:t>through </a:t>
            </a:r>
            <a:r>
              <a:rPr lang="en-US" sz="2200" dirty="0" smtClean="0">
                <a:latin typeface="Arial" panose="020B0604020202020204" pitchFamily="34" charset="0"/>
                <a:cs typeface="Arial" panose="020B0604020202020204" pitchFamily="34" charset="0"/>
              </a:rPr>
              <a:t>PVPC </a:t>
            </a:r>
            <a:r>
              <a:rPr lang="en-US" sz="2200" dirty="0">
                <a:latin typeface="Arial" panose="020B0604020202020204" pitchFamily="34" charset="0"/>
                <a:cs typeface="Arial" panose="020B0604020202020204" pitchFamily="34" charset="0"/>
              </a:rPr>
              <a:t>#2016-00262. </a:t>
            </a:r>
            <a:endParaRPr lang="en-US" sz="2200" dirty="0" smtClean="0">
              <a:latin typeface="Arial" panose="020B0604020202020204" pitchFamily="34" charset="0"/>
              <a:cs typeface="Arial" panose="020B0604020202020204" pitchFamily="34" charset="0"/>
            </a:endParaRPr>
          </a:p>
          <a:p>
            <a:pPr>
              <a:lnSpc>
                <a:spcPct val="120000"/>
              </a:lnSpc>
              <a:buClr>
                <a:schemeClr val="accent2"/>
              </a:buClr>
              <a:buSzPct val="125000"/>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For </a:t>
            </a:r>
            <a:r>
              <a:rPr lang="en-US" sz="2200" dirty="0">
                <a:latin typeface="Arial" panose="020B0604020202020204" pitchFamily="34" charset="0"/>
                <a:cs typeface="Arial" panose="020B0604020202020204" pitchFamily="34" charset="0"/>
              </a:rPr>
              <a:t>licensing information contact: </a:t>
            </a:r>
            <a:r>
              <a:rPr lang="en-US" sz="2200" dirty="0" smtClean="0">
                <a:latin typeface="Arial" panose="020B0604020202020204" pitchFamily="34" charset="0"/>
                <a:cs typeface="Arial" panose="020B0604020202020204" pitchFamily="34" charset="0"/>
              </a:rPr>
              <a:t>Jim </a:t>
            </a:r>
            <a:r>
              <a:rPr lang="en-US" sz="2200" dirty="0" smtClean="0">
                <a:latin typeface="Arial" panose="020B0604020202020204" pitchFamily="34" charset="0"/>
                <a:cs typeface="Arial" panose="020B0604020202020204" pitchFamily="34" charset="0"/>
              </a:rPr>
              <a:t>Poulos, jim.poulos@ars.usda.gov.</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847" y="2828940"/>
            <a:ext cx="3549112" cy="2581976"/>
          </a:xfrm>
          <a:prstGeom prst="rect">
            <a:avLst/>
          </a:prstGeom>
        </p:spPr>
      </p:pic>
    </p:spTree>
    <p:extLst>
      <p:ext uri="{BB962C8B-B14F-4D97-AF65-F5344CB8AC3E}">
        <p14:creationId xmlns:p14="http://schemas.microsoft.com/office/powerpoint/2010/main" val="799425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653" y="1635070"/>
            <a:ext cx="3718455" cy="574873"/>
          </a:xfrm>
        </p:spPr>
        <p:txBody>
          <a:bodyPr/>
          <a:lstStyle/>
          <a:p>
            <a:r>
              <a:rPr lang="en-US" b="1" dirty="0" smtClean="0">
                <a:latin typeface="Arial" panose="020B0604020202020204" pitchFamily="34" charset="0"/>
                <a:cs typeface="Arial" panose="020B0604020202020204" pitchFamily="34" charset="0"/>
              </a:rPr>
              <a:t>Kiwi ‘Tango’ &amp; ‘Hombre’</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pPr>
              <a:lnSpc>
                <a:spcPct val="120000"/>
              </a:lnSpc>
              <a:buClr>
                <a:schemeClr val="accent2"/>
              </a:buClr>
              <a:buSzPct val="12500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Tango</a:t>
            </a:r>
            <a:r>
              <a:rPr lang="en-US" sz="1600" dirty="0">
                <a:latin typeface="Arial" panose="020B0604020202020204" pitchFamily="34" charset="0"/>
                <a:cs typeface="Arial" panose="020B0604020202020204" pitchFamily="34" charset="0"/>
              </a:rPr>
              <a:t>’ produces fruit of high quality and of significantly larger size than the currently-grown cold hardy species </a:t>
            </a:r>
            <a:r>
              <a:rPr lang="en-US" sz="1600" i="1" dirty="0">
                <a:latin typeface="Arial" panose="020B0604020202020204" pitchFamily="34" charset="0"/>
                <a:cs typeface="Arial" panose="020B0604020202020204" pitchFamily="34" charset="0"/>
              </a:rPr>
              <a:t>A. </a:t>
            </a:r>
            <a:r>
              <a:rPr lang="en-US" sz="1600" i="1" dirty="0" err="1">
                <a:latin typeface="Arial" panose="020B0604020202020204" pitchFamily="34" charset="0"/>
                <a:cs typeface="Arial" panose="020B0604020202020204" pitchFamily="34" charset="0"/>
              </a:rPr>
              <a:t>arguta</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and </a:t>
            </a:r>
            <a:r>
              <a:rPr lang="en-US" sz="1600" i="1" dirty="0">
                <a:latin typeface="Arial" panose="020B0604020202020204" pitchFamily="34" charset="0"/>
                <a:cs typeface="Arial" panose="020B0604020202020204" pitchFamily="34" charset="0"/>
              </a:rPr>
              <a:t>A. </a:t>
            </a:r>
            <a:r>
              <a:rPr lang="en-US" sz="1600" i="1" dirty="0" err="1">
                <a:latin typeface="Arial" panose="020B0604020202020204" pitchFamily="34" charset="0"/>
                <a:cs typeface="Arial" panose="020B0604020202020204" pitchFamily="34" charset="0"/>
              </a:rPr>
              <a:t>kolomikta</a:t>
            </a:r>
            <a:r>
              <a:rPr lang="en-US" sz="1600" dirty="0">
                <a:latin typeface="Arial" panose="020B0604020202020204" pitchFamily="34" charset="0"/>
                <a:cs typeface="Arial" panose="020B0604020202020204" pitchFamily="34" charset="0"/>
              </a:rPr>
              <a:t>. Fruit flesh tends towards a "golden" color (yellow-green 153D, Royal Horticulture Society, London) at harvest changing to greyed yellow 160A eating ripe (12 to 18 degrees brix).  ‘Tango’ and its pollinator, ‘Hombre’, are recommended as worthy cultivars for more extensive testing as valuable kiwifruit vines for production in the colder regions of the U.S., in areas up to USDA Plant Hardiness zone 6a, that currently are not suitable for the cultivation of </a:t>
            </a:r>
            <a:r>
              <a:rPr lang="en-US" sz="1600" i="1" dirty="0">
                <a:latin typeface="Arial" panose="020B0604020202020204" pitchFamily="34" charset="0"/>
                <a:cs typeface="Arial" panose="020B0604020202020204" pitchFamily="34" charset="0"/>
              </a:rPr>
              <a:t>A. </a:t>
            </a:r>
            <a:r>
              <a:rPr lang="en-US" sz="1600" i="1" dirty="0" err="1">
                <a:latin typeface="Arial" panose="020B0604020202020204" pitchFamily="34" charset="0"/>
                <a:cs typeface="Arial" panose="020B0604020202020204" pitchFamily="34" charset="0"/>
              </a:rPr>
              <a:t>chinensis</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or </a:t>
            </a:r>
            <a:r>
              <a:rPr lang="en-US" sz="1600" i="1" dirty="0">
                <a:latin typeface="Arial" panose="020B0604020202020204" pitchFamily="34" charset="0"/>
                <a:cs typeface="Arial" panose="020B0604020202020204" pitchFamily="34" charset="0"/>
              </a:rPr>
              <a:t>A. </a:t>
            </a:r>
            <a:r>
              <a:rPr lang="en-US" sz="1600" i="1" dirty="0" err="1">
                <a:latin typeface="Arial" panose="020B0604020202020204" pitchFamily="34" charset="0"/>
                <a:cs typeface="Arial" panose="020B0604020202020204" pitchFamily="34" charset="0"/>
              </a:rPr>
              <a:t>deliciosa</a:t>
            </a:r>
            <a:r>
              <a:rPr lang="en-US" sz="1600" dirty="0">
                <a:latin typeface="Arial" panose="020B0604020202020204" pitchFamily="34" charset="0"/>
                <a:cs typeface="Arial" panose="020B0604020202020204" pitchFamily="34" charset="0"/>
              </a:rPr>
              <a:t>. </a:t>
            </a:r>
          </a:p>
          <a:p>
            <a:pPr>
              <a:lnSpc>
                <a:spcPct val="120000"/>
              </a:lnSpc>
              <a:buClr>
                <a:schemeClr val="accent2"/>
              </a:buClr>
              <a:buSzPct val="12500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Patent pending. </a:t>
            </a:r>
          </a:p>
          <a:p>
            <a:pPr>
              <a:lnSpc>
                <a:spcPct val="120000"/>
              </a:lnSpc>
              <a:buClr>
                <a:schemeClr val="accent2"/>
              </a:buClr>
              <a:buSzPct val="125000"/>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licensing information contact: </a:t>
            </a:r>
            <a:r>
              <a:rPr lang="en-US" sz="1600" dirty="0" smtClean="0">
                <a:latin typeface="Arial" panose="020B0604020202020204" pitchFamily="34" charset="0"/>
                <a:cs typeface="Arial" panose="020B0604020202020204" pitchFamily="34" charset="0"/>
              </a:rPr>
              <a:t>Jim </a:t>
            </a:r>
            <a:r>
              <a:rPr lang="en-US" sz="1600" dirty="0" smtClean="0">
                <a:latin typeface="Arial" panose="020B0604020202020204" pitchFamily="34" charset="0"/>
                <a:cs typeface="Arial" panose="020B0604020202020204" pitchFamily="34" charset="0"/>
              </a:rPr>
              <a:t>Poulos</a:t>
            </a:r>
            <a:r>
              <a:rPr lang="en-US" sz="1600" dirty="0" smtClean="0">
                <a:latin typeface="Arial" panose="020B0604020202020204" pitchFamily="34" charset="0"/>
                <a:cs typeface="Arial" panose="020B0604020202020204" pitchFamily="34" charset="0"/>
              </a:rPr>
              <a:t>, jim.poulos@ars.usda.gov.</a:t>
            </a:r>
            <a:endParaRPr lang="en-US" sz="1600" dirty="0"/>
          </a:p>
          <a:p>
            <a:pPr>
              <a:lnSpc>
                <a:spcPct val="120000"/>
              </a:lnSpc>
              <a:buClr>
                <a:schemeClr val="accent2"/>
              </a:buClr>
              <a:buSzPct val="125000"/>
              <a:buFont typeface="Wingdings" panose="05000000000000000000" pitchFamily="2" charset="2"/>
              <a:buChar char="Ø"/>
            </a:pPr>
            <a:endParaRPr lang="en-US" dirty="0"/>
          </a:p>
        </p:txBody>
      </p:sp>
    </p:spTree>
    <p:extLst>
      <p:ext uri="{BB962C8B-B14F-4D97-AF65-F5344CB8AC3E}">
        <p14:creationId xmlns:p14="http://schemas.microsoft.com/office/powerpoint/2010/main" val="2211795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6080" y="1230104"/>
            <a:ext cx="3718455" cy="588758"/>
          </a:xfrm>
        </p:spPr>
        <p:txBody>
          <a:bodyPr>
            <a:noAutofit/>
          </a:bodyPr>
          <a:lstStyle/>
          <a:p>
            <a:r>
              <a:rPr lang="en-US" b="1" i="1" dirty="0" smtClean="0">
                <a:latin typeface="Arial" panose="020B0604020202020204" pitchFamily="34" charset="0"/>
                <a:cs typeface="Arial" panose="020B0604020202020204" pitchFamily="34" charset="0"/>
              </a:rPr>
              <a:t/>
            </a:r>
            <a:br>
              <a:rPr lang="en-US" b="1" i="1" dirty="0" smtClean="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
            </a:r>
            <a:br>
              <a:rPr lang="en-US" b="1" i="1" dirty="0">
                <a:latin typeface="Arial" panose="020B0604020202020204" pitchFamily="34" charset="0"/>
                <a:cs typeface="Arial" panose="020B0604020202020204" pitchFamily="34" charset="0"/>
              </a:rPr>
            </a:br>
            <a:r>
              <a:rPr lang="en-US" b="1" i="1" dirty="0" smtClean="0">
                <a:latin typeface="Arial" panose="020B0604020202020204" pitchFamily="34" charset="0"/>
                <a:cs typeface="Arial" panose="020B0604020202020204" pitchFamily="34" charset="0"/>
              </a:rPr>
              <a:t/>
            </a:r>
            <a:br>
              <a:rPr lang="en-US" b="1" i="1" dirty="0" smtClean="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
            </a:r>
            <a:br>
              <a:rPr lang="en-US" b="1" i="1" dirty="0">
                <a:latin typeface="Arial" panose="020B0604020202020204" pitchFamily="34" charset="0"/>
                <a:cs typeface="Arial" panose="020B0604020202020204" pitchFamily="34" charset="0"/>
              </a:rPr>
            </a:br>
            <a:r>
              <a:rPr lang="en-US" b="1" i="1" dirty="0" err="1" smtClean="0">
                <a:latin typeface="Arial" panose="020B0604020202020204" pitchFamily="34" charset="0"/>
                <a:cs typeface="Arial" panose="020B0604020202020204" pitchFamily="34" charset="0"/>
              </a:rPr>
              <a:t>Hippeastrum</a:t>
            </a:r>
            <a:r>
              <a:rPr lang="en-US"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x </a:t>
            </a:r>
            <a:r>
              <a:rPr lang="en-US" b="1" i="1" dirty="0" err="1" smtClean="0">
                <a:latin typeface="Arial" panose="020B0604020202020204" pitchFamily="34" charset="0"/>
                <a:cs typeface="Arial" panose="020B0604020202020204" pitchFamily="34" charset="0"/>
              </a:rPr>
              <a:t>hybridum</a:t>
            </a:r>
            <a:r>
              <a:rPr lang="en-US" b="1" dirty="0" smtClean="0">
                <a:latin typeface="Arial" panose="020B0604020202020204" pitchFamily="34" charset="0"/>
                <a:cs typeface="Arial" panose="020B0604020202020204" pitchFamily="34" charset="0"/>
              </a:rPr>
              <a:t> (amaryllis) ‘Boca’</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465559" y="960895"/>
            <a:ext cx="5827671" cy="5222373"/>
          </a:xfrm>
        </p:spPr>
        <p:txBody>
          <a:bodyPr>
            <a:noAutofit/>
          </a:bodyPr>
          <a:lstStyle/>
          <a:p>
            <a:pPr>
              <a:spcBef>
                <a:spcPts val="0"/>
              </a:spcBef>
              <a:spcAft>
                <a:spcPts val="0"/>
              </a:spcAft>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Amaryllis ‘Boca’ is a new and distinct triploid (2n=33) </a:t>
            </a:r>
            <a:r>
              <a:rPr lang="en-US" sz="1400" i="1" dirty="0" err="1" smtClean="0">
                <a:latin typeface="Arial" panose="020B0604020202020204" pitchFamily="34" charset="0"/>
                <a:cs typeface="Arial" panose="020B0604020202020204" pitchFamily="34" charset="0"/>
              </a:rPr>
              <a:t>Hippeastrum</a:t>
            </a:r>
            <a:r>
              <a:rPr lang="en-US" sz="1400" dirty="0" smtClean="0">
                <a:latin typeface="Arial" panose="020B0604020202020204" pitchFamily="34" charset="0"/>
                <a:cs typeface="Arial" panose="020B0604020202020204" pitchFamily="34" charset="0"/>
              </a:rPr>
              <a:t> interspecific hybrid plant </a:t>
            </a:r>
            <a:r>
              <a:rPr lang="en-US" sz="1400" dirty="0">
                <a:latin typeface="Arial" panose="020B0604020202020204" pitchFamily="34" charset="0"/>
                <a:cs typeface="Arial" panose="020B0604020202020204" pitchFamily="34" charset="0"/>
              </a:rPr>
              <a:t>particularly characterized by "butterfly" shape flowers, measuring approximately 13-14 cm and 15-16 cm long, approximately 12-13.5 cm and 14-15 cm wide laterally, approximately 14-16 cm and 16-18 cm wide dorsal-ventrally, The flowers are densely striated purple pink (approximately red purple RHS 57A) on their inner surfaces, with an irregular marginal white RHS 155D </a:t>
            </a:r>
            <a:r>
              <a:rPr lang="en-US" sz="1400" dirty="0" err="1">
                <a:latin typeface="Arial" panose="020B0604020202020204" pitchFamily="34" charset="0"/>
                <a:cs typeface="Arial" panose="020B0604020202020204" pitchFamily="34" charset="0"/>
              </a:rPr>
              <a:t>picotee</a:t>
            </a:r>
            <a:r>
              <a:rPr lang="en-US" sz="1400" dirty="0">
                <a:latin typeface="Arial" panose="020B0604020202020204" pitchFamily="34" charset="0"/>
                <a:cs typeface="Arial" panose="020B0604020202020204" pitchFamily="34" charset="0"/>
              </a:rPr>
              <a:t> and a faint white RHS 155D keel on the outer lateral segments; the outer surfaces are more lightly striated with infusions of green RHS 149B and maroon RHS 178B along the keels. The female parent is an </a:t>
            </a:r>
            <a:r>
              <a:rPr lang="en-US" sz="1400" dirty="0" err="1">
                <a:latin typeface="Arial" panose="020B0604020202020204" pitchFamily="34" charset="0"/>
                <a:cs typeface="Arial" panose="020B0604020202020204" pitchFamily="34" charset="0"/>
              </a:rPr>
              <a:t>Fl</a:t>
            </a:r>
            <a:r>
              <a:rPr lang="en-US" sz="1400" dirty="0">
                <a:latin typeface="Arial" panose="020B0604020202020204" pitchFamily="34" charset="0"/>
                <a:cs typeface="Arial" panose="020B0604020202020204" pitchFamily="34" charset="0"/>
              </a:rPr>
              <a:t> interspecific hybrid (</a:t>
            </a:r>
            <a:r>
              <a:rPr lang="en-US" sz="1400" i="1" dirty="0">
                <a:latin typeface="Arial" panose="020B0604020202020204" pitchFamily="34" charset="0"/>
                <a:cs typeface="Arial" panose="020B0604020202020204" pitchFamily="34" charset="0"/>
              </a:rPr>
              <a:t>H</a:t>
            </a: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ambiguum</a:t>
            </a:r>
            <a:r>
              <a:rPr lang="en-US" sz="1400" i="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x </a:t>
            </a:r>
            <a:r>
              <a:rPr lang="en-US" sz="1400" i="1" dirty="0" smtClean="0">
                <a:latin typeface="Arial" panose="020B0604020202020204" pitchFamily="34" charset="0"/>
                <a:cs typeface="Arial" panose="020B0604020202020204" pitchFamily="34" charset="0"/>
              </a:rPr>
              <a:t>H</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papilio</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clone 4-16, unpatented). The </a:t>
            </a:r>
            <a:r>
              <a:rPr lang="en-US" sz="1400" dirty="0" smtClean="0">
                <a:latin typeface="Arial" panose="020B0604020202020204" pitchFamily="34" charset="0"/>
                <a:cs typeface="Arial" panose="020B0604020202020204" pitchFamily="34" charset="0"/>
              </a:rPr>
              <a:t>pollen parent </a:t>
            </a:r>
            <a:r>
              <a:rPr lang="en-US" sz="1400" dirty="0">
                <a:latin typeface="Arial" panose="020B0604020202020204" pitchFamily="34" charset="0"/>
                <a:cs typeface="Arial" panose="020B0604020202020204" pitchFamily="34" charset="0"/>
              </a:rPr>
              <a:t>is an unpatented selection from the complex cross (</a:t>
            </a:r>
            <a:r>
              <a:rPr lang="en-US" sz="1400" i="1" dirty="0">
                <a:latin typeface="Arial" panose="020B0604020202020204" pitchFamily="34" charset="0"/>
                <a:cs typeface="Arial" panose="020B0604020202020204" pitchFamily="34" charset="0"/>
              </a:rPr>
              <a:t>H</a:t>
            </a: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ambiguum</a:t>
            </a:r>
            <a:r>
              <a:rPr lang="en-US" sz="1400" i="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x </a:t>
            </a:r>
            <a:r>
              <a:rPr lang="en-US" sz="1400" i="1" dirty="0" smtClean="0">
                <a:latin typeface="Arial" panose="020B0604020202020204" pitchFamily="34" charset="0"/>
                <a:cs typeface="Arial" panose="020B0604020202020204" pitchFamily="34" charset="0"/>
              </a:rPr>
              <a:t>H</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papilio</a:t>
            </a:r>
            <a:r>
              <a:rPr lang="en-US" sz="1400" i="1"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x (</a:t>
            </a:r>
            <a:r>
              <a:rPr lang="en-US" sz="1400" i="1" dirty="0" smtClean="0">
                <a:latin typeface="Arial" panose="020B0604020202020204" pitchFamily="34" charset="0"/>
                <a:cs typeface="Arial" panose="020B0604020202020204" pitchFamily="34" charset="0"/>
              </a:rPr>
              <a:t>H</a:t>
            </a:r>
            <a:r>
              <a:rPr lang="en-US" sz="1400" i="1" dirty="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lapacense</a:t>
            </a:r>
            <a:r>
              <a:rPr lang="en-US" sz="1400" i="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x </a:t>
            </a:r>
            <a:r>
              <a:rPr lang="en-US" sz="1400" i="1" dirty="0" smtClean="0">
                <a:latin typeface="Arial" panose="020B0604020202020204" pitchFamily="34" charset="0"/>
                <a:cs typeface="Arial" panose="020B0604020202020204" pitchFamily="34" charset="0"/>
              </a:rPr>
              <a:t>H</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papilio</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with the breeder's </a:t>
            </a:r>
            <a:r>
              <a:rPr lang="en-US" sz="1400" dirty="0">
                <a:latin typeface="Arial" panose="020B0604020202020204" pitchFamily="34" charset="0"/>
                <a:cs typeface="Arial" panose="020B0604020202020204" pitchFamily="34" charset="0"/>
              </a:rPr>
              <a:t>code 35-2</a:t>
            </a:r>
            <a:r>
              <a:rPr lang="en-US" sz="1400" dirty="0" smtClean="0">
                <a:latin typeface="Arial" panose="020B0604020202020204" pitchFamily="34" charset="0"/>
                <a:cs typeface="Arial" panose="020B0604020202020204" pitchFamily="34" charset="0"/>
              </a:rPr>
              <a:t>. Over the course of seven years of evaluation, ‘Boca' has shown excellent heat resistance grown under ambient conditions in Miami, Fla. under 50% shade, and resistance to Red Scorch fungus </a:t>
            </a:r>
            <a:r>
              <a:rPr lang="en-US" sz="1400" i="1" dirty="0" smtClean="0">
                <a:latin typeface="Arial" panose="020B0604020202020204" pitchFamily="34" charset="0"/>
                <a:cs typeface="Arial" panose="020B0604020202020204" pitchFamily="34" charset="0"/>
              </a:rPr>
              <a:t>(</a:t>
            </a:r>
            <a:r>
              <a:rPr lang="en-US" sz="1400" i="1" dirty="0" err="1" smtClean="0">
                <a:latin typeface="Arial" panose="020B0604020202020204" pitchFamily="34" charset="0"/>
                <a:cs typeface="Arial" panose="020B0604020202020204" pitchFamily="34" charset="0"/>
              </a:rPr>
              <a:t>Staganospora</a:t>
            </a: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curtisii</a:t>
            </a:r>
            <a:r>
              <a:rPr lang="en-US" sz="1400" i="1" dirty="0" smtClean="0">
                <a:latin typeface="Arial" panose="020B0604020202020204" pitchFamily="34" charset="0"/>
                <a:cs typeface="Arial" panose="020B0604020202020204" pitchFamily="34" charset="0"/>
              </a:rPr>
              <a:t>).</a:t>
            </a:r>
          </a:p>
          <a:p>
            <a:pPr>
              <a:spcBef>
                <a:spcPts val="0"/>
              </a:spcBef>
              <a:spcAft>
                <a:spcPts val="0"/>
              </a:spcAf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a:spcBef>
                <a:spcPts val="0"/>
              </a:spcBef>
              <a:spcAft>
                <a:spcPts val="0"/>
              </a:spcAft>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Protected </a:t>
            </a:r>
            <a:r>
              <a:rPr lang="en-US" sz="1400" dirty="0">
                <a:latin typeface="Arial" panose="020B0604020202020204" pitchFamily="34" charset="0"/>
                <a:cs typeface="Arial" panose="020B0604020202020204" pitchFamily="34" charset="0"/>
              </a:rPr>
              <a:t>through </a:t>
            </a:r>
            <a:r>
              <a:rPr lang="en-US" sz="1400" dirty="0" smtClean="0">
                <a:latin typeface="Arial" panose="020B0604020202020204" pitchFamily="34" charset="0"/>
                <a:cs typeface="Arial" panose="020B0604020202020204" pitchFamily="34" charset="0"/>
              </a:rPr>
              <a:t>US </a:t>
            </a:r>
            <a:r>
              <a:rPr lang="en-US" sz="1400" dirty="0">
                <a:latin typeface="Arial" panose="020B0604020202020204" pitchFamily="34" charset="0"/>
                <a:cs typeface="Arial" panose="020B0604020202020204" pitchFamily="34" charset="0"/>
              </a:rPr>
              <a:t>PP </a:t>
            </a:r>
            <a:r>
              <a:rPr lang="en-US" sz="1400" dirty="0" smtClean="0">
                <a:latin typeface="Arial" panose="020B0604020202020204" pitchFamily="34" charset="0"/>
                <a:cs typeface="Arial" panose="020B0604020202020204" pitchFamily="34" charset="0"/>
              </a:rPr>
              <a:t>25,788 </a:t>
            </a:r>
            <a:r>
              <a:rPr lang="en-US" sz="1400" dirty="0">
                <a:latin typeface="Arial" panose="020B0604020202020204" pitchFamily="34" charset="0"/>
                <a:cs typeface="Arial" panose="020B0604020202020204" pitchFamily="34" charset="0"/>
              </a:rPr>
              <a:t>P2. </a:t>
            </a:r>
            <a:endParaRPr lang="en-US" sz="1400" dirty="0" smtClean="0">
              <a:latin typeface="Arial" panose="020B0604020202020204" pitchFamily="34" charset="0"/>
              <a:cs typeface="Arial" panose="020B0604020202020204" pitchFamily="34" charset="0"/>
            </a:endParaRPr>
          </a:p>
          <a:p>
            <a:pPr>
              <a:spcBef>
                <a:spcPts val="0"/>
              </a:spcBef>
              <a:spcAft>
                <a:spcPts val="0"/>
              </a:spcAf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a:spcBef>
                <a:spcPts val="0"/>
              </a:spcBef>
              <a:spcAft>
                <a:spcPts val="0"/>
              </a:spcAft>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For </a:t>
            </a:r>
            <a:r>
              <a:rPr lang="en-US" sz="1400" dirty="0">
                <a:latin typeface="Arial" panose="020B0604020202020204" pitchFamily="34" charset="0"/>
                <a:cs typeface="Arial" panose="020B0604020202020204" pitchFamily="34" charset="0"/>
              </a:rPr>
              <a:t>licensing information contact: Joe Lipovsky, joe.lipovsky@ars.usda.gov. </a:t>
            </a:r>
          </a:p>
          <a:p>
            <a:endParaRPr lang="en-US" sz="1600" dirty="0"/>
          </a:p>
          <a:p>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15" y="1946030"/>
            <a:ext cx="4402586" cy="3121425"/>
          </a:xfrm>
          <a:prstGeom prst="rect">
            <a:avLst/>
          </a:prstGeom>
        </p:spPr>
      </p:pic>
    </p:spTree>
    <p:extLst>
      <p:ext uri="{BB962C8B-B14F-4D97-AF65-F5344CB8AC3E}">
        <p14:creationId xmlns:p14="http://schemas.microsoft.com/office/powerpoint/2010/main" val="3476283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9101" y="1237853"/>
            <a:ext cx="3718455" cy="588758"/>
          </a:xfrm>
        </p:spPr>
        <p:txBody>
          <a:bodyPr>
            <a:noAutofit/>
          </a:bodyPr>
          <a:lstStyle/>
          <a:p>
            <a:r>
              <a:rPr lang="en-US" b="1" i="1" dirty="0" err="1" smtClean="0">
                <a:latin typeface="Arial" panose="020B0604020202020204" pitchFamily="34" charset="0"/>
                <a:cs typeface="Arial" panose="020B0604020202020204" pitchFamily="34" charset="0"/>
              </a:rPr>
              <a:t>Hippeastrum</a:t>
            </a:r>
            <a:r>
              <a:rPr lang="en-US" b="1" dirty="0" smtClean="0">
                <a:latin typeface="Arial" panose="020B0604020202020204" pitchFamily="34" charset="0"/>
                <a:cs typeface="Arial" panose="020B0604020202020204" pitchFamily="34" charset="0"/>
              </a:rPr>
              <a:t> x </a:t>
            </a:r>
            <a:r>
              <a:rPr lang="en-US" b="1" i="1" dirty="0" err="1" smtClean="0">
                <a:latin typeface="Arial" panose="020B0604020202020204" pitchFamily="34" charset="0"/>
                <a:cs typeface="Arial" panose="020B0604020202020204" pitchFamily="34" charset="0"/>
              </a:rPr>
              <a:t>hybridum</a:t>
            </a:r>
            <a:r>
              <a:rPr lang="en-US" b="1" dirty="0" smtClean="0">
                <a:latin typeface="Arial" panose="020B0604020202020204" pitchFamily="34" charset="0"/>
                <a:cs typeface="Arial" panose="020B0604020202020204" pitchFamily="34" charset="0"/>
              </a:rPr>
              <a:t> (amaryllis) ‘</a:t>
            </a:r>
            <a:r>
              <a:rPr lang="en-US" b="1" dirty="0" err="1" smtClean="0">
                <a:latin typeface="Arial" panose="020B0604020202020204" pitchFamily="34" charset="0"/>
                <a:cs typeface="Arial" panose="020B0604020202020204" pitchFamily="34" charset="0"/>
              </a:rPr>
              <a:t>Jax</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418668" y="982131"/>
            <a:ext cx="5686994" cy="4893735"/>
          </a:xfrm>
        </p:spPr>
        <p:txBody>
          <a:bodyPr>
            <a:normAutofit fontScale="62500" lnSpcReduction="20000"/>
          </a:bodyPr>
          <a:lstStyle/>
          <a:p>
            <a:endParaRPr lang="en-US" sz="2600" dirty="0" smtClean="0">
              <a:latin typeface="Arial" panose="020B0604020202020204" pitchFamily="34" charset="0"/>
              <a:cs typeface="Arial" panose="020B0604020202020204" pitchFamily="34" charset="0"/>
            </a:endParaRPr>
          </a:p>
          <a:p>
            <a:pPr>
              <a:spcBef>
                <a:spcPts val="0"/>
              </a:spcBef>
              <a:spcAft>
                <a:spcPts val="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Amaryllis ‘</a:t>
            </a:r>
            <a:r>
              <a:rPr lang="en-US" sz="2600" dirty="0" err="1">
                <a:latin typeface="Arial" panose="020B0604020202020204" pitchFamily="34" charset="0"/>
                <a:cs typeface="Arial" panose="020B0604020202020204" pitchFamily="34" charset="0"/>
              </a:rPr>
              <a:t>Jax</a:t>
            </a:r>
            <a:r>
              <a:rPr lang="en-US" sz="2600" dirty="0">
                <a:latin typeface="Arial" panose="020B0604020202020204" pitchFamily="34" charset="0"/>
                <a:cs typeface="Arial" panose="020B0604020202020204" pitchFamily="34" charset="0"/>
              </a:rPr>
              <a:t>’ is a </a:t>
            </a:r>
            <a:r>
              <a:rPr lang="en-US" sz="2600" dirty="0" smtClean="0">
                <a:latin typeface="Arial" panose="020B0604020202020204" pitchFamily="34" charset="0"/>
                <a:cs typeface="Arial" panose="020B0604020202020204" pitchFamily="34" charset="0"/>
              </a:rPr>
              <a:t>new </a:t>
            </a:r>
            <a:r>
              <a:rPr lang="en-US" sz="2600" dirty="0">
                <a:latin typeface="Arial" panose="020B0604020202020204" pitchFamily="34" charset="0"/>
                <a:cs typeface="Arial" panose="020B0604020202020204" pitchFamily="34" charset="0"/>
              </a:rPr>
              <a:t>and distinct diploid (2n=22) </a:t>
            </a:r>
            <a:r>
              <a:rPr lang="en-US" sz="2600" i="1" dirty="0" err="1">
                <a:latin typeface="Arial" panose="020B0604020202020204" pitchFamily="34" charset="0"/>
                <a:cs typeface="Arial" panose="020B0604020202020204" pitchFamily="34" charset="0"/>
              </a:rPr>
              <a:t>Hippeastrum</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interspecific hybrid </a:t>
            </a:r>
            <a:r>
              <a:rPr lang="en-US" sz="2600" dirty="0">
                <a:latin typeface="Arial" panose="020B0604020202020204" pitchFamily="34" charset="0"/>
                <a:cs typeface="Arial" panose="020B0604020202020204" pitchFamily="34" charset="0"/>
              </a:rPr>
              <a:t>plant </a:t>
            </a:r>
            <a:r>
              <a:rPr lang="en-US" sz="2600" dirty="0" smtClean="0">
                <a:latin typeface="Arial" panose="020B0604020202020204" pitchFamily="34" charset="0"/>
                <a:cs typeface="Arial" panose="020B0604020202020204" pitchFamily="34" charset="0"/>
              </a:rPr>
              <a:t>particularly </a:t>
            </a:r>
            <a:r>
              <a:rPr lang="en-US" sz="2600" dirty="0">
                <a:latin typeface="Arial" panose="020B0604020202020204" pitchFamily="34" charset="0"/>
                <a:cs typeface="Arial" panose="020B0604020202020204" pitchFamily="34" charset="0"/>
              </a:rPr>
              <a:t>characterized by </a:t>
            </a:r>
            <a:r>
              <a:rPr lang="en-US" sz="2600" dirty="0" smtClean="0">
                <a:latin typeface="Arial" panose="020B0604020202020204" pitchFamily="34" charset="0"/>
                <a:cs typeface="Arial" panose="020B0604020202020204" pitchFamily="34" charset="0"/>
              </a:rPr>
              <a:t>4-6 semi-pendant trumpet-shaped </a:t>
            </a:r>
            <a:r>
              <a:rPr lang="en-US" sz="2600" dirty="0">
                <a:latin typeface="Arial" panose="020B0604020202020204" pitchFamily="34" charset="0"/>
                <a:cs typeface="Arial" panose="020B0604020202020204" pitchFamily="34" charset="0"/>
              </a:rPr>
              <a:t>flowers, measuring </a:t>
            </a:r>
            <a:r>
              <a:rPr lang="en-US" sz="2600" dirty="0" smtClean="0">
                <a:latin typeface="Arial" panose="020B0604020202020204" pitchFamily="34" charset="0"/>
                <a:cs typeface="Arial" panose="020B0604020202020204" pitchFamily="34" charset="0"/>
              </a:rPr>
              <a:t>approximately 15-16 </a:t>
            </a:r>
            <a:r>
              <a:rPr lang="en-US" sz="2600" dirty="0">
                <a:latin typeface="Arial" panose="020B0604020202020204" pitchFamily="34" charset="0"/>
                <a:cs typeface="Arial" panose="020B0604020202020204" pitchFamily="34" charset="0"/>
              </a:rPr>
              <a:t>cm long, approximately 12-13.5 cm wide laterally</a:t>
            </a:r>
            <a:r>
              <a:rPr lang="en-US" sz="2600" dirty="0" smtClean="0">
                <a:latin typeface="Arial" panose="020B0604020202020204" pitchFamily="34" charset="0"/>
                <a:cs typeface="Arial" panose="020B0604020202020204" pitchFamily="34" charset="0"/>
              </a:rPr>
              <a:t>, approximately </a:t>
            </a:r>
            <a:r>
              <a:rPr lang="en-US" sz="2600" dirty="0">
                <a:latin typeface="Arial" panose="020B0604020202020204" pitchFamily="34" charset="0"/>
                <a:cs typeface="Arial" panose="020B0604020202020204" pitchFamily="34" charset="0"/>
              </a:rPr>
              <a:t>4-16 cm wide dorsal-ventrally, and with </a:t>
            </a:r>
            <a:r>
              <a:rPr lang="en-US" sz="2600" dirty="0" smtClean="0">
                <a:latin typeface="Arial" panose="020B0604020202020204" pitchFamily="34" charset="0"/>
                <a:cs typeface="Arial" panose="020B0604020202020204" pitchFamily="34" charset="0"/>
              </a:rPr>
              <a:t>a unique </a:t>
            </a:r>
            <a:r>
              <a:rPr lang="en-US" sz="2600" dirty="0">
                <a:latin typeface="Arial" panose="020B0604020202020204" pitchFamily="34" charset="0"/>
                <a:cs typeface="Arial" panose="020B0604020202020204" pitchFamily="34" charset="0"/>
              </a:rPr>
              <a:t>color pattern </a:t>
            </a:r>
            <a:r>
              <a:rPr lang="en-US" sz="2600" dirty="0" smtClean="0">
                <a:latin typeface="Arial" panose="020B0604020202020204" pitchFamily="34" charset="0"/>
                <a:cs typeface="Arial" panose="020B0604020202020204" pitchFamily="34" charset="0"/>
              </a:rPr>
              <a:t>of lightly </a:t>
            </a:r>
            <a:r>
              <a:rPr lang="en-US" sz="2600" dirty="0">
                <a:latin typeface="Arial" panose="020B0604020202020204" pitchFamily="34" charset="0"/>
                <a:cs typeface="Arial" panose="020B0604020202020204" pitchFamily="34" charset="0"/>
              </a:rPr>
              <a:t>striated amethyst (closest </a:t>
            </a:r>
            <a:r>
              <a:rPr lang="en-US" sz="2600" dirty="0" smtClean="0">
                <a:latin typeface="Arial" panose="020B0604020202020204" pitchFamily="34" charset="0"/>
                <a:cs typeface="Arial" panose="020B0604020202020204" pitchFamily="34" charset="0"/>
              </a:rPr>
              <a:t>RHS Color </a:t>
            </a:r>
            <a:r>
              <a:rPr lang="en-US" sz="2600" dirty="0">
                <a:latin typeface="Arial" panose="020B0604020202020204" pitchFamily="34" charset="0"/>
                <a:cs typeface="Arial" panose="020B0604020202020204" pitchFamily="34" charset="0"/>
              </a:rPr>
              <a:t>Chart is red-purple 73A) on a white (RHS 155D) background</a:t>
            </a:r>
            <a:r>
              <a:rPr lang="en-US" sz="2600" dirty="0" smtClean="0">
                <a:latin typeface="Arial" panose="020B0604020202020204" pitchFamily="34" charset="0"/>
                <a:cs typeface="Arial" panose="020B0604020202020204" pitchFamily="34" charset="0"/>
              </a:rPr>
              <a:t>, most </a:t>
            </a:r>
            <a:r>
              <a:rPr lang="en-US" sz="2600" dirty="0">
                <a:latin typeface="Arial" panose="020B0604020202020204" pitchFamily="34" charset="0"/>
                <a:cs typeface="Arial" panose="020B0604020202020204" pitchFamily="34" charset="0"/>
              </a:rPr>
              <a:t>prominently on the lateral inner </a:t>
            </a:r>
            <a:r>
              <a:rPr lang="en-US" sz="2600" dirty="0" err="1">
                <a:latin typeface="Arial" panose="020B0604020202020204" pitchFamily="34" charset="0"/>
                <a:cs typeface="Arial" panose="020B0604020202020204" pitchFamily="34" charset="0"/>
              </a:rPr>
              <a:t>tepals</a:t>
            </a:r>
            <a:r>
              <a:rPr lang="en-US" sz="2600" dirty="0">
                <a:latin typeface="Arial" panose="020B0604020202020204" pitchFamily="34" charset="0"/>
                <a:cs typeface="Arial" panose="020B0604020202020204" pitchFamily="34" charset="0"/>
              </a:rPr>
              <a:t>, with </a:t>
            </a:r>
            <a:r>
              <a:rPr lang="en-US" sz="2600" dirty="0" smtClean="0">
                <a:latin typeface="Arial" panose="020B0604020202020204" pitchFamily="34" charset="0"/>
                <a:cs typeface="Arial" panose="020B0604020202020204" pitchFamily="34" charset="0"/>
              </a:rPr>
              <a:t>a </a:t>
            </a:r>
            <a:r>
              <a:rPr lang="en-US" sz="2600" dirty="0" err="1" smtClean="0">
                <a:latin typeface="Arial" panose="020B0604020202020204" pitchFamily="34" charset="0"/>
                <a:cs typeface="Arial" panose="020B0604020202020204" pitchFamily="34" charset="0"/>
              </a:rPr>
              <a:t>picotee</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of the same color</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The female parent is an </a:t>
            </a:r>
            <a:r>
              <a:rPr lang="en-US" sz="2600" dirty="0" err="1">
                <a:latin typeface="Arial" panose="020B0604020202020204" pitchFamily="34" charset="0"/>
                <a:cs typeface="Arial" panose="020B0604020202020204" pitchFamily="34" charset="0"/>
              </a:rPr>
              <a:t>Fl</a:t>
            </a:r>
            <a:r>
              <a:rPr lang="en-US" sz="2600" dirty="0">
                <a:latin typeface="Arial" panose="020B0604020202020204" pitchFamily="34" charset="0"/>
                <a:cs typeface="Arial" panose="020B0604020202020204" pitchFamily="34" charset="0"/>
              </a:rPr>
              <a:t> interspecific hybrid </a:t>
            </a:r>
            <a:r>
              <a:rPr lang="en-US" sz="2600" i="1" dirty="0">
                <a:latin typeface="Arial" panose="020B0604020202020204" pitchFamily="34" charset="0"/>
                <a:cs typeface="Arial" panose="020B0604020202020204" pitchFamily="34" charset="0"/>
              </a:rPr>
              <a:t>(</a:t>
            </a:r>
            <a:r>
              <a:rPr lang="en-US" sz="2600" i="1" dirty="0" smtClean="0">
                <a:latin typeface="Arial" panose="020B0604020202020204" pitchFamily="34" charset="0"/>
                <a:cs typeface="Arial" panose="020B0604020202020204" pitchFamily="34" charset="0"/>
              </a:rPr>
              <a:t>H. </a:t>
            </a:r>
            <a:r>
              <a:rPr lang="en-US" sz="2600" i="1" dirty="0" err="1" smtClean="0">
                <a:latin typeface="Arial" panose="020B0604020202020204" pitchFamily="34" charset="0"/>
                <a:cs typeface="Arial" panose="020B0604020202020204" pitchFamily="34" charset="0"/>
              </a:rPr>
              <a:t>ambiguum</a:t>
            </a:r>
            <a:r>
              <a:rPr lang="en-US" sz="2600" i="1"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x</a:t>
            </a:r>
            <a:r>
              <a:rPr lang="en-US" sz="2600" i="1" dirty="0" smtClean="0">
                <a:latin typeface="Arial" panose="020B0604020202020204" pitchFamily="34" charset="0"/>
                <a:cs typeface="Arial" panose="020B0604020202020204" pitchFamily="34" charset="0"/>
              </a:rPr>
              <a:t> H</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papilio</a:t>
            </a:r>
            <a:r>
              <a:rPr lang="en-US" sz="2600" i="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clone 4-16, unpatented</a:t>
            </a:r>
            <a:r>
              <a:rPr lang="en-US" sz="2600" dirty="0" smtClean="0">
                <a:latin typeface="Arial" panose="020B0604020202020204" pitchFamily="34" charset="0"/>
                <a:cs typeface="Arial" panose="020B0604020202020204" pitchFamily="34" charset="0"/>
              </a:rPr>
              <a:t>). The pollen parent </a:t>
            </a:r>
            <a:r>
              <a:rPr lang="en-US" sz="2600" dirty="0">
                <a:latin typeface="Arial" panose="020B0604020202020204" pitchFamily="34" charset="0"/>
                <a:cs typeface="Arial" panose="020B0604020202020204" pitchFamily="34" charset="0"/>
              </a:rPr>
              <a:t>is an unnamed plant of </a:t>
            </a:r>
            <a:r>
              <a:rPr lang="en-US" sz="2600" i="1" dirty="0">
                <a:latin typeface="Arial" panose="020B0604020202020204" pitchFamily="34" charset="0"/>
                <a:cs typeface="Arial" panose="020B0604020202020204" pitchFamily="34" charset="0"/>
              </a:rPr>
              <a:t>H. </a:t>
            </a:r>
            <a:r>
              <a:rPr lang="en-US" sz="2600" i="1" dirty="0" err="1">
                <a:latin typeface="Arial" panose="020B0604020202020204" pitchFamily="34" charset="0"/>
                <a:cs typeface="Arial" panose="020B0604020202020204" pitchFamily="34" charset="0"/>
              </a:rPr>
              <a:t>brasilianum</a:t>
            </a:r>
            <a:r>
              <a:rPr lang="en-US" sz="2600" i="1"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Over </a:t>
            </a:r>
            <a:r>
              <a:rPr lang="en-US" sz="2600" dirty="0">
                <a:latin typeface="Arial" panose="020B0604020202020204" pitchFamily="34" charset="0"/>
                <a:cs typeface="Arial" panose="020B0604020202020204" pitchFamily="34" charset="0"/>
              </a:rPr>
              <a:t>the course </a:t>
            </a:r>
            <a:r>
              <a:rPr lang="en-US" sz="2600" dirty="0" smtClean="0">
                <a:latin typeface="Arial" panose="020B0604020202020204" pitchFamily="34" charset="0"/>
                <a:cs typeface="Arial" panose="020B0604020202020204" pitchFamily="34" charset="0"/>
              </a:rPr>
              <a:t>of seven </a:t>
            </a:r>
            <a:r>
              <a:rPr lang="en-US" sz="2600" dirty="0">
                <a:latin typeface="Arial" panose="020B0604020202020204" pitchFamily="34" charset="0"/>
                <a:cs typeface="Arial" panose="020B0604020202020204" pitchFamily="34" charset="0"/>
              </a:rPr>
              <a:t>years of evaluation, '</a:t>
            </a:r>
            <a:r>
              <a:rPr lang="en-US" sz="2600" dirty="0" err="1">
                <a:latin typeface="Arial" panose="020B0604020202020204" pitchFamily="34" charset="0"/>
                <a:cs typeface="Arial" panose="020B0604020202020204" pitchFamily="34" charset="0"/>
              </a:rPr>
              <a:t>Jax</a:t>
            </a:r>
            <a:r>
              <a:rPr lang="en-US" sz="2600" dirty="0">
                <a:latin typeface="Arial" panose="020B0604020202020204" pitchFamily="34" charset="0"/>
                <a:cs typeface="Arial" panose="020B0604020202020204" pitchFamily="34" charset="0"/>
              </a:rPr>
              <a:t>' has shown excellent </a:t>
            </a:r>
            <a:r>
              <a:rPr lang="en-US" sz="2600" dirty="0" smtClean="0">
                <a:latin typeface="Arial" panose="020B0604020202020204" pitchFamily="34" charset="0"/>
                <a:cs typeface="Arial" panose="020B0604020202020204" pitchFamily="34" charset="0"/>
              </a:rPr>
              <a:t>heat resistance</a:t>
            </a:r>
            <a:r>
              <a:rPr lang="en-US" sz="2600" dirty="0">
                <a:latin typeface="Arial" panose="020B0604020202020204" pitchFamily="34" charset="0"/>
                <a:cs typeface="Arial" panose="020B0604020202020204" pitchFamily="34" charset="0"/>
              </a:rPr>
              <a:t>, as has its parents, grown under ambient </a:t>
            </a:r>
            <a:r>
              <a:rPr lang="en-US" sz="2600" dirty="0" smtClean="0">
                <a:latin typeface="Arial" panose="020B0604020202020204" pitchFamily="34" charset="0"/>
                <a:cs typeface="Arial" panose="020B0604020202020204" pitchFamily="34" charset="0"/>
              </a:rPr>
              <a:t>conditions in </a:t>
            </a:r>
            <a:r>
              <a:rPr lang="en-US" sz="2600" dirty="0">
                <a:latin typeface="Arial" panose="020B0604020202020204" pitchFamily="34" charset="0"/>
                <a:cs typeface="Arial" panose="020B0604020202020204" pitchFamily="34" charset="0"/>
              </a:rPr>
              <a:t>Miami, Fla. under 50% shade, and resistance to Red </a:t>
            </a:r>
            <a:r>
              <a:rPr lang="en-US" sz="2600" dirty="0" smtClean="0">
                <a:latin typeface="Arial" panose="020B0604020202020204" pitchFamily="34" charset="0"/>
                <a:cs typeface="Arial" panose="020B0604020202020204" pitchFamily="34" charset="0"/>
              </a:rPr>
              <a:t>Scorch fungus </a:t>
            </a:r>
            <a:r>
              <a:rPr lang="en-US" sz="2600" i="1" dirty="0">
                <a:latin typeface="Arial" panose="020B0604020202020204" pitchFamily="34" charset="0"/>
                <a:cs typeface="Arial" panose="020B0604020202020204" pitchFamily="34" charset="0"/>
              </a:rPr>
              <a:t>(</a:t>
            </a:r>
            <a:r>
              <a:rPr lang="en-US" sz="2600" i="1" dirty="0" err="1">
                <a:latin typeface="Arial" panose="020B0604020202020204" pitchFamily="34" charset="0"/>
                <a:cs typeface="Arial" panose="020B0604020202020204" pitchFamily="34" charset="0"/>
              </a:rPr>
              <a:t>Staganospora</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curtisii</a:t>
            </a:r>
            <a:r>
              <a:rPr lang="en-US" sz="2600" i="1"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a:spcBef>
                <a:spcPts val="0"/>
              </a:spcBef>
              <a:spcAft>
                <a:spcPts val="0"/>
              </a:spcAft>
              <a:buFont typeface="Wingdings" panose="05000000000000000000" pitchFamily="2" charset="2"/>
              <a:buChar char="Ø"/>
            </a:pPr>
            <a:endParaRPr lang="en-US" sz="2600" dirty="0">
              <a:latin typeface="Arial" panose="020B0604020202020204" pitchFamily="34" charset="0"/>
              <a:cs typeface="Arial" panose="020B0604020202020204" pitchFamily="34" charset="0"/>
            </a:endParaRPr>
          </a:p>
          <a:p>
            <a:pPr>
              <a:spcBef>
                <a:spcPts val="0"/>
              </a:spcBef>
              <a:spcAft>
                <a:spcPts val="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Protected </a:t>
            </a:r>
            <a:r>
              <a:rPr lang="en-US" sz="2600" dirty="0">
                <a:latin typeface="Arial" panose="020B0604020202020204" pitchFamily="34" charset="0"/>
                <a:cs typeface="Arial" panose="020B0604020202020204" pitchFamily="34" charset="0"/>
              </a:rPr>
              <a:t>through </a:t>
            </a:r>
            <a:r>
              <a:rPr lang="en-US" sz="2600" dirty="0" smtClean="0">
                <a:latin typeface="Arial" panose="020B0604020202020204" pitchFamily="34" charset="0"/>
                <a:cs typeface="Arial" panose="020B0604020202020204" pitchFamily="34" charset="0"/>
              </a:rPr>
              <a:t>US </a:t>
            </a:r>
            <a:r>
              <a:rPr lang="en-US" sz="2600" dirty="0">
                <a:latin typeface="Arial" panose="020B0604020202020204" pitchFamily="34" charset="0"/>
                <a:cs typeface="Arial" panose="020B0604020202020204" pitchFamily="34" charset="0"/>
              </a:rPr>
              <a:t>PP </a:t>
            </a:r>
            <a:r>
              <a:rPr lang="en-US" sz="2600" dirty="0" smtClean="0">
                <a:latin typeface="Arial" panose="020B0604020202020204" pitchFamily="34" charset="0"/>
                <a:cs typeface="Arial" panose="020B0604020202020204" pitchFamily="34" charset="0"/>
              </a:rPr>
              <a:t>#25,786 P2</a:t>
            </a:r>
            <a:r>
              <a:rPr lang="en-US" sz="2600"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a:spcBef>
                <a:spcPts val="0"/>
              </a:spcBef>
              <a:spcAft>
                <a:spcPts val="0"/>
              </a:spcAft>
              <a:buFont typeface="Wingdings" panose="05000000000000000000" pitchFamily="2" charset="2"/>
              <a:buChar char="Ø"/>
            </a:pPr>
            <a:endParaRPr lang="en-US" sz="2600" dirty="0" smtClean="0">
              <a:latin typeface="Arial" panose="020B0604020202020204" pitchFamily="34" charset="0"/>
              <a:cs typeface="Arial" panose="020B0604020202020204" pitchFamily="34" charset="0"/>
            </a:endParaRPr>
          </a:p>
          <a:p>
            <a:pPr>
              <a:spcBef>
                <a:spcPts val="0"/>
              </a:spcBef>
              <a:spcAft>
                <a:spcPts val="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For </a:t>
            </a:r>
            <a:r>
              <a:rPr lang="en-US" sz="2600" dirty="0">
                <a:latin typeface="Arial" panose="020B0604020202020204" pitchFamily="34" charset="0"/>
                <a:cs typeface="Arial" panose="020B0604020202020204" pitchFamily="34" charset="0"/>
              </a:rPr>
              <a:t>licensing information contact: Joe Lipovsky, joe.lipovsky@ars.usda.gov. </a:t>
            </a:r>
          </a:p>
          <a:p>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61" y="1930872"/>
            <a:ext cx="4439137" cy="3601117"/>
          </a:xfrm>
          <a:prstGeom prst="rect">
            <a:avLst/>
          </a:prstGeom>
        </p:spPr>
      </p:pic>
    </p:spTree>
    <p:extLst>
      <p:ext uri="{BB962C8B-B14F-4D97-AF65-F5344CB8AC3E}">
        <p14:creationId xmlns:p14="http://schemas.microsoft.com/office/powerpoint/2010/main" val="1079412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6710" y="920138"/>
            <a:ext cx="3718455" cy="588758"/>
          </a:xfrm>
        </p:spPr>
        <p:txBody>
          <a:bodyPr>
            <a:noAutofit/>
          </a:bodyPr>
          <a:lstStyle/>
          <a:p>
            <a:r>
              <a:rPr lang="en-US" sz="2200" b="1" i="1" dirty="0" err="1" smtClean="0">
                <a:latin typeface="Arial" panose="020B0604020202020204" pitchFamily="34" charset="0"/>
                <a:cs typeface="Arial" panose="020B0604020202020204" pitchFamily="34" charset="0"/>
              </a:rPr>
              <a:t>Hippeastrum</a:t>
            </a:r>
            <a:r>
              <a:rPr lang="en-US" sz="2200" b="1" dirty="0" smtClean="0">
                <a:latin typeface="Arial" panose="020B0604020202020204" pitchFamily="34" charset="0"/>
                <a:cs typeface="Arial" panose="020B0604020202020204" pitchFamily="34" charset="0"/>
              </a:rPr>
              <a:t> x </a:t>
            </a:r>
            <a:r>
              <a:rPr lang="en-US" sz="2200" b="1" i="1" dirty="0" err="1" smtClean="0">
                <a:latin typeface="Arial" panose="020B0604020202020204" pitchFamily="34" charset="0"/>
                <a:cs typeface="Arial" panose="020B0604020202020204" pitchFamily="34" charset="0"/>
              </a:rPr>
              <a:t>hybridum</a:t>
            </a:r>
            <a:r>
              <a:rPr lang="en-US" sz="2200" b="1" dirty="0" smtClean="0">
                <a:latin typeface="Arial" panose="020B0604020202020204" pitchFamily="34" charset="0"/>
                <a:cs typeface="Arial" panose="020B0604020202020204" pitchFamily="34" charset="0"/>
              </a:rPr>
              <a:t> (amaryllis) ‘Miami’</a:t>
            </a:r>
            <a:endParaRPr lang="en-US" sz="22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465559" y="1289533"/>
            <a:ext cx="5827671" cy="4893735"/>
          </a:xfrm>
        </p:spPr>
        <p:txBody>
          <a:bodyPr>
            <a:noAutofit/>
          </a:bodyPr>
          <a:lstStyle/>
          <a:p>
            <a:pPr>
              <a:buFont typeface="Wingdings" panose="05000000000000000000" pitchFamily="2" charset="2"/>
              <a:buChar char="Ø"/>
            </a:pPr>
            <a:r>
              <a:rPr lang="en-US" sz="1500" dirty="0" smtClean="0">
                <a:latin typeface="Arial" panose="020B0604020202020204" pitchFamily="34" charset="0"/>
                <a:cs typeface="Arial" panose="020B0604020202020204" pitchFamily="34" charset="0"/>
              </a:rPr>
              <a:t>Amaryllis ‘Miami’ is a new and distinct tetraploid (2n=44) </a:t>
            </a:r>
            <a:r>
              <a:rPr lang="en-US" sz="1500" i="1" dirty="0" err="1" smtClean="0">
                <a:latin typeface="Arial" panose="020B0604020202020204" pitchFamily="34" charset="0"/>
                <a:cs typeface="Arial" panose="020B0604020202020204" pitchFamily="34" charset="0"/>
              </a:rPr>
              <a:t>Hippeastrum</a:t>
            </a:r>
            <a:r>
              <a:rPr lang="en-US" sz="1500" dirty="0" smtClean="0">
                <a:latin typeface="Arial" panose="020B0604020202020204" pitchFamily="34" charset="0"/>
                <a:cs typeface="Arial" panose="020B0604020202020204" pitchFamily="34" charset="0"/>
              </a:rPr>
              <a:t> interspecific hybrid plant </a:t>
            </a:r>
            <a:r>
              <a:rPr lang="en-US" sz="1500" dirty="0">
                <a:latin typeface="Arial" panose="020B0604020202020204" pitchFamily="34" charset="0"/>
                <a:cs typeface="Arial" panose="020B0604020202020204" pitchFamily="34" charset="0"/>
              </a:rPr>
              <a:t>particularly characterized by its intense orange red color contrasted by a broad median white stripe on the </a:t>
            </a:r>
            <a:r>
              <a:rPr lang="en-US" sz="1500" dirty="0" err="1">
                <a:latin typeface="Arial" panose="020B0604020202020204" pitchFamily="34" charset="0"/>
                <a:cs typeface="Arial" panose="020B0604020202020204" pitchFamily="34" charset="0"/>
              </a:rPr>
              <a:t>tepals</a:t>
            </a:r>
            <a:r>
              <a:rPr lang="en-US" sz="1500" dirty="0">
                <a:latin typeface="Arial" panose="020B0604020202020204" pitchFamily="34" charset="0"/>
                <a:cs typeface="Arial" panose="020B0604020202020204" pitchFamily="34" charset="0"/>
              </a:rPr>
              <a:t>. The four flowers measure approximately 11-14 cm long, approximately 14-16 cm wide laterally, 16-17.5 cm wide dorsal-ventrally. The flowers are densely striated orange red (approximately RHS Orange Red 33A) on their inner surfaces, with a sharp white RHS 155C keel. The female parent is </a:t>
            </a:r>
            <a:r>
              <a:rPr lang="en-US" sz="1500" i="1" dirty="0" err="1">
                <a:latin typeface="Arial" panose="020B0604020202020204" pitchFamily="34" charset="0"/>
                <a:cs typeface="Arial" panose="020B0604020202020204" pitchFamily="34" charset="0"/>
              </a:rPr>
              <a:t>Hippeastrum</a:t>
            </a:r>
            <a:r>
              <a:rPr lang="en-US" sz="1500" dirty="0">
                <a:latin typeface="Arial" panose="020B0604020202020204" pitchFamily="34" charset="0"/>
                <a:cs typeface="Arial" panose="020B0604020202020204" pitchFamily="34" charset="0"/>
              </a:rPr>
              <a:t> 'Mount Blanc' </a:t>
            </a:r>
            <a:r>
              <a:rPr lang="en-US" sz="1500" dirty="0" smtClean="0">
                <a:latin typeface="Arial" panose="020B0604020202020204" pitchFamily="34" charset="0"/>
                <a:cs typeface="Arial" panose="020B0604020202020204" pitchFamily="34" charset="0"/>
              </a:rPr>
              <a:t>x [(</a:t>
            </a:r>
            <a:r>
              <a:rPr lang="en-US" sz="1500" i="1" dirty="0">
                <a:latin typeface="Arial" panose="020B0604020202020204" pitchFamily="34" charset="0"/>
                <a:cs typeface="Arial" panose="020B0604020202020204" pitchFamily="34" charset="0"/>
              </a:rPr>
              <a:t>H. </a:t>
            </a:r>
            <a:r>
              <a:rPr lang="en-US" sz="1500" i="1" dirty="0" err="1" smtClean="0">
                <a:latin typeface="Arial" panose="020B0604020202020204" pitchFamily="34" charset="0"/>
                <a:cs typeface="Arial" panose="020B0604020202020204" pitchFamily="34" charset="0"/>
              </a:rPr>
              <a:t>ambiguum</a:t>
            </a:r>
            <a:r>
              <a:rPr lang="en-US" sz="1500" i="1"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x </a:t>
            </a:r>
            <a:r>
              <a:rPr lang="en-US" sz="1500" i="1" dirty="0" smtClean="0">
                <a:latin typeface="Arial" panose="020B0604020202020204" pitchFamily="34" charset="0"/>
                <a:cs typeface="Arial" panose="020B0604020202020204" pitchFamily="34" charset="0"/>
              </a:rPr>
              <a:t>H</a:t>
            </a:r>
            <a:r>
              <a:rPr lang="en-US" sz="1500" i="1"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papilio</a:t>
            </a:r>
            <a:r>
              <a:rPr lang="en-US" sz="1500" dirty="0" smtClean="0">
                <a:latin typeface="Arial" panose="020B0604020202020204" pitchFamily="34" charset="0"/>
                <a:cs typeface="Arial" panose="020B0604020202020204" pitchFamily="34" charset="0"/>
              </a:rPr>
              <a:t>) x </a:t>
            </a:r>
            <a:r>
              <a:rPr lang="en-US" sz="1500" i="1" dirty="0" smtClean="0">
                <a:latin typeface="Arial" panose="020B0604020202020204" pitchFamily="34" charset="0"/>
                <a:cs typeface="Arial" panose="020B0604020202020204" pitchFamily="34" charset="0"/>
              </a:rPr>
              <a:t>H</a:t>
            </a:r>
            <a:r>
              <a:rPr lang="en-US" sz="1500" dirty="0">
                <a:latin typeface="Arial" panose="020B0604020202020204" pitchFamily="34" charset="0"/>
                <a:cs typeface="Arial" panose="020B0604020202020204" pitchFamily="34" charset="0"/>
              </a:rPr>
              <a:t>. 'Bouquet'] labeled with </a:t>
            </a:r>
            <a:r>
              <a:rPr lang="en-US" sz="1500" dirty="0" smtClean="0">
                <a:latin typeface="Arial" panose="020B0604020202020204" pitchFamily="34" charset="0"/>
                <a:cs typeface="Arial" panose="020B0604020202020204" pitchFamily="34" charset="0"/>
              </a:rPr>
              <a:t>the breeder's </a:t>
            </a:r>
            <a:r>
              <a:rPr lang="en-US" sz="1500" dirty="0">
                <a:latin typeface="Arial" panose="020B0604020202020204" pitchFamily="34" charset="0"/>
                <a:cs typeface="Arial" panose="020B0604020202020204" pitchFamily="34" charset="0"/>
              </a:rPr>
              <a:t>code 609-04-1. The pollen parent is a </a:t>
            </a:r>
            <a:r>
              <a:rPr lang="en-US" sz="1500" dirty="0" smtClean="0">
                <a:latin typeface="Arial" panose="020B0604020202020204" pitchFamily="34" charset="0"/>
                <a:cs typeface="Arial" panose="020B0604020202020204" pitchFamily="34" charset="0"/>
              </a:rPr>
              <a:t>proprietary selection </a:t>
            </a:r>
            <a:r>
              <a:rPr lang="en-US" sz="1500" dirty="0">
                <a:latin typeface="Arial" panose="020B0604020202020204" pitchFamily="34" charset="0"/>
                <a:cs typeface="Arial" panose="020B0604020202020204" pitchFamily="34" charset="0"/>
              </a:rPr>
              <a:t>of the cross </a:t>
            </a:r>
            <a:r>
              <a:rPr lang="en-US" sz="1500" dirty="0" smtClean="0">
                <a:latin typeface="Arial" panose="020B0604020202020204" pitchFamily="34" charset="0"/>
                <a:cs typeface="Arial" panose="020B0604020202020204" pitchFamily="34" charset="0"/>
              </a:rPr>
              <a:t>[(</a:t>
            </a:r>
            <a:r>
              <a:rPr lang="en-US" sz="1500" i="1" dirty="0" err="1">
                <a:latin typeface="Arial" panose="020B0604020202020204" pitchFamily="34" charset="0"/>
                <a:cs typeface="Arial" panose="020B0604020202020204" pitchFamily="34" charset="0"/>
              </a:rPr>
              <a:t>Hippeastrum</a:t>
            </a:r>
            <a:r>
              <a:rPr lang="en-US" sz="1500" i="1" dirty="0">
                <a:latin typeface="Arial" panose="020B0604020202020204" pitchFamily="34" charset="0"/>
                <a:cs typeface="Arial" panose="020B0604020202020204" pitchFamily="34" charset="0"/>
              </a:rPr>
              <a:t> </a:t>
            </a:r>
            <a:r>
              <a:rPr lang="en-US" sz="1500" i="1" dirty="0" err="1" smtClean="0">
                <a:latin typeface="Arial" panose="020B0604020202020204" pitchFamily="34" charset="0"/>
                <a:cs typeface="Arial" panose="020B0604020202020204" pitchFamily="34" charset="0"/>
              </a:rPr>
              <a:t>ambiguum</a:t>
            </a:r>
            <a:r>
              <a:rPr lang="en-US" sz="1500" i="1"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x </a:t>
            </a:r>
            <a:r>
              <a:rPr lang="en-US" sz="1500" i="1" dirty="0" smtClean="0">
                <a:latin typeface="Arial" panose="020B0604020202020204" pitchFamily="34" charset="0"/>
                <a:cs typeface="Arial" panose="020B0604020202020204" pitchFamily="34" charset="0"/>
              </a:rPr>
              <a:t>H</a:t>
            </a:r>
            <a:r>
              <a:rPr lang="en-US" sz="1500" dirty="0">
                <a:latin typeface="Arial" panose="020B0604020202020204" pitchFamily="34" charset="0"/>
                <a:cs typeface="Arial" panose="020B0604020202020204" pitchFamily="34" charset="0"/>
              </a:rPr>
              <a:t>. </a:t>
            </a:r>
            <a:r>
              <a:rPr lang="en-US" sz="1500" i="1" dirty="0" err="1" smtClean="0">
                <a:latin typeface="Arial" panose="020B0604020202020204" pitchFamily="34" charset="0"/>
                <a:cs typeface="Arial" panose="020B0604020202020204" pitchFamily="34" charset="0"/>
              </a:rPr>
              <a:t>papilio</a:t>
            </a:r>
            <a:r>
              <a:rPr lang="en-US" sz="1500" dirty="0" smtClean="0">
                <a:latin typeface="Arial" panose="020B0604020202020204" pitchFamily="34" charset="0"/>
                <a:cs typeface="Arial" panose="020B0604020202020204" pitchFamily="34" charset="0"/>
              </a:rPr>
              <a:t>) x </a:t>
            </a:r>
            <a:r>
              <a:rPr lang="en-US" sz="1500" i="1" dirty="0" smtClean="0">
                <a:latin typeface="Arial" panose="020B0604020202020204" pitchFamily="34" charset="0"/>
                <a:cs typeface="Arial" panose="020B0604020202020204" pitchFamily="34" charset="0"/>
              </a:rPr>
              <a:t>H</a:t>
            </a:r>
            <a:r>
              <a:rPr lang="en-US" sz="1500" i="1"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brasilianum</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x ' </a:t>
            </a:r>
            <a:r>
              <a:rPr lang="en-US" sz="1500" dirty="0">
                <a:latin typeface="Arial" panose="020B0604020202020204" pitchFamily="34" charset="0"/>
                <a:cs typeface="Arial" panose="020B0604020202020204" pitchFamily="34" charset="0"/>
              </a:rPr>
              <a:t>Wonderland' named 'Orlando‘ </a:t>
            </a:r>
            <a:r>
              <a:rPr lang="en-US" sz="1500" dirty="0" smtClean="0">
                <a:latin typeface="Arial" panose="020B0604020202020204" pitchFamily="34" charset="0"/>
                <a:cs typeface="Arial" panose="020B0604020202020204" pitchFamily="34" charset="0"/>
              </a:rPr>
              <a:t>(US PP 25,940 </a:t>
            </a:r>
            <a:r>
              <a:rPr lang="en-US" sz="1500" dirty="0">
                <a:latin typeface="Arial" panose="020B0604020202020204" pitchFamily="34" charset="0"/>
                <a:cs typeface="Arial" panose="020B0604020202020204" pitchFamily="34" charset="0"/>
              </a:rPr>
              <a:t>P2). </a:t>
            </a:r>
            <a:r>
              <a:rPr lang="en-US" sz="1500" dirty="0" smtClean="0">
                <a:latin typeface="Arial" panose="020B0604020202020204" pitchFamily="34" charset="0"/>
                <a:cs typeface="Arial" panose="020B0604020202020204" pitchFamily="34" charset="0"/>
              </a:rPr>
              <a:t>Over the course of seven years of evaluation, ‘Miami’ has shown excellent heat resistance grown under ambient conditions in Miami, Fla. under 50% shade, and resistance to Red Scorch fungus </a:t>
            </a:r>
            <a:r>
              <a:rPr lang="en-US" sz="1500" i="1" dirty="0" smtClean="0">
                <a:latin typeface="Arial" panose="020B0604020202020204" pitchFamily="34" charset="0"/>
                <a:cs typeface="Arial" panose="020B0604020202020204" pitchFamily="34" charset="0"/>
              </a:rPr>
              <a:t>(</a:t>
            </a:r>
            <a:r>
              <a:rPr lang="en-US" sz="1500" i="1" dirty="0" err="1" smtClean="0">
                <a:latin typeface="Arial" panose="020B0604020202020204" pitchFamily="34" charset="0"/>
                <a:cs typeface="Arial" panose="020B0604020202020204" pitchFamily="34" charset="0"/>
              </a:rPr>
              <a:t>Staganospora</a:t>
            </a:r>
            <a:r>
              <a:rPr lang="en-US" sz="1500" i="1" dirty="0" smtClean="0">
                <a:latin typeface="Arial" panose="020B0604020202020204" pitchFamily="34" charset="0"/>
                <a:cs typeface="Arial" panose="020B0604020202020204" pitchFamily="34" charset="0"/>
              </a:rPr>
              <a:t> </a:t>
            </a:r>
            <a:r>
              <a:rPr lang="en-US" sz="1500" i="1" dirty="0" err="1" smtClean="0">
                <a:latin typeface="Arial" panose="020B0604020202020204" pitchFamily="34" charset="0"/>
                <a:cs typeface="Arial" panose="020B0604020202020204" pitchFamily="34" charset="0"/>
              </a:rPr>
              <a:t>curtisii</a:t>
            </a:r>
            <a:r>
              <a:rPr lang="en-US" sz="1500" i="1" dirty="0" smtClean="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1500" dirty="0" smtClean="0">
                <a:latin typeface="Arial" panose="020B0604020202020204" pitchFamily="34" charset="0"/>
                <a:cs typeface="Arial" panose="020B0604020202020204" pitchFamily="34" charset="0"/>
              </a:rPr>
              <a:t>Protected </a:t>
            </a:r>
            <a:r>
              <a:rPr lang="en-US" sz="1500" dirty="0">
                <a:latin typeface="Arial" panose="020B0604020202020204" pitchFamily="34" charset="0"/>
                <a:cs typeface="Arial" panose="020B0604020202020204" pitchFamily="34" charset="0"/>
              </a:rPr>
              <a:t>through </a:t>
            </a:r>
            <a:r>
              <a:rPr lang="en-US" sz="1500" dirty="0" smtClean="0">
                <a:latin typeface="Arial" panose="020B0604020202020204" pitchFamily="34" charset="0"/>
                <a:cs typeface="Arial" panose="020B0604020202020204" pitchFamily="34" charset="0"/>
              </a:rPr>
              <a:t>US </a:t>
            </a:r>
            <a:r>
              <a:rPr lang="en-US" sz="1500" dirty="0">
                <a:latin typeface="Arial" panose="020B0604020202020204" pitchFamily="34" charset="0"/>
                <a:cs typeface="Arial" panose="020B0604020202020204" pitchFamily="34" charset="0"/>
              </a:rPr>
              <a:t>PP </a:t>
            </a:r>
            <a:r>
              <a:rPr lang="en-US" sz="1500" dirty="0" smtClean="0">
                <a:latin typeface="Arial" panose="020B0604020202020204" pitchFamily="34" charset="0"/>
                <a:cs typeface="Arial" panose="020B0604020202020204" pitchFamily="34" charset="0"/>
              </a:rPr>
              <a:t>25,939 P2. </a:t>
            </a:r>
            <a:endParaRPr lang="en-US" sz="15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1500" dirty="0" smtClean="0">
                <a:latin typeface="Arial" panose="020B0604020202020204" pitchFamily="34" charset="0"/>
                <a:cs typeface="Arial" panose="020B0604020202020204" pitchFamily="34" charset="0"/>
              </a:rPr>
              <a:t>For </a:t>
            </a:r>
            <a:r>
              <a:rPr lang="en-US" sz="1500" dirty="0">
                <a:latin typeface="Arial" panose="020B0604020202020204" pitchFamily="34" charset="0"/>
                <a:cs typeface="Arial" panose="020B0604020202020204" pitchFamily="34" charset="0"/>
              </a:rPr>
              <a:t>licensing information contact: Joe Lipovsky, joe.lipovsky@ars.usda.gov. </a:t>
            </a:r>
          </a:p>
          <a:p>
            <a:endParaRPr lang="en-US" sz="1600" dirty="0"/>
          </a:p>
          <a:p>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84" y="1735323"/>
            <a:ext cx="4321908" cy="3810153"/>
          </a:xfrm>
          <a:prstGeom prst="rect">
            <a:avLst/>
          </a:prstGeom>
        </p:spPr>
      </p:pic>
    </p:spTree>
    <p:extLst>
      <p:ext uri="{BB962C8B-B14F-4D97-AF65-F5344CB8AC3E}">
        <p14:creationId xmlns:p14="http://schemas.microsoft.com/office/powerpoint/2010/main" val="1136168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3134" y="982131"/>
            <a:ext cx="3718455" cy="588758"/>
          </a:xfrm>
        </p:spPr>
        <p:txBody>
          <a:bodyPr>
            <a:normAutofit fontScale="90000"/>
          </a:bodyPr>
          <a:lstStyle/>
          <a:p>
            <a:r>
              <a:rPr lang="en-US" b="1" i="1" dirty="0" err="1" smtClean="0">
                <a:latin typeface="Arial" panose="020B0604020202020204" pitchFamily="34" charset="0"/>
                <a:cs typeface="Arial" panose="020B0604020202020204" pitchFamily="34" charset="0"/>
              </a:rPr>
              <a:t>Hippeastrum</a:t>
            </a:r>
            <a:r>
              <a:rPr lang="en-US" b="1" dirty="0" smtClean="0">
                <a:latin typeface="Arial" panose="020B0604020202020204" pitchFamily="34" charset="0"/>
                <a:cs typeface="Arial" panose="020B0604020202020204" pitchFamily="34" charset="0"/>
              </a:rPr>
              <a:t> x </a:t>
            </a:r>
            <a:r>
              <a:rPr lang="en-US" b="1" i="1" dirty="0" err="1" smtClean="0">
                <a:latin typeface="Arial" panose="020B0604020202020204" pitchFamily="34" charset="0"/>
                <a:cs typeface="Arial" panose="020B0604020202020204" pitchFamily="34" charset="0"/>
              </a:rPr>
              <a:t>hybridum</a:t>
            </a:r>
            <a:r>
              <a:rPr lang="en-US" b="1" dirty="0" smtClean="0">
                <a:latin typeface="Arial" panose="020B0604020202020204" pitchFamily="34" charset="0"/>
                <a:cs typeface="Arial" panose="020B0604020202020204" pitchFamily="34" charset="0"/>
              </a:rPr>
              <a:t> (amaryllis) ‘Orlando</a:t>
            </a:r>
            <a:r>
              <a:rPr lang="en-US" dirty="0" smtClean="0"/>
              <a:t>’</a:t>
            </a:r>
            <a:endParaRPr lang="en-US" dirty="0"/>
          </a:p>
        </p:txBody>
      </p:sp>
      <p:sp>
        <p:nvSpPr>
          <p:cNvPr id="5" name="Content Placeholder 4"/>
          <p:cNvSpPr>
            <a:spLocks noGrp="1"/>
          </p:cNvSpPr>
          <p:nvPr>
            <p:ph idx="1"/>
          </p:nvPr>
        </p:nvSpPr>
        <p:spPr>
          <a:xfrm>
            <a:off x="5465559" y="1289533"/>
            <a:ext cx="5827671" cy="4893735"/>
          </a:xfrm>
        </p:spPr>
        <p:txBody>
          <a:bodyPr>
            <a:noAutofit/>
          </a:bodyPr>
          <a:lstStyle/>
          <a:p>
            <a:pPr>
              <a:buFont typeface="Wingdings" panose="05000000000000000000" pitchFamily="2" charset="2"/>
              <a:buChar char="Ø"/>
            </a:pPr>
            <a:r>
              <a:rPr lang="en-US" sz="1500" dirty="0" smtClean="0">
                <a:latin typeface="Arial" panose="020B0604020202020204" pitchFamily="34" charset="0"/>
                <a:cs typeface="Arial" panose="020B0604020202020204" pitchFamily="34" charset="0"/>
              </a:rPr>
              <a:t>Amaryllis ‘Orlando’ is a new and distinct </a:t>
            </a:r>
            <a:r>
              <a:rPr lang="en-US" sz="1500" dirty="0" err="1" smtClean="0">
                <a:latin typeface="Arial" panose="020B0604020202020204" pitchFamily="34" charset="0"/>
                <a:cs typeface="Arial" panose="020B0604020202020204" pitchFamily="34" charset="0"/>
              </a:rPr>
              <a:t>aneuploid</a:t>
            </a:r>
            <a:r>
              <a:rPr lang="en-US" sz="1500" dirty="0" smtClean="0">
                <a:latin typeface="Arial" panose="020B0604020202020204" pitchFamily="34" charset="0"/>
                <a:cs typeface="Arial" panose="020B0604020202020204" pitchFamily="34" charset="0"/>
              </a:rPr>
              <a:t> (2n=43) </a:t>
            </a:r>
            <a:r>
              <a:rPr lang="en-US" sz="1500" i="1" dirty="0" err="1" smtClean="0">
                <a:latin typeface="Arial" panose="020B0604020202020204" pitchFamily="34" charset="0"/>
                <a:cs typeface="Arial" panose="020B0604020202020204" pitchFamily="34" charset="0"/>
              </a:rPr>
              <a:t>Hippeastrum</a:t>
            </a:r>
            <a:r>
              <a:rPr lang="en-US" sz="1500" dirty="0" smtClean="0">
                <a:latin typeface="Arial" panose="020B0604020202020204" pitchFamily="34" charset="0"/>
                <a:cs typeface="Arial" panose="020B0604020202020204" pitchFamily="34" charset="0"/>
              </a:rPr>
              <a:t> interspecific hybrid plant particularly characterized by its four large flowers per stem, measuring approximately 13-14.5 cm long, approximately 14-16 cm wide laterally, approximately 17-19 cm wide dorsal-ventrally. The flowers are densely striated cerise pink-purple (approximately RHS Red Purple 66A) on their upper surfaces, with a broad pure white RHS 155D keel. The female parent is a selection of the complex cross (</a:t>
            </a:r>
            <a:r>
              <a:rPr lang="en-US" sz="1500" i="1" dirty="0" err="1" smtClean="0">
                <a:latin typeface="Arial" panose="020B0604020202020204" pitchFamily="34" charset="0"/>
                <a:cs typeface="Arial" panose="020B0604020202020204" pitchFamily="34" charset="0"/>
              </a:rPr>
              <a:t>Hippeastrum</a:t>
            </a:r>
            <a:r>
              <a:rPr lang="en-US" sz="1500" i="1" dirty="0" smtClean="0">
                <a:latin typeface="Arial" panose="020B0604020202020204" pitchFamily="34" charset="0"/>
                <a:cs typeface="Arial" panose="020B0604020202020204" pitchFamily="34" charset="0"/>
              </a:rPr>
              <a:t> </a:t>
            </a:r>
            <a:r>
              <a:rPr lang="en-US" sz="1500" i="1" dirty="0" err="1" smtClean="0">
                <a:latin typeface="Arial" panose="020B0604020202020204" pitchFamily="34" charset="0"/>
                <a:cs typeface="Arial" panose="020B0604020202020204" pitchFamily="34" charset="0"/>
              </a:rPr>
              <a:t>ambiguum</a:t>
            </a:r>
            <a:r>
              <a:rPr lang="en-US" sz="1500" i="1" dirty="0" smtClean="0">
                <a:latin typeface="Arial" panose="020B0604020202020204" pitchFamily="34" charset="0"/>
                <a:cs typeface="Arial" panose="020B0604020202020204" pitchFamily="34" charset="0"/>
              </a:rPr>
              <a:t> x H. </a:t>
            </a:r>
            <a:r>
              <a:rPr lang="en-US" sz="1500" i="1" dirty="0" err="1" smtClean="0">
                <a:latin typeface="Arial" panose="020B0604020202020204" pitchFamily="34" charset="0"/>
                <a:cs typeface="Arial" panose="020B0604020202020204" pitchFamily="34" charset="0"/>
              </a:rPr>
              <a:t>papilio</a:t>
            </a:r>
            <a:r>
              <a:rPr lang="en-US" sz="1500" dirty="0" smtClean="0">
                <a:latin typeface="Arial" panose="020B0604020202020204" pitchFamily="34" charset="0"/>
                <a:cs typeface="Arial" panose="020B0604020202020204" pitchFamily="34" charset="0"/>
              </a:rPr>
              <a:t>) x H. </a:t>
            </a:r>
            <a:r>
              <a:rPr lang="en-US" sz="1500" i="1" dirty="0" err="1" smtClean="0">
                <a:latin typeface="Arial" panose="020B0604020202020204" pitchFamily="34" charset="0"/>
                <a:cs typeface="Arial" panose="020B0604020202020204" pitchFamily="34" charset="0"/>
              </a:rPr>
              <a:t>brasilianum</a:t>
            </a:r>
            <a:r>
              <a:rPr lang="en-US" sz="1500" i="1"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labeled with the breeder's code 101-5. The pollen parent is the non-patented commercial </a:t>
            </a:r>
            <a:r>
              <a:rPr lang="en-US" sz="1500" i="1" dirty="0" err="1" smtClean="0">
                <a:latin typeface="Arial" panose="020B0604020202020204" pitchFamily="34" charset="0"/>
                <a:cs typeface="Arial" panose="020B0604020202020204" pitchFamily="34" charset="0"/>
              </a:rPr>
              <a:t>Hippeastrum</a:t>
            </a:r>
            <a:r>
              <a:rPr lang="en-US" sz="1500" i="1"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'Wonderland'. Over the course of seven years of evaluation, ‘Orlando’ has shown excellent heat resistance grown under ambient conditions in Miami, Fla. under 50% shade, and resistance to Red Scorch fungus (</a:t>
            </a:r>
            <a:r>
              <a:rPr lang="en-US" sz="1500" i="1" dirty="0" err="1" smtClean="0">
                <a:latin typeface="Arial" panose="020B0604020202020204" pitchFamily="34" charset="0"/>
                <a:cs typeface="Arial" panose="020B0604020202020204" pitchFamily="34" charset="0"/>
              </a:rPr>
              <a:t>Staganospora</a:t>
            </a:r>
            <a:r>
              <a:rPr lang="en-US" sz="1500" i="1" dirty="0" smtClean="0">
                <a:latin typeface="Arial" panose="020B0604020202020204" pitchFamily="34" charset="0"/>
                <a:cs typeface="Arial" panose="020B0604020202020204" pitchFamily="34" charset="0"/>
              </a:rPr>
              <a:t> </a:t>
            </a:r>
            <a:r>
              <a:rPr lang="en-US" sz="1500" i="1" dirty="0" err="1" smtClean="0">
                <a:latin typeface="Arial" panose="020B0604020202020204" pitchFamily="34" charset="0"/>
                <a:cs typeface="Arial" panose="020B0604020202020204" pitchFamily="34" charset="0"/>
              </a:rPr>
              <a:t>curtisii</a:t>
            </a:r>
            <a:r>
              <a:rPr lang="en-US" sz="1500" dirty="0" smtClean="0">
                <a:latin typeface="Arial" panose="020B0604020202020204" pitchFamily="34" charset="0"/>
                <a:cs typeface="Arial" panose="020B0604020202020204" pitchFamily="34" charset="0"/>
              </a:rPr>
              <a:t>)</a:t>
            </a:r>
            <a:r>
              <a:rPr lang="en-US" sz="1500" i="1" dirty="0" smtClean="0">
                <a:latin typeface="Arial" panose="020B0604020202020204" pitchFamily="34" charset="0"/>
                <a:cs typeface="Arial" panose="020B0604020202020204" pitchFamily="34" charset="0"/>
              </a:rPr>
              <a:t>.</a:t>
            </a:r>
            <a:endParaRPr lang="en-US" sz="15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1500" dirty="0" smtClean="0">
                <a:latin typeface="Arial" panose="020B0604020202020204" pitchFamily="34" charset="0"/>
                <a:cs typeface="Arial" panose="020B0604020202020204" pitchFamily="34" charset="0"/>
              </a:rPr>
              <a:t>Protected through US PP 25,940 P2. </a:t>
            </a:r>
          </a:p>
          <a:p>
            <a:pPr>
              <a:buFont typeface="Wingdings" panose="05000000000000000000" pitchFamily="2" charset="2"/>
              <a:buChar char="Ø"/>
            </a:pPr>
            <a:r>
              <a:rPr lang="en-US" sz="1500" dirty="0" smtClean="0">
                <a:latin typeface="Arial" panose="020B0604020202020204" pitchFamily="34" charset="0"/>
                <a:cs typeface="Arial" panose="020B0604020202020204" pitchFamily="34" charset="0"/>
              </a:rPr>
              <a:t>For licensing information contact: Joe Lipovsky, joe.lipovsky@ars.usda.gov. </a:t>
            </a:r>
          </a:p>
          <a:p>
            <a:endParaRPr lang="en-US" sz="1600" dirty="0"/>
          </a:p>
          <a:p>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42" y="1860492"/>
            <a:ext cx="4612443" cy="3750954"/>
          </a:xfrm>
          <a:prstGeom prst="rect">
            <a:avLst/>
          </a:prstGeom>
        </p:spPr>
      </p:pic>
    </p:spTree>
    <p:extLst>
      <p:ext uri="{BB962C8B-B14F-4D97-AF65-F5344CB8AC3E}">
        <p14:creationId xmlns:p14="http://schemas.microsoft.com/office/powerpoint/2010/main" val="330655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3134" y="982131"/>
            <a:ext cx="3718455" cy="588758"/>
          </a:xfrm>
        </p:spPr>
        <p:txBody>
          <a:bodyPr>
            <a:normAutofit fontScale="90000"/>
          </a:bodyPr>
          <a:lstStyle/>
          <a:p>
            <a:r>
              <a:rPr lang="en-US" b="1" i="1" dirty="0" err="1" smtClean="0">
                <a:latin typeface="Arial" panose="020B0604020202020204" pitchFamily="34" charset="0"/>
                <a:cs typeface="Arial" panose="020B0604020202020204" pitchFamily="34" charset="0"/>
              </a:rPr>
              <a:t>Hippeastrum</a:t>
            </a:r>
            <a:r>
              <a:rPr lang="en-US" b="1" dirty="0" smtClean="0">
                <a:latin typeface="Arial" panose="020B0604020202020204" pitchFamily="34" charset="0"/>
                <a:cs typeface="Arial" panose="020B0604020202020204" pitchFamily="34" charset="0"/>
              </a:rPr>
              <a:t> x </a:t>
            </a:r>
            <a:r>
              <a:rPr lang="en-US" b="1" i="1" dirty="0" err="1" smtClean="0">
                <a:latin typeface="Arial" panose="020B0604020202020204" pitchFamily="34" charset="0"/>
                <a:cs typeface="Arial" panose="020B0604020202020204" pitchFamily="34" charset="0"/>
              </a:rPr>
              <a:t>hybridum</a:t>
            </a:r>
            <a:r>
              <a:rPr lang="en-US" b="1" dirty="0" smtClean="0">
                <a:latin typeface="Arial" panose="020B0604020202020204" pitchFamily="34" charset="0"/>
                <a:cs typeface="Arial" panose="020B0604020202020204" pitchFamily="34" charset="0"/>
              </a:rPr>
              <a:t> (amaryllis) ‘Tampa’</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465559" y="1289533"/>
            <a:ext cx="5827671" cy="4893735"/>
          </a:xfrm>
        </p:spPr>
        <p:txBody>
          <a:bodyPr>
            <a:noAutofit/>
          </a:bodyPr>
          <a:lstStyle/>
          <a:p>
            <a:pPr>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Amaryllis ‘Tampa’ is a new and distinct </a:t>
            </a:r>
            <a:r>
              <a:rPr lang="en-US" sz="1400" dirty="0" err="1" smtClean="0">
                <a:latin typeface="Arial" panose="020B0604020202020204" pitchFamily="34" charset="0"/>
                <a:cs typeface="Arial" panose="020B0604020202020204" pitchFamily="34" charset="0"/>
              </a:rPr>
              <a:t>aneuploid</a:t>
            </a:r>
            <a:r>
              <a:rPr lang="en-US" sz="1400" dirty="0" smtClean="0">
                <a:latin typeface="Arial" panose="020B0604020202020204" pitchFamily="34" charset="0"/>
                <a:cs typeface="Arial" panose="020B0604020202020204" pitchFamily="34" charset="0"/>
              </a:rPr>
              <a:t> (2n=43) </a:t>
            </a:r>
            <a:r>
              <a:rPr lang="en-US" sz="1400" i="1" dirty="0" err="1" smtClean="0">
                <a:latin typeface="Arial" panose="020B0604020202020204" pitchFamily="34" charset="0"/>
                <a:cs typeface="Arial" panose="020B0604020202020204" pitchFamily="34" charset="0"/>
              </a:rPr>
              <a:t>Hippeastrum</a:t>
            </a:r>
            <a:r>
              <a:rPr lang="en-US" sz="1400" dirty="0" smtClean="0">
                <a:latin typeface="Arial" panose="020B0604020202020204" pitchFamily="34" charset="0"/>
                <a:cs typeface="Arial" panose="020B0604020202020204" pitchFamily="34" charset="0"/>
              </a:rPr>
              <a:t> interspecific hybrid plant </a:t>
            </a:r>
            <a:r>
              <a:rPr lang="en-US" sz="1400" dirty="0">
                <a:latin typeface="Arial" panose="020B0604020202020204" pitchFamily="34" charset="0"/>
                <a:cs typeface="Arial" panose="020B0604020202020204" pitchFamily="34" charset="0"/>
              </a:rPr>
              <a:t>particularly characterized by </a:t>
            </a:r>
            <a:r>
              <a:rPr lang="en-US" sz="1400" dirty="0" smtClean="0">
                <a:latin typeface="Arial" panose="020B0604020202020204" pitchFamily="34" charset="0"/>
                <a:cs typeface="Arial" panose="020B0604020202020204" pitchFamily="34" charset="0"/>
              </a:rPr>
              <a:t>4-6 funnel-shaped </a:t>
            </a:r>
            <a:r>
              <a:rPr lang="en-US" sz="1400" dirty="0">
                <a:latin typeface="Arial" panose="020B0604020202020204" pitchFamily="34" charset="0"/>
                <a:cs typeface="Arial" panose="020B0604020202020204" pitchFamily="34" charset="0"/>
              </a:rPr>
              <a:t>flowers, measuring approximately </a:t>
            </a:r>
            <a:r>
              <a:rPr lang="en-US" sz="1400" dirty="0" smtClean="0">
                <a:latin typeface="Arial" panose="020B0604020202020204" pitchFamily="34" charset="0"/>
                <a:cs typeface="Arial" panose="020B0604020202020204" pitchFamily="34" charset="0"/>
              </a:rPr>
              <a:t>13-17 cm </a:t>
            </a:r>
            <a:r>
              <a:rPr lang="en-US" sz="1400" dirty="0">
                <a:latin typeface="Arial" panose="020B0604020202020204" pitchFamily="34" charset="0"/>
                <a:cs typeface="Arial" panose="020B0604020202020204" pitchFamily="34" charset="0"/>
              </a:rPr>
              <a:t>long, approximately 13-14 cm wide laterally, </a:t>
            </a:r>
            <a:r>
              <a:rPr lang="en-US" sz="1400" dirty="0" smtClean="0">
                <a:latin typeface="Arial" panose="020B0604020202020204" pitchFamily="34" charset="0"/>
                <a:cs typeface="Arial" panose="020B0604020202020204" pitchFamily="34" charset="0"/>
              </a:rPr>
              <a:t>approximately 16-17 </a:t>
            </a:r>
            <a:r>
              <a:rPr lang="en-US" sz="1400" dirty="0">
                <a:latin typeface="Arial" panose="020B0604020202020204" pitchFamily="34" charset="0"/>
                <a:cs typeface="Arial" panose="020B0604020202020204" pitchFamily="34" charset="0"/>
              </a:rPr>
              <a:t>cm wide </a:t>
            </a:r>
            <a:r>
              <a:rPr lang="en-US" sz="1400" dirty="0" smtClean="0">
                <a:latin typeface="Arial" panose="020B0604020202020204" pitchFamily="34" charset="0"/>
                <a:cs typeface="Arial" panose="020B0604020202020204" pitchFamily="34" charset="0"/>
              </a:rPr>
              <a:t>dorsal-ventrally. The flowers are densely </a:t>
            </a:r>
            <a:r>
              <a:rPr lang="en-US" sz="1400" dirty="0">
                <a:latin typeface="Arial" panose="020B0604020202020204" pitchFamily="34" charset="0"/>
                <a:cs typeface="Arial" panose="020B0604020202020204" pitchFamily="34" charset="0"/>
              </a:rPr>
              <a:t>striated purple </a:t>
            </a:r>
            <a:r>
              <a:rPr lang="en-US" sz="1400" dirty="0" smtClean="0">
                <a:latin typeface="Arial" panose="020B0604020202020204" pitchFamily="34" charset="0"/>
                <a:cs typeface="Arial" panose="020B0604020202020204" pitchFamily="34" charset="0"/>
              </a:rPr>
              <a:t>(approximately </a:t>
            </a:r>
            <a:r>
              <a:rPr lang="en-US" sz="1400" dirty="0">
                <a:latin typeface="Arial" panose="020B0604020202020204" pitchFamily="34" charset="0"/>
                <a:cs typeface="Arial" panose="020B0604020202020204" pitchFamily="34" charset="0"/>
              </a:rPr>
              <a:t>RHS Red Purple </a:t>
            </a:r>
            <a:r>
              <a:rPr lang="en-US" sz="1400" dirty="0" smtClean="0">
                <a:latin typeface="Arial" panose="020B0604020202020204" pitchFamily="34" charset="0"/>
                <a:cs typeface="Arial" panose="020B0604020202020204" pitchFamily="34" charset="0"/>
              </a:rPr>
              <a:t>60A) on </a:t>
            </a:r>
            <a:r>
              <a:rPr lang="en-US" sz="1400" dirty="0">
                <a:latin typeface="Arial" panose="020B0604020202020204" pitchFamily="34" charset="0"/>
                <a:cs typeface="Arial" panose="020B0604020202020204" pitchFamily="34" charset="0"/>
              </a:rPr>
              <a:t>their inner surfaces, with a broad white RHS 155D keel. The female parent is </a:t>
            </a:r>
            <a:r>
              <a:rPr lang="en-US" sz="1400" i="1" dirty="0" err="1">
                <a:latin typeface="Arial" panose="020B0604020202020204" pitchFamily="34" charset="0"/>
                <a:cs typeface="Arial" panose="020B0604020202020204" pitchFamily="34" charset="0"/>
              </a:rPr>
              <a:t>Hippeastrum</a:t>
            </a:r>
            <a:r>
              <a:rPr lang="en-US" sz="1400" dirty="0">
                <a:latin typeface="Arial" panose="020B0604020202020204" pitchFamily="34" charset="0"/>
                <a:cs typeface="Arial" panose="020B0604020202020204" pitchFamily="34" charset="0"/>
              </a:rPr>
              <a:t> 'Mount Blanc' </a:t>
            </a:r>
            <a:r>
              <a:rPr lang="en-US" sz="1400" dirty="0" smtClean="0">
                <a:latin typeface="Arial" panose="020B0604020202020204" pitchFamily="34" charset="0"/>
                <a:cs typeface="Arial" panose="020B0604020202020204" pitchFamily="34" charset="0"/>
              </a:rPr>
              <a:t>x [(</a:t>
            </a:r>
            <a:r>
              <a:rPr lang="en-US" sz="1400" i="1" dirty="0">
                <a:latin typeface="Arial" panose="020B0604020202020204" pitchFamily="34" charset="0"/>
                <a:cs typeface="Arial" panose="020B0604020202020204" pitchFamily="34" charset="0"/>
              </a:rPr>
              <a:t>H</a:t>
            </a: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ambiguum</a:t>
            </a:r>
            <a:r>
              <a:rPr lang="en-US" sz="1400" i="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x </a:t>
            </a:r>
            <a:r>
              <a:rPr lang="en-US" sz="1400" i="1" dirty="0" smtClean="0">
                <a:latin typeface="Arial" panose="020B0604020202020204" pitchFamily="34" charset="0"/>
                <a:cs typeface="Arial" panose="020B0604020202020204" pitchFamily="34" charset="0"/>
              </a:rPr>
              <a:t>H</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papilio</a:t>
            </a:r>
            <a:r>
              <a:rPr lang="en-US" sz="1400" dirty="0" smtClean="0">
                <a:latin typeface="Arial" panose="020B0604020202020204" pitchFamily="34" charset="0"/>
                <a:cs typeface="Arial" panose="020B0604020202020204" pitchFamily="34" charset="0"/>
              </a:rPr>
              <a:t>) x </a:t>
            </a:r>
            <a:r>
              <a:rPr lang="en-US" sz="1400" i="1" dirty="0" smtClean="0">
                <a:latin typeface="Arial" panose="020B0604020202020204" pitchFamily="34" charset="0"/>
                <a:cs typeface="Arial" panose="020B0604020202020204" pitchFamily="34" charset="0"/>
              </a:rPr>
              <a:t>H</a:t>
            </a:r>
            <a:r>
              <a:rPr lang="en-US" sz="1400" dirty="0">
                <a:latin typeface="Arial" panose="020B0604020202020204" pitchFamily="34" charset="0"/>
                <a:cs typeface="Arial" panose="020B0604020202020204" pitchFamily="34" charset="0"/>
              </a:rPr>
              <a:t>. 'Bouquet'] labeled with </a:t>
            </a:r>
            <a:r>
              <a:rPr lang="en-US" sz="1400" dirty="0" smtClean="0">
                <a:latin typeface="Arial" panose="020B0604020202020204" pitchFamily="34" charset="0"/>
                <a:cs typeface="Arial" panose="020B0604020202020204" pitchFamily="34" charset="0"/>
              </a:rPr>
              <a:t>the breeder's </a:t>
            </a:r>
            <a:r>
              <a:rPr lang="en-US" sz="1400" dirty="0">
                <a:latin typeface="Arial" panose="020B0604020202020204" pitchFamily="34" charset="0"/>
                <a:cs typeface="Arial" panose="020B0604020202020204" pitchFamily="34" charset="0"/>
              </a:rPr>
              <a:t>code 609-04-1. The pollen parent is </a:t>
            </a:r>
            <a:r>
              <a:rPr lang="en-US" sz="1400" dirty="0" smtClean="0">
                <a:latin typeface="Arial" panose="020B0604020202020204" pitchFamily="34" charset="0"/>
                <a:cs typeface="Arial" panose="020B0604020202020204" pitchFamily="34" charset="0"/>
              </a:rPr>
              <a:t>a proprietary selection </a:t>
            </a:r>
            <a:r>
              <a:rPr lang="en-US" sz="1400" dirty="0">
                <a:latin typeface="Arial" panose="020B0604020202020204" pitchFamily="34" charset="0"/>
                <a:cs typeface="Arial" panose="020B0604020202020204" pitchFamily="34" charset="0"/>
              </a:rPr>
              <a:t>of the cross </a:t>
            </a:r>
            <a:r>
              <a:rPr lang="en-US" sz="1400" dirty="0" smtClean="0">
                <a:latin typeface="Arial" panose="020B0604020202020204" pitchFamily="34" charset="0"/>
                <a:cs typeface="Arial" panose="020B0604020202020204" pitchFamily="34" charset="0"/>
              </a:rPr>
              <a:t>[(</a:t>
            </a:r>
            <a:r>
              <a:rPr lang="en-US" sz="1400" i="1" dirty="0" err="1">
                <a:latin typeface="Arial" panose="020B0604020202020204" pitchFamily="34" charset="0"/>
                <a:cs typeface="Arial" panose="020B0604020202020204" pitchFamily="34" charset="0"/>
              </a:rPr>
              <a:t>Hippeastrum</a:t>
            </a:r>
            <a:r>
              <a:rPr lang="en-US" sz="1400" i="1" dirty="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ambiguum</a:t>
            </a:r>
            <a:r>
              <a:rPr lang="en-US" sz="1400" dirty="0" smtClean="0">
                <a:latin typeface="Arial" panose="020B0604020202020204" pitchFamily="34" charset="0"/>
                <a:cs typeface="Arial" panose="020B0604020202020204" pitchFamily="34" charset="0"/>
              </a:rPr>
              <a:t> x </a:t>
            </a:r>
            <a:r>
              <a:rPr lang="en-US" sz="1400" i="1" dirty="0" smtClean="0">
                <a:latin typeface="Arial" panose="020B0604020202020204" pitchFamily="34" charset="0"/>
                <a:cs typeface="Arial" panose="020B0604020202020204" pitchFamily="34" charset="0"/>
              </a:rPr>
              <a:t>H</a:t>
            </a:r>
            <a:r>
              <a:rPr lang="en-US" sz="1400" i="1" dirty="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papilio</a:t>
            </a:r>
            <a:r>
              <a:rPr lang="en-US" sz="1400" dirty="0" smtClean="0">
                <a:latin typeface="Arial" panose="020B0604020202020204" pitchFamily="34" charset="0"/>
                <a:cs typeface="Arial" panose="020B0604020202020204" pitchFamily="34" charset="0"/>
              </a:rPr>
              <a:t>) x </a:t>
            </a:r>
            <a:r>
              <a:rPr lang="en-US" sz="1400" i="1" dirty="0" smtClean="0">
                <a:latin typeface="Arial" panose="020B0604020202020204" pitchFamily="34" charset="0"/>
                <a:cs typeface="Arial" panose="020B0604020202020204" pitchFamily="34" charset="0"/>
              </a:rPr>
              <a:t>H</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brasilianum</a:t>
            </a:r>
            <a:r>
              <a:rPr lang="en-US" sz="1400" dirty="0" smtClean="0">
                <a:latin typeface="Arial" panose="020B0604020202020204" pitchFamily="34" charset="0"/>
                <a:cs typeface="Arial" panose="020B0604020202020204" pitchFamily="34" charset="0"/>
              </a:rPr>
              <a:t>] x 'Wonderland</a:t>
            </a:r>
            <a:r>
              <a:rPr lang="en-US" sz="1400" dirty="0">
                <a:latin typeface="Arial" panose="020B0604020202020204" pitchFamily="34" charset="0"/>
                <a:cs typeface="Arial" panose="020B0604020202020204" pitchFamily="34" charset="0"/>
              </a:rPr>
              <a:t>' named 'Orlando' </a:t>
            </a:r>
            <a:r>
              <a:rPr lang="en-US" sz="1400" dirty="0" smtClean="0">
                <a:latin typeface="Arial" panose="020B0604020202020204" pitchFamily="34" charset="0"/>
                <a:cs typeface="Arial" panose="020B0604020202020204" pitchFamily="34" charset="0"/>
              </a:rPr>
              <a:t>(US PP </a:t>
            </a:r>
            <a:r>
              <a:rPr lang="en-US" sz="1400" dirty="0">
                <a:latin typeface="Arial" panose="020B0604020202020204" pitchFamily="34" charset="0"/>
                <a:cs typeface="Arial" panose="020B0604020202020204" pitchFamily="34" charset="0"/>
              </a:rPr>
              <a:t>25,940 </a:t>
            </a:r>
            <a:r>
              <a:rPr lang="en-US" sz="1400" dirty="0" smtClean="0">
                <a:latin typeface="Arial" panose="020B0604020202020204" pitchFamily="34" charset="0"/>
                <a:cs typeface="Arial" panose="020B0604020202020204" pitchFamily="34" charset="0"/>
              </a:rPr>
              <a:t>P2). Over the course of five years of evaluation, ‘Tampa’ has shown excellent heat resistance grown under ambient conditions in Miami, Fla. under 50% shade, and resistance to Red Scorch fungus (</a:t>
            </a:r>
            <a:r>
              <a:rPr lang="en-US" sz="1400" i="1" dirty="0" err="1" smtClean="0">
                <a:latin typeface="Arial" panose="020B0604020202020204" pitchFamily="34" charset="0"/>
                <a:cs typeface="Arial" panose="020B0604020202020204" pitchFamily="34" charset="0"/>
              </a:rPr>
              <a:t>Staganospora</a:t>
            </a: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curtisii</a:t>
            </a:r>
            <a:r>
              <a:rPr lang="en-US" sz="1400" dirty="0" smtClean="0">
                <a:latin typeface="Arial" panose="020B0604020202020204" pitchFamily="34" charset="0"/>
                <a:cs typeface="Arial" panose="020B0604020202020204" pitchFamily="34" charset="0"/>
              </a:rPr>
              <a:t>)</a:t>
            </a:r>
            <a:r>
              <a:rPr lang="en-US" sz="1400" i="1"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Protected </a:t>
            </a:r>
            <a:r>
              <a:rPr lang="en-US" sz="1400" dirty="0">
                <a:latin typeface="Arial" panose="020B0604020202020204" pitchFamily="34" charset="0"/>
                <a:cs typeface="Arial" panose="020B0604020202020204" pitchFamily="34" charset="0"/>
              </a:rPr>
              <a:t>through </a:t>
            </a:r>
            <a:r>
              <a:rPr lang="en-US" sz="1400" dirty="0" smtClean="0">
                <a:latin typeface="Arial" panose="020B0604020202020204" pitchFamily="34" charset="0"/>
                <a:cs typeface="Arial" panose="020B0604020202020204" pitchFamily="34" charset="0"/>
              </a:rPr>
              <a:t>US </a:t>
            </a:r>
            <a:r>
              <a:rPr lang="en-US" sz="1400" dirty="0">
                <a:latin typeface="Arial" panose="020B0604020202020204" pitchFamily="34" charset="0"/>
                <a:cs typeface="Arial" panose="020B0604020202020204" pitchFamily="34" charset="0"/>
              </a:rPr>
              <a:t>PP </a:t>
            </a:r>
            <a:r>
              <a:rPr lang="en-US" sz="1400" dirty="0" smtClean="0">
                <a:latin typeface="Arial" panose="020B0604020202020204" pitchFamily="34" charset="0"/>
                <a:cs typeface="Arial" panose="020B0604020202020204" pitchFamily="34" charset="0"/>
              </a:rPr>
              <a:t>25,787 P2. </a:t>
            </a:r>
            <a:endParaRPr lang="en-US" sz="1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For </a:t>
            </a:r>
            <a:r>
              <a:rPr lang="en-US" sz="1400" dirty="0">
                <a:latin typeface="Arial" panose="020B0604020202020204" pitchFamily="34" charset="0"/>
                <a:cs typeface="Arial" panose="020B0604020202020204" pitchFamily="34" charset="0"/>
              </a:rPr>
              <a:t>licensing information contact: Joe Lipovsky, joe.lipovsky@ars.usda.gov. </a:t>
            </a:r>
          </a:p>
          <a:p>
            <a:endParaRPr lang="en-US" sz="1600" dirty="0"/>
          </a:p>
          <a:p>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35" y="1914768"/>
            <a:ext cx="4426247" cy="3337170"/>
          </a:xfrm>
          <a:prstGeom prst="rect">
            <a:avLst/>
          </a:prstGeom>
        </p:spPr>
      </p:pic>
    </p:spTree>
    <p:extLst>
      <p:ext uri="{BB962C8B-B14F-4D97-AF65-F5344CB8AC3E}">
        <p14:creationId xmlns:p14="http://schemas.microsoft.com/office/powerpoint/2010/main" val="29463652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73</TotalTime>
  <Words>1301</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Wingdings</vt:lpstr>
      <vt:lpstr>Organic</vt:lpstr>
      <vt:lpstr>Potato ‘Little Ruby’</vt:lpstr>
      <vt:lpstr>Kiwi ‘Tango’ &amp; ‘Hombre’</vt:lpstr>
      <vt:lpstr>    Hippeastrum x hybridum (amaryllis) ‘Boca’</vt:lpstr>
      <vt:lpstr>Hippeastrum x hybridum (amaryllis) ‘Jax’</vt:lpstr>
      <vt:lpstr>Hippeastrum x hybridum (amaryllis) ‘Miami’</vt:lpstr>
      <vt:lpstr>Hippeastrum x hybridum (amaryllis) ‘Orlando’</vt:lpstr>
      <vt:lpstr>Hippeastrum x hybridum (amaryllis) ‘Tampa’</vt:lpstr>
    </vt:vector>
  </TitlesOfParts>
  <Company>USDA/ARS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Ruby’</dc:title>
  <dc:creator>Repoza, Melissa</dc:creator>
  <cp:lastModifiedBy>Repoza, Melissa</cp:lastModifiedBy>
  <cp:revision>13</cp:revision>
  <dcterms:created xsi:type="dcterms:W3CDTF">2016-11-18T15:06:09Z</dcterms:created>
  <dcterms:modified xsi:type="dcterms:W3CDTF">2017-01-05T17:11:57Z</dcterms:modified>
</cp:coreProperties>
</file>