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2"/>
  </p:sldMasterIdLst>
  <p:notesMasterIdLst>
    <p:notesMasterId r:id="rId17"/>
  </p:notesMasterIdLst>
  <p:handoutMasterIdLst>
    <p:handoutMasterId r:id="rId18"/>
  </p:handoutMasterIdLst>
  <p:sldIdLst>
    <p:sldId id="356" r:id="rId3"/>
    <p:sldId id="353" r:id="rId4"/>
    <p:sldId id="354" r:id="rId5"/>
    <p:sldId id="355" r:id="rId6"/>
    <p:sldId id="352" r:id="rId7"/>
    <p:sldId id="343" r:id="rId8"/>
    <p:sldId id="322" r:id="rId9"/>
    <p:sldId id="323" r:id="rId10"/>
    <p:sldId id="324" r:id="rId11"/>
    <p:sldId id="321" r:id="rId12"/>
    <p:sldId id="319" r:id="rId13"/>
    <p:sldId id="292" r:id="rId14"/>
    <p:sldId id="293"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2A18"/>
    <a:srgbClr val="7C4B3B"/>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984" autoAdjust="0"/>
  </p:normalViewPr>
  <p:slideViewPr>
    <p:cSldViewPr snapToGrid="0" showGuides="1">
      <p:cViewPr varScale="1">
        <p:scale>
          <a:sx n="95" d="100"/>
          <a:sy n="95" d="100"/>
        </p:scale>
        <p:origin x="67" y="72"/>
      </p:cViewPr>
      <p:guideLst>
        <p:guide orient="horz" pos="2160"/>
        <p:guide pos="3840"/>
        <p:guide orient="horz" pos="3960"/>
      </p:guideLst>
    </p:cSldViewPr>
  </p:slideViewPr>
  <p:outlineViewPr>
    <p:cViewPr>
      <p:scale>
        <a:sx n="33" d="100"/>
        <a:sy n="33" d="100"/>
      </p:scale>
      <p:origin x="0" y="-94968"/>
    </p:cViewPr>
  </p:outlineViewPr>
  <p:notesTextViewPr>
    <p:cViewPr>
      <p:scale>
        <a:sx n="3" d="2"/>
        <a:sy n="3" d="2"/>
      </p:scale>
      <p:origin x="0" y="0"/>
    </p:cViewPr>
  </p:notesTextViewPr>
  <p:sorterViewPr>
    <p:cViewPr>
      <p:scale>
        <a:sx n="100" d="100"/>
        <a:sy n="100" d="100"/>
      </p:scale>
      <p:origin x="0" y="-16326"/>
    </p:cViewPr>
  </p:sorter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DC3787-D225-4F78-8E71-4DD8FC1EC8F1}" type="datetimeFigureOut">
              <a:rPr lang="en-US" smtClean="0"/>
              <a:t>1/31/2018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6B2D29-8AC0-4FB1-933D-AD24ECC4354D}" type="slidenum">
              <a:rPr lang="en-US" smtClean="0"/>
              <a:t>‹#›</a:t>
            </a:fld>
            <a:endParaRPr lang="en-US" dirty="0"/>
          </a:p>
        </p:txBody>
      </p:sp>
    </p:spTree>
    <p:extLst>
      <p:ext uri="{BB962C8B-B14F-4D97-AF65-F5344CB8AC3E}">
        <p14:creationId xmlns:p14="http://schemas.microsoft.com/office/powerpoint/2010/main" val="197354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E625E-096F-494B-B7CE-A49E276A3A39}" type="datetimeFigureOut">
              <a:rPr lang="en-US" smtClean="0"/>
              <a:t>1/31/2018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2C895-EB1C-4157-9E46-0DF3298BA9C2}" type="slidenum">
              <a:rPr lang="en-US" smtClean="0"/>
              <a:t>‹#›</a:t>
            </a:fld>
            <a:endParaRPr lang="en-US" dirty="0"/>
          </a:p>
        </p:txBody>
      </p:sp>
    </p:spTree>
    <p:extLst>
      <p:ext uri="{BB962C8B-B14F-4D97-AF65-F5344CB8AC3E}">
        <p14:creationId xmlns:p14="http://schemas.microsoft.com/office/powerpoint/2010/main" val="216766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rotWithShape="1">
          <a:gsLst>
            <a:gs pos="0">
              <a:schemeClr val="bg2"/>
            </a:gs>
            <a:gs pos="62000">
              <a:schemeClr val="bg2">
                <a:tint val="92000"/>
                <a:shade val="66000"/>
                <a:satMod val="110000"/>
                <a:lumMod val="80000"/>
              </a:schemeClr>
            </a:gs>
            <a:gs pos="100000">
              <a:schemeClr val="accent3"/>
            </a:gs>
          </a:gsLst>
          <a:lin ang="5400000" scaled="0"/>
        </a:gradFill>
        <a:effectLst/>
      </p:bgPr>
    </p:bg>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35FB4A4D-BEB3-42DE-8D0E-DB8F0B5DA3ED}" type="datetime1">
              <a:rPr lang="en-US" smtClean="0"/>
              <a:t>1/31/2018</a:t>
            </a:fld>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401CF334-2D5C-4859-84A6-CA7E6E43FAEB}" type="slidenum">
              <a:rPr lang="en-US" smtClean="0"/>
              <a:t>‹#›</a:t>
            </a:fld>
            <a:endParaRPr lang="en-US" dirty="0"/>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Picture Placeholder 7" title="Product photo placeholder"/>
          <p:cNvSpPr>
            <a:spLocks noGrp="1"/>
          </p:cNvSpPr>
          <p:nvPr>
            <p:ph type="pic" sz="quarter" idx="13" hasCustomPrompt="1"/>
          </p:nvPr>
        </p:nvSpPr>
        <p:spPr>
          <a:xfrm>
            <a:off x="1195939" y="2695635"/>
            <a:ext cx="4414838" cy="3551578"/>
          </a:xfrm>
        </p:spPr>
        <p:txBody>
          <a:bodyPr/>
          <a:lstStyle>
            <a:lvl1pPr marL="68580" indent="0">
              <a:buNone/>
              <a:defRPr/>
            </a:lvl1pPr>
          </a:lstStyle>
          <a:p>
            <a:r>
              <a:rPr lang="en-US" dirty="0" smtClean="0"/>
              <a:t>Insert product photo here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403547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3DA557D-1DB1-46C0-998A-94433545C341}" type="datetime1">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73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9A610B-0B0E-4C6C-A7A6-0853CA34DDCA}" type="datetime1">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Tree>
    <p:extLst>
      <p:ext uri="{BB962C8B-B14F-4D97-AF65-F5344CB8AC3E}">
        <p14:creationId xmlns:p14="http://schemas.microsoft.com/office/powerpoint/2010/main" val="378123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F0C144-8206-4C57-B7F2-12168FDC6C23}" type="datetime1">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6381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4C8FB8-1142-402E-8BCA-4DC30F103E56}" type="datetime1">
              <a:rPr lang="en-US" smtClean="0"/>
              <a:t>1/31/2018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Tree>
    <p:extLst>
      <p:ext uri="{BB962C8B-B14F-4D97-AF65-F5344CB8AC3E}">
        <p14:creationId xmlns:p14="http://schemas.microsoft.com/office/powerpoint/2010/main" val="399303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5BCBAD-D360-40D3-A33A-B189CE27C2FB}" type="datetime1">
              <a:rPr lang="en-US" smtClean="0"/>
              <a:t>1/31/2018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945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A93471D-48A1-4899-AFFF-8ACC56D03BF3}" type="datetime1">
              <a:rPr lang="en-US" smtClean="0"/>
              <a:t>1/31/2018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42415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400513-7D68-4635-8489-06A9AFAAD13D}" type="datetime1">
              <a:rPr lang="en-US" smtClean="0"/>
              <a:t>1/31/2018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221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736AC-4807-4E91-B671-F9B91617C7B3}" type="datetime1">
              <a:rPr lang="en-US" smtClean="0"/>
              <a:t>1/31/2018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69213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1222DBCC-10C7-4CB5-9734-C5542D870FBB}" type="datetime1">
              <a:rPr lang="en-US" smtClean="0"/>
              <a:t>1/31/2018</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Tree>
    <p:extLst>
      <p:ext uri="{BB962C8B-B14F-4D97-AF65-F5344CB8AC3E}">
        <p14:creationId xmlns:p14="http://schemas.microsoft.com/office/powerpoint/2010/main" val="121196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223346AD-5C1D-4E35-A3CE-CF8952DE9936}" type="datetime1">
              <a:rPr lang="en-US" smtClean="0"/>
              <a:t>1/31/2018</a:t>
            </a:fld>
            <a:endParaRPr lang="en-US" dirty="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Tree>
    <p:extLst>
      <p:ext uri="{BB962C8B-B14F-4D97-AF65-F5344CB8AC3E}">
        <p14:creationId xmlns:p14="http://schemas.microsoft.com/office/powerpoint/2010/main" val="329215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EED287B1-10B2-498E-AB88-8F08CA169E5C}" type="datetime1">
              <a:rPr lang="en-US" smtClean="0"/>
              <a:t>1/31/2018</a:t>
            </a:fld>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1391323" y="2323652"/>
            <a:ext cx="939097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008559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864" userDrawn="1">
          <p15:clr>
            <a:srgbClr val="F26B43"/>
          </p15:clr>
        </p15:guide>
        <p15:guide id="3" pos="67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mailto:Renee.wagner@ars.usda.gov"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Renee.Wagner@ars.usda.gov"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mailto:Jim.Poulos@ars.usda.gov"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mailto:Renee.Wagner@ars.usda.gov"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hyperlink" Target="mailto:Renee.Wagner@ars.usda.gov"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mailto:Renee.Wagner@ars.usda.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Renee.wagner@ars.usda.go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Joe.Lipovsky@ars.usda.gov"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allen.torbert@ars.usda.gov"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mailto:Renee.Wagner@ars.usda.gov"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mailto:Jim.PoulosRenee.Wagner@ars.usda.gov"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Renee.WagnerJim.Poulos@ars.usda.gov"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Joseph.Lipovsky@ars.usda.gov"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Joseph.Lipovsky@ars.usda.gov"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331872" y="2462463"/>
            <a:ext cx="4413071" cy="3473116"/>
          </a:xfrm>
        </p:spPr>
        <p:txBody>
          <a:bodyPr>
            <a:noAutofit/>
          </a:bodyPr>
          <a:lstStyle/>
          <a:p>
            <a:pPr>
              <a:spcBef>
                <a:spcPts val="0"/>
              </a:spcBef>
              <a:buClr>
                <a:srgbClr val="A50021"/>
              </a:buClr>
            </a:pPr>
            <a:r>
              <a:rPr lang="en-US" altLang="en-US" sz="1900" b="1" dirty="0" smtClean="0">
                <a:solidFill>
                  <a:srgbClr val="7C4B3B"/>
                </a:solidFill>
              </a:rPr>
              <a:t>Benefits</a:t>
            </a:r>
            <a:endParaRPr lang="en-US" altLang="en-US" sz="1900" b="1" dirty="0">
              <a:solidFill>
                <a:srgbClr val="7C4B3B"/>
              </a:solidFill>
            </a:endParaRPr>
          </a:p>
          <a:p>
            <a:pPr marL="285750" indent="-182880">
              <a:spcBef>
                <a:spcPts val="0"/>
              </a:spcBef>
              <a:spcAft>
                <a:spcPts val="400"/>
              </a:spcAft>
              <a:buClr>
                <a:srgbClr val="A50021"/>
              </a:buClr>
              <a:buFont typeface="Arial" panose="020B0604020202020204" pitchFamily="34" charset="0"/>
              <a:buChar char="•"/>
            </a:pPr>
            <a:endParaRPr lang="en-US" sz="400" dirty="0" smtClean="0"/>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Robust alcohol </a:t>
            </a:r>
            <a:r>
              <a:rPr lang="en-US" sz="1300" dirty="0"/>
              <a:t>tolerance </a:t>
            </a:r>
            <a:r>
              <a:rPr lang="en-US" sz="1300" dirty="0" smtClean="0"/>
              <a:t>genes </a:t>
            </a:r>
            <a:r>
              <a:rPr lang="en-US" sz="1300" dirty="0"/>
              <a:t>can be introduced in other microbes </a:t>
            </a:r>
            <a:r>
              <a:rPr lang="en-US" sz="1300" dirty="0" smtClean="0"/>
              <a:t>to </a:t>
            </a:r>
            <a:r>
              <a:rPr lang="en-US" sz="1300" dirty="0"/>
              <a:t>confer alcohol tolerance trait and increase survival in alcohol related stress </a:t>
            </a:r>
            <a:r>
              <a:rPr lang="en-US" sz="1300" dirty="0" smtClean="0"/>
              <a:t>environmental conditions</a:t>
            </a:r>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Could </a:t>
            </a:r>
            <a:r>
              <a:rPr lang="en-US" sz="1300" dirty="0"/>
              <a:t>result in </a:t>
            </a:r>
            <a:r>
              <a:rPr lang="en-US" sz="1400" dirty="0"/>
              <a:t>higher product concentrations </a:t>
            </a:r>
            <a:r>
              <a:rPr lang="en-US" sz="1400" dirty="0" smtClean="0"/>
              <a:t>and </a:t>
            </a:r>
            <a:r>
              <a:rPr lang="en-US" sz="1400" dirty="0"/>
              <a:t>improve product </a:t>
            </a:r>
            <a:r>
              <a:rPr lang="en-US" sz="1400" dirty="0" smtClean="0"/>
              <a:t>recovery</a:t>
            </a:r>
            <a:endParaRPr lang="en-US" altLang="en-US" sz="400" b="1" dirty="0">
              <a:solidFill>
                <a:schemeClr val="accent2">
                  <a:lumMod val="75000"/>
                </a:schemeClr>
              </a:solidFill>
            </a:endParaRPr>
          </a:p>
          <a:p>
            <a:pPr>
              <a:spcBef>
                <a:spcPts val="0"/>
              </a:spcBef>
              <a:buClr>
                <a:srgbClr val="A50021"/>
              </a:buClr>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300" dirty="0"/>
              <a:t>Developing microbes with increased ethanol tolerance particularly in wine making and in industrial ethanol fermentation. Strains that tolerate higher alcohol concentrations can reduce production cost and increase production efficiency for industrial fermentation</a:t>
            </a:r>
          </a:p>
        </p:txBody>
      </p:sp>
      <p:sp>
        <p:nvSpPr>
          <p:cNvPr id="4" name="Title 3"/>
          <p:cNvSpPr>
            <a:spLocks noGrp="1"/>
          </p:cNvSpPr>
          <p:nvPr>
            <p:ph type="ctrTitle"/>
          </p:nvPr>
        </p:nvSpPr>
        <p:spPr>
          <a:xfrm>
            <a:off x="396391" y="0"/>
            <a:ext cx="4685709" cy="1702160"/>
          </a:xfrm>
        </p:spPr>
        <p:txBody>
          <a:bodyPr>
            <a:normAutofit/>
          </a:bodyPr>
          <a:lstStyle/>
          <a:p>
            <a:pPr algn="ctr"/>
            <a:r>
              <a:rPr lang="en-US" sz="3000" b="1" dirty="0" smtClean="0">
                <a:solidFill>
                  <a:srgbClr val="7C4B3B"/>
                </a:solidFill>
              </a:rPr>
              <a:t>Increased Alcohol Tolerance Using the </a:t>
            </a:r>
            <a:r>
              <a:rPr lang="en-US" sz="3000" b="1" i="1" dirty="0" err="1" smtClean="0">
                <a:solidFill>
                  <a:srgbClr val="7C4B3B"/>
                </a:solidFill>
              </a:rPr>
              <a:t>pnt</a:t>
            </a:r>
            <a:r>
              <a:rPr lang="en-US" sz="3000" b="1" dirty="0" err="1" smtClean="0">
                <a:solidFill>
                  <a:srgbClr val="7C4B3B"/>
                </a:solidFill>
              </a:rPr>
              <a:t>AB</a:t>
            </a:r>
            <a:r>
              <a:rPr lang="en-US" sz="3000" b="1" dirty="0" smtClean="0">
                <a:solidFill>
                  <a:srgbClr val="7C4B3B"/>
                </a:solidFill>
              </a:rPr>
              <a:t> Gene</a:t>
            </a:r>
            <a:endParaRPr lang="en-US" sz="3000" b="1" dirty="0">
              <a:solidFill>
                <a:srgbClr val="7C4B3B"/>
              </a:solidFill>
            </a:endParaRPr>
          </a:p>
        </p:txBody>
      </p:sp>
      <p:sp>
        <p:nvSpPr>
          <p:cNvPr id="7" name="Subtitle 4"/>
          <p:cNvSpPr txBox="1">
            <a:spLocks/>
          </p:cNvSpPr>
          <p:nvPr/>
        </p:nvSpPr>
        <p:spPr>
          <a:xfrm>
            <a:off x="484585" y="1957137"/>
            <a:ext cx="4961710" cy="4066674"/>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nSpc>
                <a:spcPct val="110000"/>
              </a:lnSpc>
            </a:pPr>
            <a:r>
              <a:rPr lang="en-US" dirty="0">
                <a:solidFill>
                  <a:schemeClr val="tx1"/>
                </a:solidFill>
              </a:rPr>
              <a:t>A </a:t>
            </a:r>
            <a:r>
              <a:rPr lang="en-US" dirty="0" smtClean="0">
                <a:solidFill>
                  <a:schemeClr val="tx1"/>
                </a:solidFill>
              </a:rPr>
              <a:t>strain of </a:t>
            </a:r>
            <a:r>
              <a:rPr lang="en-US" i="1" dirty="0">
                <a:solidFill>
                  <a:schemeClr val="tx1"/>
                </a:solidFill>
              </a:rPr>
              <a:t>Lactobacillus </a:t>
            </a:r>
            <a:r>
              <a:rPr lang="en-US" i="1" dirty="0" err="1" smtClean="0">
                <a:solidFill>
                  <a:schemeClr val="tx1"/>
                </a:solidFill>
              </a:rPr>
              <a:t>buchneri</a:t>
            </a:r>
            <a:r>
              <a:rPr lang="en-US" dirty="0">
                <a:solidFill>
                  <a:schemeClr val="tx1"/>
                </a:solidFill>
              </a:rPr>
              <a:t> </a:t>
            </a:r>
            <a:r>
              <a:rPr lang="en-US" dirty="0" smtClean="0">
                <a:solidFill>
                  <a:schemeClr val="tx1"/>
                </a:solidFill>
              </a:rPr>
              <a:t>was isolated </a:t>
            </a:r>
            <a:r>
              <a:rPr lang="en-US" dirty="0">
                <a:solidFill>
                  <a:schemeClr val="tx1"/>
                </a:solidFill>
              </a:rPr>
              <a:t>from a commercial ethanol production </a:t>
            </a:r>
            <a:r>
              <a:rPr lang="en-US" dirty="0" smtClean="0">
                <a:solidFill>
                  <a:schemeClr val="tx1"/>
                </a:solidFill>
              </a:rPr>
              <a:t>plant. The strain was </a:t>
            </a:r>
            <a:r>
              <a:rPr lang="en-US" dirty="0">
                <a:solidFill>
                  <a:schemeClr val="tx1"/>
                </a:solidFill>
              </a:rPr>
              <a:t>found tolerant </a:t>
            </a:r>
            <a:r>
              <a:rPr lang="en-US" dirty="0" smtClean="0">
                <a:solidFill>
                  <a:schemeClr val="tx1"/>
                </a:solidFill>
              </a:rPr>
              <a:t>to up to14</a:t>
            </a:r>
            <a:r>
              <a:rPr lang="en-US" dirty="0">
                <a:solidFill>
                  <a:schemeClr val="tx1"/>
                </a:solidFill>
              </a:rPr>
              <a:t>% </a:t>
            </a:r>
            <a:r>
              <a:rPr lang="en-US" dirty="0" smtClean="0">
                <a:solidFill>
                  <a:schemeClr val="tx1"/>
                </a:solidFill>
              </a:rPr>
              <a:t>ethanol. Complete </a:t>
            </a:r>
            <a:r>
              <a:rPr lang="en-US" dirty="0">
                <a:solidFill>
                  <a:schemeClr val="tx1"/>
                </a:solidFill>
              </a:rPr>
              <a:t>genome sequence of </a:t>
            </a:r>
            <a:r>
              <a:rPr lang="en-US" dirty="0" smtClean="0">
                <a:solidFill>
                  <a:schemeClr val="tx1"/>
                </a:solidFill>
              </a:rPr>
              <a:t>the strain and </a:t>
            </a:r>
            <a:r>
              <a:rPr lang="en-US" dirty="0">
                <a:solidFill>
                  <a:schemeClr val="tx1"/>
                </a:solidFill>
              </a:rPr>
              <a:t>further comparison analyses with</a:t>
            </a:r>
            <a:r>
              <a:rPr lang="en-US" i="1" dirty="0">
                <a:solidFill>
                  <a:schemeClr val="tx1"/>
                </a:solidFill>
              </a:rPr>
              <a:t> </a:t>
            </a:r>
            <a:r>
              <a:rPr lang="en-US" i="1" dirty="0" err="1">
                <a:solidFill>
                  <a:schemeClr val="tx1"/>
                </a:solidFill>
              </a:rPr>
              <a:t>Oenococcus</a:t>
            </a:r>
            <a:r>
              <a:rPr lang="en-US" i="1" dirty="0">
                <a:solidFill>
                  <a:schemeClr val="tx1"/>
                </a:solidFill>
              </a:rPr>
              <a:t> </a:t>
            </a:r>
            <a:r>
              <a:rPr lang="en-US" i="1" dirty="0" err="1">
                <a:solidFill>
                  <a:schemeClr val="tx1"/>
                </a:solidFill>
              </a:rPr>
              <a:t>oeni</a:t>
            </a:r>
            <a:r>
              <a:rPr lang="en-US" i="1" dirty="0">
                <a:solidFill>
                  <a:schemeClr val="tx1"/>
                </a:solidFill>
              </a:rPr>
              <a:t> </a:t>
            </a:r>
            <a:r>
              <a:rPr lang="en-US" dirty="0">
                <a:solidFill>
                  <a:schemeClr val="tx1"/>
                </a:solidFill>
              </a:rPr>
              <a:t>genome led to the identification of </a:t>
            </a:r>
            <a:r>
              <a:rPr lang="en-US" dirty="0" smtClean="0">
                <a:solidFill>
                  <a:schemeClr val="tx1"/>
                </a:solidFill>
              </a:rPr>
              <a:t>the </a:t>
            </a:r>
            <a:r>
              <a:rPr lang="en-US" dirty="0" err="1" smtClean="0">
                <a:solidFill>
                  <a:schemeClr val="tx1"/>
                </a:solidFill>
              </a:rPr>
              <a:t>pntAB</a:t>
            </a:r>
            <a:r>
              <a:rPr lang="en-US" dirty="0" smtClean="0">
                <a:solidFill>
                  <a:schemeClr val="tx1"/>
                </a:solidFill>
              </a:rPr>
              <a:t> locus as the functional element in this tolerance. </a:t>
            </a:r>
            <a:r>
              <a:rPr lang="en-US" dirty="0">
                <a:solidFill>
                  <a:schemeClr val="tx1"/>
                </a:solidFill>
              </a:rPr>
              <a:t>The </a:t>
            </a:r>
            <a:r>
              <a:rPr lang="en-US" dirty="0" err="1" smtClean="0">
                <a:solidFill>
                  <a:schemeClr val="tx1"/>
                </a:solidFill>
              </a:rPr>
              <a:t>pntAB</a:t>
            </a:r>
            <a:r>
              <a:rPr lang="en-US" dirty="0" smtClean="0">
                <a:solidFill>
                  <a:schemeClr val="tx1"/>
                </a:solidFill>
              </a:rPr>
              <a:t> </a:t>
            </a:r>
            <a:r>
              <a:rPr lang="en-US" dirty="0">
                <a:solidFill>
                  <a:schemeClr val="tx1"/>
                </a:solidFill>
              </a:rPr>
              <a:t>genes </a:t>
            </a:r>
            <a:r>
              <a:rPr lang="en-US" dirty="0" smtClean="0">
                <a:solidFill>
                  <a:schemeClr val="tx1"/>
                </a:solidFill>
              </a:rPr>
              <a:t>also confer </a:t>
            </a:r>
            <a:r>
              <a:rPr lang="en-US" dirty="0">
                <a:solidFill>
                  <a:schemeClr val="tx1"/>
                </a:solidFill>
              </a:rPr>
              <a:t>ethanol tolerance traits in other microbes </a:t>
            </a:r>
            <a:r>
              <a:rPr lang="en-US" dirty="0" smtClean="0">
                <a:solidFill>
                  <a:schemeClr val="tx1"/>
                </a:solidFill>
              </a:rPr>
              <a:t>as </a:t>
            </a:r>
            <a:r>
              <a:rPr lang="en-US" dirty="0">
                <a:solidFill>
                  <a:schemeClr val="tx1"/>
                </a:solidFill>
              </a:rPr>
              <a:t>included in the </a:t>
            </a:r>
            <a:r>
              <a:rPr lang="en-US" dirty="0" smtClean="0">
                <a:solidFill>
                  <a:schemeClr val="tx1"/>
                </a:solidFill>
              </a:rPr>
              <a:t>invention.</a:t>
            </a:r>
          </a:p>
          <a:p>
            <a:pPr>
              <a:lnSpc>
                <a:spcPct val="110000"/>
              </a:lnSpc>
            </a:pPr>
            <a:endParaRPr lang="en-US" dirty="0">
              <a:solidFill>
                <a:schemeClr val="tx1"/>
              </a:solidFill>
            </a:endParaRPr>
          </a:p>
          <a:p>
            <a:pPr>
              <a:lnSpc>
                <a:spcPct val="110000"/>
              </a:lnSpc>
            </a:pPr>
            <a:r>
              <a:rPr lang="en-US" i="1" dirty="0">
                <a:solidFill>
                  <a:srgbClr val="3C2A18"/>
                </a:solidFill>
              </a:rPr>
              <a:t>Docket No: </a:t>
            </a:r>
            <a:r>
              <a:rPr lang="en-US" i="1" dirty="0" smtClean="0">
                <a:solidFill>
                  <a:srgbClr val="3C2A18"/>
                </a:solidFill>
              </a:rPr>
              <a:t>195.16</a:t>
            </a:r>
            <a:endParaRPr lang="en-US" i="1" dirty="0">
              <a:solidFill>
                <a:srgbClr val="3C2A18"/>
              </a:solidFill>
            </a:endParaRPr>
          </a:p>
          <a:p>
            <a:pPr>
              <a:lnSpc>
                <a:spcPct val="110000"/>
              </a:lnSpc>
            </a:pPr>
            <a:r>
              <a:rPr lang="en-US" i="1" dirty="0">
                <a:solidFill>
                  <a:srgbClr val="3C2A18"/>
                </a:solidFill>
              </a:rPr>
              <a:t>Contact: </a:t>
            </a:r>
            <a:r>
              <a:rPr lang="en-US" i="1" dirty="0" smtClean="0">
                <a:solidFill>
                  <a:srgbClr val="3C2A18"/>
                </a:solidFill>
                <a:hlinkClick r:id="rId2"/>
              </a:rPr>
              <a:t>Renee.Wagner@ars.usda.gov</a:t>
            </a:r>
            <a:endParaRPr lang="en-US" i="1" dirty="0" smtClean="0">
              <a:solidFill>
                <a:srgbClr val="3C2A18"/>
              </a:solidFill>
            </a:endParaRPr>
          </a:p>
          <a:p>
            <a:pPr>
              <a:lnSpc>
                <a:spcPct val="110000"/>
              </a:lnSpc>
            </a:pPr>
            <a:endParaRPr lang="en-US" i="1" dirty="0">
              <a:solidFill>
                <a:srgbClr val="3C2A18"/>
              </a:solidFill>
            </a:endParaRPr>
          </a:p>
          <a:p>
            <a:pPr marL="285750" indent="-285750">
              <a:lnSpc>
                <a:spcPct val="110000"/>
              </a:lnSpc>
              <a:spcBef>
                <a:spcPts val="0"/>
              </a:spcBef>
              <a:spcAft>
                <a:spcPts val="600"/>
              </a:spcAft>
              <a:buClr>
                <a:srgbClr val="A50021"/>
              </a:buClr>
              <a:buFont typeface="Arial" panose="020B0604020202020204" pitchFamily="34" charset="0"/>
              <a:buChar char="•"/>
            </a:pPr>
            <a:endParaRPr lang="en-US" dirty="0" smtClean="0"/>
          </a:p>
          <a:p>
            <a:pPr>
              <a:lnSpc>
                <a:spcPct val="110000"/>
              </a:lnSpc>
            </a:pPr>
            <a:endParaRPr lang="en-US" dirty="0"/>
          </a:p>
        </p:txBody>
      </p:sp>
      <p:pic>
        <p:nvPicPr>
          <p:cNvPr id="6" name="Picture 5" descr="15.cover.gif"/>
          <p:cNvPicPr>
            <a:picLocks noChangeAspect="1"/>
          </p:cNvPicPr>
          <p:nvPr/>
        </p:nvPicPr>
        <p:blipFill>
          <a:blip r:embed="rId3" cstate="print"/>
          <a:stretch>
            <a:fillRect/>
          </a:stretch>
        </p:blipFill>
        <p:spPr>
          <a:xfrm>
            <a:off x="8931442" y="-96252"/>
            <a:ext cx="1985963" cy="2638071"/>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1872" y="342646"/>
            <a:ext cx="2429185" cy="1614491"/>
          </a:xfrm>
          <a:prstGeom prst="rect">
            <a:avLst/>
          </a:prstGeom>
          <a:noFill/>
        </p:spPr>
      </p:pic>
    </p:spTree>
    <p:extLst>
      <p:ext uri="{BB962C8B-B14F-4D97-AF65-F5344CB8AC3E}">
        <p14:creationId xmlns:p14="http://schemas.microsoft.com/office/powerpoint/2010/main" val="65973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331872" y="2462463"/>
            <a:ext cx="4413071" cy="3561348"/>
          </a:xfrm>
        </p:spPr>
        <p:txBody>
          <a:bodyPr>
            <a:noAutofit/>
          </a:bodyPr>
          <a:lstStyle/>
          <a:p>
            <a:pPr>
              <a:spcBef>
                <a:spcPts val="0"/>
              </a:spcBef>
              <a:buClr>
                <a:srgbClr val="A50021"/>
              </a:buClr>
            </a:pPr>
            <a:r>
              <a:rPr lang="en-US" altLang="en-US" sz="1900" b="1" dirty="0" smtClean="0">
                <a:solidFill>
                  <a:srgbClr val="7C4B3B"/>
                </a:solidFill>
              </a:rPr>
              <a:t>Benefits</a:t>
            </a:r>
            <a:endParaRPr lang="en-US" altLang="en-US" sz="1900" b="1" dirty="0">
              <a:solidFill>
                <a:srgbClr val="7C4B3B"/>
              </a:solidFill>
            </a:endParaRPr>
          </a:p>
          <a:p>
            <a:pPr>
              <a:spcBef>
                <a:spcPts val="0"/>
              </a:spcBef>
              <a:buClr>
                <a:srgbClr val="A50021"/>
              </a:buClr>
            </a:pPr>
            <a:endParaRPr lang="en-US" sz="1100" dirty="0" smtClean="0"/>
          </a:p>
          <a:p>
            <a:pPr marL="285750" indent="-182880">
              <a:spcBef>
                <a:spcPts val="0"/>
              </a:spcBef>
              <a:spcAft>
                <a:spcPts val="600"/>
              </a:spcAft>
              <a:buClr>
                <a:srgbClr val="A50021"/>
              </a:buClr>
              <a:buSzPct val="125000"/>
              <a:buFont typeface="Arial" panose="020B0604020202020204" pitchFamily="34" charset="0"/>
              <a:buChar char="•"/>
            </a:pPr>
            <a:r>
              <a:rPr lang="en-US" sz="1000" dirty="0" smtClean="0"/>
              <a:t>Ability </a:t>
            </a:r>
            <a:r>
              <a:rPr lang="en-US" sz="1000" dirty="0"/>
              <a:t>to conduct remediation in an environmentally friendly, </a:t>
            </a:r>
            <a:r>
              <a:rPr lang="en-US" sz="1000" dirty="0" smtClean="0"/>
              <a:t>bio-based manner</a:t>
            </a:r>
          </a:p>
          <a:p>
            <a:pPr marL="285750" indent="-182880">
              <a:spcBef>
                <a:spcPts val="0"/>
              </a:spcBef>
              <a:spcAft>
                <a:spcPts val="600"/>
              </a:spcAft>
              <a:buClr>
                <a:srgbClr val="A50021"/>
              </a:buClr>
              <a:buSzPct val="125000"/>
              <a:buFont typeface="Arial" panose="020B0604020202020204" pitchFamily="34" charset="0"/>
              <a:buChar char="•"/>
            </a:pPr>
            <a:r>
              <a:rPr lang="en-US" sz="1000" dirty="0"/>
              <a:t>Simplicity of process to localized contaminations such as spills, offers a broader range of </a:t>
            </a:r>
            <a:r>
              <a:rPr lang="en-US" sz="1000" dirty="0" smtClean="0"/>
              <a:t>markets</a:t>
            </a:r>
          </a:p>
          <a:p>
            <a:pPr marL="285750" indent="-182880">
              <a:spcBef>
                <a:spcPts val="0"/>
              </a:spcBef>
              <a:spcAft>
                <a:spcPts val="600"/>
              </a:spcAft>
              <a:buClr>
                <a:srgbClr val="A50021"/>
              </a:buClr>
              <a:buSzPct val="125000"/>
              <a:buFont typeface="Arial" panose="020B0604020202020204" pitchFamily="34" charset="0"/>
              <a:buChar char="•"/>
            </a:pPr>
            <a:r>
              <a:rPr lang="en-US" sz="1000" dirty="0"/>
              <a:t>Over 90% by weight of the metal species content, preferably 99% or more, can be removed from the material being treated</a:t>
            </a:r>
            <a:endParaRPr lang="en-US" sz="1000" dirty="0" smtClean="0"/>
          </a:p>
          <a:p>
            <a:pPr marL="102870">
              <a:spcBef>
                <a:spcPts val="0"/>
              </a:spcBef>
              <a:spcAft>
                <a:spcPts val="600"/>
              </a:spcAft>
              <a:buClr>
                <a:srgbClr val="A50021"/>
              </a:buClr>
              <a:buSzPct val="125000"/>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000" dirty="0"/>
              <a:t>Removal of toxic metals from contaminated drinking water and other fresh water systems (such as lakes, ponds, estuaries, rivers and </a:t>
            </a:r>
            <a:r>
              <a:rPr lang="en-US" sz="1000" dirty="0" smtClean="0"/>
              <a:t>streams</a:t>
            </a:r>
          </a:p>
          <a:p>
            <a:pPr marL="285750" indent="-182880">
              <a:spcBef>
                <a:spcPts val="0"/>
              </a:spcBef>
              <a:spcAft>
                <a:spcPts val="600"/>
              </a:spcAft>
              <a:buClr>
                <a:srgbClr val="A50021"/>
              </a:buClr>
              <a:buSzPct val="125000"/>
              <a:buFont typeface="Arial" panose="020B0604020202020204" pitchFamily="34" charset="0"/>
              <a:buChar char="•"/>
            </a:pPr>
            <a:r>
              <a:rPr lang="en-US" sz="1000" dirty="0"/>
              <a:t>Removal of toxic metals from waste discharge streams of agricultural, municipal sewage and from contaminated soil from </a:t>
            </a:r>
            <a:r>
              <a:rPr lang="en-US" sz="1000" dirty="0" smtClean="0"/>
              <a:t>agricultural</a:t>
            </a:r>
          </a:p>
          <a:p>
            <a:pPr marL="285750" indent="-182880">
              <a:spcBef>
                <a:spcPts val="0"/>
              </a:spcBef>
              <a:spcAft>
                <a:spcPts val="600"/>
              </a:spcAft>
              <a:buClr>
                <a:srgbClr val="A50021"/>
              </a:buClr>
              <a:buSzPct val="125000"/>
              <a:buFont typeface="Arial" panose="020B0604020202020204" pitchFamily="34" charset="0"/>
              <a:buChar char="•"/>
            </a:pPr>
            <a:r>
              <a:rPr lang="en-US" sz="1000" dirty="0"/>
              <a:t>Removal of toxic metals from industrial or mining sites and from flue gases discharged from commercial or industrial sites</a:t>
            </a:r>
            <a:r>
              <a:rPr lang="en-US" sz="1300" b="1" dirty="0"/>
              <a:t/>
            </a:r>
            <a:br>
              <a:rPr lang="en-US" sz="1300" b="1" dirty="0"/>
            </a:br>
            <a:endParaRPr lang="en-US" sz="1300" dirty="0"/>
          </a:p>
        </p:txBody>
      </p:sp>
      <p:sp>
        <p:nvSpPr>
          <p:cNvPr id="4" name="Title 3"/>
          <p:cNvSpPr>
            <a:spLocks noGrp="1"/>
          </p:cNvSpPr>
          <p:nvPr>
            <p:ph type="ctrTitle"/>
          </p:nvPr>
        </p:nvSpPr>
        <p:spPr>
          <a:xfrm>
            <a:off x="588858" y="419023"/>
            <a:ext cx="4417807" cy="1702160"/>
          </a:xfrm>
        </p:spPr>
        <p:txBody>
          <a:bodyPr>
            <a:noAutofit/>
          </a:bodyPr>
          <a:lstStyle/>
          <a:p>
            <a:pPr algn="ctr"/>
            <a:r>
              <a:rPr lang="en-US" sz="3400" b="1" dirty="0" smtClean="0">
                <a:solidFill>
                  <a:srgbClr val="7C4B3B"/>
                </a:solidFill>
              </a:rPr>
              <a:t>Heavy Metal Remediation Via Modified Bio-Oils</a:t>
            </a:r>
            <a:endParaRPr lang="en-US" sz="3400" b="1" dirty="0">
              <a:solidFill>
                <a:srgbClr val="7C4B3B"/>
              </a:solidFill>
            </a:endParaRPr>
          </a:p>
        </p:txBody>
      </p:sp>
      <p:sp>
        <p:nvSpPr>
          <p:cNvPr id="7" name="Subtitle 4"/>
          <p:cNvSpPr txBox="1">
            <a:spLocks/>
          </p:cNvSpPr>
          <p:nvPr/>
        </p:nvSpPr>
        <p:spPr>
          <a:xfrm>
            <a:off x="877615" y="2374231"/>
            <a:ext cx="4413071" cy="4050631"/>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1600" dirty="0">
                <a:solidFill>
                  <a:schemeClr val="tx1"/>
                </a:solidFill>
              </a:rPr>
              <a:t>A process for the removal or extraction of metals, including heavy metals, precious metals and other metals, from a variety of solid, liquid or gas phase materials. Metal species are removed by contacting the material suspected of containing one or more metals with a fatty acid (or ester) for a period of time and under conditions effective for the sequestration of the metal species. The fatty acid or ester comprising of sequestered metal species is insoluble in water and may then be separated and recovered from the treated material. </a:t>
            </a:r>
          </a:p>
          <a:p>
            <a:r>
              <a:rPr lang="en-US" sz="1500" i="1" dirty="0">
                <a:solidFill>
                  <a:srgbClr val="3C2A18"/>
                </a:solidFill>
              </a:rPr>
              <a:t>(</a:t>
            </a:r>
            <a:r>
              <a:rPr lang="en-US" sz="1500" i="1" dirty="0" smtClean="0">
                <a:solidFill>
                  <a:srgbClr val="3C2A18"/>
                </a:solidFill>
              </a:rPr>
              <a:t>Environmental)</a:t>
            </a:r>
            <a:endParaRPr lang="en-US" sz="1500" i="1" dirty="0">
              <a:solidFill>
                <a:srgbClr val="3C2A18"/>
              </a:solidFill>
            </a:endParaRPr>
          </a:p>
          <a:p>
            <a:endParaRPr lang="en-US" sz="1600" dirty="0">
              <a:solidFill>
                <a:schemeClr val="tx1"/>
              </a:solidFill>
            </a:endParaRPr>
          </a:p>
          <a:p>
            <a:r>
              <a:rPr lang="en-US" sz="1600" dirty="0"/>
              <a:t/>
            </a:r>
            <a:br>
              <a:rPr lang="en-US" sz="1600" dirty="0"/>
            </a:br>
            <a:r>
              <a:rPr lang="en-US" i="1" dirty="0" smtClean="0">
                <a:solidFill>
                  <a:srgbClr val="3C2A18"/>
                </a:solidFill>
              </a:rPr>
              <a:t>Docket </a:t>
            </a:r>
            <a:r>
              <a:rPr lang="en-US" i="1" dirty="0">
                <a:solidFill>
                  <a:srgbClr val="3C2A18"/>
                </a:solidFill>
              </a:rPr>
              <a:t>No: </a:t>
            </a:r>
            <a:r>
              <a:rPr lang="en-US" i="1" dirty="0" smtClean="0">
                <a:solidFill>
                  <a:srgbClr val="3C2A18"/>
                </a:solidFill>
              </a:rPr>
              <a:t>133.15 &amp; 12.12</a:t>
            </a:r>
            <a:endParaRPr lang="en-US" i="1" dirty="0">
              <a:solidFill>
                <a:srgbClr val="3C2A18"/>
              </a:solidFill>
            </a:endParaRPr>
          </a:p>
          <a:p>
            <a:r>
              <a:rPr lang="en-US" i="1" dirty="0" smtClean="0">
                <a:solidFill>
                  <a:srgbClr val="3C2A18"/>
                </a:solidFill>
              </a:rPr>
              <a:t>Contact: </a:t>
            </a:r>
            <a:r>
              <a:rPr lang="en-US" sz="1600" i="1" dirty="0" smtClean="0">
                <a:solidFill>
                  <a:srgbClr val="3C2A18"/>
                </a:solidFill>
                <a:hlinkClick r:id="rId2"/>
              </a:rPr>
              <a:t>Renee.Wagner@ars.usda.gov</a:t>
            </a:r>
            <a:endParaRPr lang="en-US" sz="1600" i="1" dirty="0">
              <a:solidFill>
                <a:srgbClr val="3C2A18"/>
              </a:solidFill>
            </a:endParaRPr>
          </a:p>
          <a:p>
            <a:endParaRPr lang="en-US" sz="1600" i="1" dirty="0" smtClean="0">
              <a:solidFill>
                <a:srgbClr val="3C2A18"/>
              </a:solidFill>
            </a:endParaRPr>
          </a:p>
          <a:p>
            <a:endParaRPr lang="en-US" i="1" dirty="0">
              <a:solidFill>
                <a:srgbClr val="3C2A18"/>
              </a:solidFill>
            </a:endParaRPr>
          </a:p>
          <a:p>
            <a:pPr marL="285750" indent="-285750">
              <a:spcBef>
                <a:spcPts val="0"/>
              </a:spcBef>
              <a:spcAft>
                <a:spcPts val="600"/>
              </a:spcAft>
              <a:buClr>
                <a:srgbClr val="A50021"/>
              </a:buClr>
              <a:buFont typeface="Arial" panose="020B0604020202020204" pitchFamily="34" charset="0"/>
              <a:buChar char="•"/>
            </a:pPr>
            <a:endParaRPr lang="en-US" dirty="0" smtClean="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552" y="101927"/>
            <a:ext cx="2491709" cy="2075618"/>
          </a:xfrm>
          <a:prstGeom prst="rect">
            <a:avLst/>
          </a:prstGeom>
          <a:ln w="31750">
            <a:solidFill>
              <a:schemeClr val="bg2"/>
            </a:solidFill>
          </a:ln>
        </p:spPr>
      </p:pic>
    </p:spTree>
    <p:extLst>
      <p:ext uri="{BB962C8B-B14F-4D97-AF65-F5344CB8AC3E}">
        <p14:creationId xmlns:p14="http://schemas.microsoft.com/office/powerpoint/2010/main" val="45826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331872" y="2462463"/>
            <a:ext cx="4413071" cy="3473116"/>
          </a:xfrm>
        </p:spPr>
        <p:txBody>
          <a:bodyPr>
            <a:noAutofit/>
          </a:bodyPr>
          <a:lstStyle/>
          <a:p>
            <a:pPr>
              <a:spcBef>
                <a:spcPts val="0"/>
              </a:spcBef>
              <a:buClr>
                <a:srgbClr val="A50021"/>
              </a:buClr>
            </a:pPr>
            <a:r>
              <a:rPr lang="en-US" altLang="en-US" sz="1900" b="1" dirty="0" smtClean="0">
                <a:solidFill>
                  <a:srgbClr val="7C4B3B"/>
                </a:solidFill>
              </a:rPr>
              <a:t>Benefits</a:t>
            </a:r>
            <a:endParaRPr lang="en-US" altLang="en-US" sz="1900" b="1" dirty="0">
              <a:solidFill>
                <a:srgbClr val="7C4B3B"/>
              </a:solidFill>
            </a:endParaRPr>
          </a:p>
          <a:p>
            <a:pPr marL="285750" indent="-182880">
              <a:spcBef>
                <a:spcPts val="0"/>
              </a:spcBef>
              <a:spcAft>
                <a:spcPts val="400"/>
              </a:spcAft>
              <a:buClr>
                <a:srgbClr val="A50021"/>
              </a:buClr>
              <a:buFont typeface="Arial" panose="020B0604020202020204" pitchFamily="34" charset="0"/>
              <a:buChar char="•"/>
            </a:pPr>
            <a:endParaRPr lang="en-US" sz="400" dirty="0" smtClean="0"/>
          </a:p>
          <a:p>
            <a:pPr marL="285750" indent="-182880">
              <a:spcBef>
                <a:spcPts val="0"/>
              </a:spcBef>
              <a:spcAft>
                <a:spcPts val="600"/>
              </a:spcAft>
              <a:buClr>
                <a:srgbClr val="A50021"/>
              </a:buClr>
              <a:buSzPct val="125000"/>
              <a:buFont typeface="Arial" panose="020B0604020202020204" pitchFamily="34" charset="0"/>
              <a:buChar char="•"/>
            </a:pPr>
            <a:r>
              <a:rPr lang="en-US" sz="1400" dirty="0"/>
              <a:t>Collects real-time and accurate water quality data for long periods without maintenance or </a:t>
            </a:r>
            <a:r>
              <a:rPr lang="en-US" sz="1400" dirty="0" smtClean="0"/>
              <a:t>servicing</a:t>
            </a:r>
          </a:p>
          <a:p>
            <a:pPr marL="285750" indent="-182880">
              <a:spcBef>
                <a:spcPts val="0"/>
              </a:spcBef>
              <a:spcAft>
                <a:spcPts val="600"/>
              </a:spcAft>
              <a:buClr>
                <a:srgbClr val="A50021"/>
              </a:buClr>
              <a:buSzPct val="125000"/>
              <a:buFont typeface="Arial" panose="020B0604020202020204" pitchFamily="34" charset="0"/>
              <a:buChar char="•"/>
            </a:pPr>
            <a:r>
              <a:rPr lang="en-US" sz="1400" dirty="0"/>
              <a:t>The instrument is portable, automated and not </a:t>
            </a:r>
            <a:r>
              <a:rPr lang="en-US" sz="1400" dirty="0" smtClean="0"/>
              <a:t>labor-intensive</a:t>
            </a:r>
          </a:p>
          <a:p>
            <a:pPr marL="285750" indent="-182880">
              <a:spcBef>
                <a:spcPts val="0"/>
              </a:spcBef>
              <a:spcAft>
                <a:spcPts val="600"/>
              </a:spcAft>
              <a:buClr>
                <a:srgbClr val="A50021"/>
              </a:buClr>
              <a:buSzPct val="125000"/>
              <a:buFont typeface="Arial" panose="020B0604020202020204" pitchFamily="34" charset="0"/>
              <a:buChar char="•"/>
            </a:pPr>
            <a:r>
              <a:rPr lang="en-US" sz="1400" dirty="0"/>
              <a:t>Operates on solar or self-contained </a:t>
            </a:r>
            <a:r>
              <a:rPr lang="en-US" sz="1400" dirty="0" smtClean="0"/>
              <a:t>battery</a:t>
            </a:r>
          </a:p>
          <a:p>
            <a:pPr marL="285750" indent="-182880">
              <a:spcBef>
                <a:spcPts val="0"/>
              </a:spcBef>
              <a:spcAft>
                <a:spcPts val="600"/>
              </a:spcAft>
              <a:buClr>
                <a:srgbClr val="A50021"/>
              </a:buClr>
              <a:buSzPct val="125000"/>
              <a:buFont typeface="Arial" panose="020B0604020202020204" pitchFamily="34" charset="0"/>
              <a:buChar char="•"/>
            </a:pPr>
            <a:r>
              <a:rPr lang="en-US" sz="1400" dirty="0"/>
              <a:t>The device can be submerged in water</a:t>
            </a:r>
            <a:endParaRPr lang="en-US" sz="1400" dirty="0" smtClean="0"/>
          </a:p>
          <a:p>
            <a:pPr marL="102870">
              <a:spcBef>
                <a:spcPts val="0"/>
              </a:spcBef>
              <a:spcAft>
                <a:spcPts val="600"/>
              </a:spcAft>
              <a:buClr>
                <a:srgbClr val="A50021"/>
              </a:buClr>
              <a:buSzPct val="125000"/>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400" dirty="0"/>
              <a:t>Ion chromatograph to analyze dissolved anions or cations autonomously on site</a:t>
            </a:r>
            <a:r>
              <a:rPr lang="en-US" sz="1300" b="1" dirty="0"/>
              <a:t/>
            </a:r>
            <a:br>
              <a:rPr lang="en-US" sz="1300" b="1" dirty="0"/>
            </a:br>
            <a:endParaRPr lang="en-US" sz="1300" dirty="0"/>
          </a:p>
        </p:txBody>
      </p:sp>
      <p:sp>
        <p:nvSpPr>
          <p:cNvPr id="4" name="Title 3"/>
          <p:cNvSpPr>
            <a:spLocks noGrp="1"/>
          </p:cNvSpPr>
          <p:nvPr>
            <p:ph type="ctrTitle"/>
          </p:nvPr>
        </p:nvSpPr>
        <p:spPr>
          <a:xfrm>
            <a:off x="588858" y="106202"/>
            <a:ext cx="4417807" cy="1702160"/>
          </a:xfrm>
        </p:spPr>
        <p:txBody>
          <a:bodyPr>
            <a:noAutofit/>
          </a:bodyPr>
          <a:lstStyle/>
          <a:p>
            <a:pPr algn="ctr"/>
            <a:r>
              <a:rPr lang="en-US" sz="3200" b="1" dirty="0" smtClean="0">
                <a:solidFill>
                  <a:srgbClr val="7C4B3B"/>
                </a:solidFill>
              </a:rPr>
              <a:t>Automated Sampling System </a:t>
            </a:r>
            <a:endParaRPr lang="en-US" sz="3200" b="1" dirty="0">
              <a:solidFill>
                <a:srgbClr val="7C4B3B"/>
              </a:solidFill>
            </a:endParaRPr>
          </a:p>
        </p:txBody>
      </p:sp>
      <p:sp>
        <p:nvSpPr>
          <p:cNvPr id="7" name="Subtitle 4"/>
          <p:cNvSpPr txBox="1">
            <a:spLocks/>
          </p:cNvSpPr>
          <p:nvPr/>
        </p:nvSpPr>
        <p:spPr>
          <a:xfrm>
            <a:off x="797405" y="2326104"/>
            <a:ext cx="4413071" cy="4050631"/>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1600" dirty="0">
                <a:solidFill>
                  <a:schemeClr val="tx1"/>
                </a:solidFill>
              </a:rPr>
              <a:t>A brief case sized field-portable chromatography instrument designed to test water samples. The automated sampling system floats in a body of water and continuously extracts and tests samples. The data gathered by the system is wirelessly transmitted to a shore-based date processing unit.</a:t>
            </a:r>
            <a:endParaRPr lang="en-US" sz="1600" dirty="0" smtClean="0">
              <a:solidFill>
                <a:schemeClr val="tx1"/>
              </a:solidFill>
            </a:endParaRPr>
          </a:p>
          <a:p>
            <a:r>
              <a:rPr lang="en-US" sz="1400" i="1" dirty="0" smtClean="0">
                <a:solidFill>
                  <a:srgbClr val="3C2A18"/>
                </a:solidFill>
              </a:rPr>
              <a:t>(Electronics &amp; Hardware, Environmental)</a:t>
            </a:r>
            <a:endParaRPr lang="en-US" sz="1400" i="1" dirty="0">
              <a:solidFill>
                <a:srgbClr val="3C2A18"/>
              </a:solidFill>
            </a:endParaRPr>
          </a:p>
          <a:p>
            <a:endParaRPr lang="en-US" i="1" dirty="0" smtClean="0">
              <a:solidFill>
                <a:srgbClr val="3C2A18"/>
              </a:solidFill>
            </a:endParaRPr>
          </a:p>
          <a:p>
            <a:r>
              <a:rPr lang="en-US" i="1" dirty="0" smtClean="0">
                <a:solidFill>
                  <a:srgbClr val="3C2A18"/>
                </a:solidFill>
              </a:rPr>
              <a:t>Docket </a:t>
            </a:r>
            <a:r>
              <a:rPr lang="en-US" i="1" dirty="0">
                <a:solidFill>
                  <a:srgbClr val="3C2A18"/>
                </a:solidFill>
              </a:rPr>
              <a:t>No: </a:t>
            </a:r>
            <a:r>
              <a:rPr lang="en-US" i="1" dirty="0" smtClean="0">
                <a:solidFill>
                  <a:srgbClr val="3C2A18"/>
                </a:solidFill>
              </a:rPr>
              <a:t>49.15</a:t>
            </a:r>
            <a:endParaRPr lang="en-US" i="1" dirty="0">
              <a:solidFill>
                <a:srgbClr val="3C2A18"/>
              </a:solidFill>
            </a:endParaRPr>
          </a:p>
          <a:p>
            <a:r>
              <a:rPr lang="en-US" i="1" dirty="0" smtClean="0">
                <a:solidFill>
                  <a:srgbClr val="3C2A18"/>
                </a:solidFill>
              </a:rPr>
              <a:t>Contact: </a:t>
            </a:r>
            <a:r>
              <a:rPr lang="en-US" sz="1600" i="1" dirty="0" smtClean="0">
                <a:solidFill>
                  <a:srgbClr val="3C2A18"/>
                </a:solidFill>
                <a:hlinkClick r:id="rId2"/>
              </a:rPr>
              <a:t>Jim.Poulos@ars.usda.gov</a:t>
            </a:r>
            <a:endParaRPr lang="en-US" sz="1600" i="1" dirty="0">
              <a:solidFill>
                <a:srgbClr val="3C2A18"/>
              </a:solidFill>
            </a:endParaRPr>
          </a:p>
          <a:p>
            <a:endParaRPr lang="en-US" sz="1600" i="1" dirty="0" smtClean="0">
              <a:solidFill>
                <a:srgbClr val="3C2A18"/>
              </a:solidFill>
            </a:endParaRPr>
          </a:p>
          <a:p>
            <a:endParaRPr lang="en-US" i="1" dirty="0">
              <a:solidFill>
                <a:srgbClr val="3C2A18"/>
              </a:solidFill>
            </a:endParaRPr>
          </a:p>
          <a:p>
            <a:pPr marL="285750" indent="-285750">
              <a:spcBef>
                <a:spcPts val="0"/>
              </a:spcBef>
              <a:spcAft>
                <a:spcPts val="600"/>
              </a:spcAft>
              <a:buClr>
                <a:srgbClr val="A50021"/>
              </a:buClr>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44522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331872" y="2462463"/>
            <a:ext cx="4413071" cy="3473116"/>
          </a:xfrm>
        </p:spPr>
        <p:txBody>
          <a:bodyPr>
            <a:noAutofit/>
          </a:bodyPr>
          <a:lstStyle/>
          <a:p>
            <a:pPr>
              <a:spcBef>
                <a:spcPts val="0"/>
              </a:spcBef>
              <a:buClr>
                <a:srgbClr val="A50021"/>
              </a:buClr>
            </a:pPr>
            <a:r>
              <a:rPr lang="en-US" altLang="en-US" sz="1900" b="1" dirty="0" smtClean="0">
                <a:solidFill>
                  <a:srgbClr val="7C4B3B"/>
                </a:solidFill>
              </a:rPr>
              <a:t>Benefits</a:t>
            </a:r>
            <a:endParaRPr lang="en-US" altLang="en-US" sz="1900" b="1" dirty="0">
              <a:solidFill>
                <a:srgbClr val="7C4B3B"/>
              </a:solidFill>
            </a:endParaRPr>
          </a:p>
          <a:p>
            <a:pPr marL="285750" indent="-182880">
              <a:spcBef>
                <a:spcPts val="0"/>
              </a:spcBef>
              <a:spcAft>
                <a:spcPts val="400"/>
              </a:spcAft>
              <a:buClr>
                <a:srgbClr val="A50021"/>
              </a:buClr>
              <a:buFont typeface="Arial" panose="020B0604020202020204" pitchFamily="34" charset="0"/>
              <a:buChar char="•"/>
            </a:pPr>
            <a:endParaRPr lang="en-US" sz="400" dirty="0" smtClean="0"/>
          </a:p>
          <a:p>
            <a:pPr marL="285750" indent="-182880">
              <a:spcBef>
                <a:spcPts val="0"/>
              </a:spcBef>
              <a:spcAft>
                <a:spcPts val="600"/>
              </a:spcAft>
              <a:buClr>
                <a:srgbClr val="A50021"/>
              </a:buClr>
              <a:buSzPct val="125000"/>
              <a:buFont typeface="Arial" panose="020B0604020202020204" pitchFamily="34" charset="0"/>
              <a:buChar char="•"/>
            </a:pPr>
            <a:r>
              <a:rPr lang="en-US" sz="1300" dirty="0"/>
              <a:t>Lignocellulosic biomass is an attractive source of sugars for yeast lipid production because it is abundant, potentially low cost, and </a:t>
            </a:r>
            <a:r>
              <a:rPr lang="en-US" sz="1300" dirty="0" smtClean="0"/>
              <a:t>renewable</a:t>
            </a:r>
          </a:p>
          <a:p>
            <a:pPr marL="285750" indent="-182880">
              <a:spcBef>
                <a:spcPts val="0"/>
              </a:spcBef>
              <a:spcAft>
                <a:spcPts val="600"/>
              </a:spcAft>
              <a:buClr>
                <a:srgbClr val="A50021"/>
              </a:buClr>
              <a:buSzPct val="125000"/>
              <a:buFont typeface="Arial" panose="020B0604020202020204" pitchFamily="34" charset="0"/>
              <a:buChar char="•"/>
            </a:pPr>
            <a:r>
              <a:rPr lang="en-US" sz="1300" dirty="0"/>
              <a:t>The lipid produced have fatty acid profiles similar to those of vegetable oils, making them attractive for production of </a:t>
            </a:r>
            <a:r>
              <a:rPr lang="en-US" sz="1300" dirty="0" smtClean="0"/>
              <a:t>biodiesels</a:t>
            </a:r>
          </a:p>
          <a:p>
            <a:pPr marL="102870">
              <a:spcBef>
                <a:spcPts val="0"/>
              </a:spcBef>
              <a:spcAft>
                <a:spcPts val="600"/>
              </a:spcAft>
              <a:buClr>
                <a:srgbClr val="A50021"/>
              </a:buClr>
              <a:buSzPct val="125000"/>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300" dirty="0"/>
              <a:t>Production of biodiesel and jet fuels from renewable biomass</a:t>
            </a:r>
          </a:p>
        </p:txBody>
      </p:sp>
      <p:sp>
        <p:nvSpPr>
          <p:cNvPr id="4" name="Title 3"/>
          <p:cNvSpPr>
            <a:spLocks noGrp="1"/>
          </p:cNvSpPr>
          <p:nvPr>
            <p:ph type="ctrTitle"/>
          </p:nvPr>
        </p:nvSpPr>
        <p:spPr>
          <a:xfrm>
            <a:off x="468542" y="494839"/>
            <a:ext cx="4581514" cy="1702160"/>
          </a:xfrm>
        </p:spPr>
        <p:txBody>
          <a:bodyPr>
            <a:noAutofit/>
          </a:bodyPr>
          <a:lstStyle/>
          <a:p>
            <a:pPr algn="ctr"/>
            <a:r>
              <a:rPr lang="en-US" sz="2800" b="1" dirty="0" smtClean="0">
                <a:solidFill>
                  <a:srgbClr val="7C4B3B"/>
                </a:solidFill>
              </a:rPr>
              <a:t>Methods and Yeast Strains for Conversion of Lignocellulosic Biomass to Lipids and Carotenoids</a:t>
            </a:r>
            <a:endParaRPr lang="en-US" sz="2800" b="1" dirty="0">
              <a:solidFill>
                <a:srgbClr val="7C4B3B"/>
              </a:solidFill>
            </a:endParaRPr>
          </a:p>
        </p:txBody>
      </p:sp>
      <p:sp>
        <p:nvSpPr>
          <p:cNvPr id="7" name="Subtitle 4"/>
          <p:cNvSpPr txBox="1">
            <a:spLocks/>
          </p:cNvSpPr>
          <p:nvPr/>
        </p:nvSpPr>
        <p:spPr>
          <a:xfrm>
            <a:off x="709175" y="2574759"/>
            <a:ext cx="4413071" cy="4050631"/>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dirty="0">
                <a:solidFill>
                  <a:schemeClr val="tx1"/>
                </a:solidFill>
              </a:rPr>
              <a:t>The use of oleaginous yeast strains for producing lipids from pretreated lignocellulosic biomass. Additionally, some yeast simultaneously produces carotenoids, a value added co-product.</a:t>
            </a:r>
            <a:endParaRPr lang="en-US" i="1" dirty="0" smtClean="0">
              <a:solidFill>
                <a:schemeClr val="tx1"/>
              </a:solidFill>
            </a:endParaRPr>
          </a:p>
          <a:p>
            <a:r>
              <a:rPr lang="en-US" sz="1400" i="1" dirty="0" smtClean="0">
                <a:solidFill>
                  <a:srgbClr val="3C2A18"/>
                </a:solidFill>
              </a:rPr>
              <a:t>(Energy, Environmental, Materials)</a:t>
            </a:r>
            <a:endParaRPr lang="en-US" sz="1400" i="1" dirty="0">
              <a:solidFill>
                <a:srgbClr val="3C2A18"/>
              </a:solidFill>
            </a:endParaRPr>
          </a:p>
          <a:p>
            <a:endParaRPr lang="en-US" i="1" dirty="0" smtClean="0">
              <a:solidFill>
                <a:srgbClr val="3C2A18"/>
              </a:solidFill>
            </a:endParaRPr>
          </a:p>
          <a:p>
            <a:r>
              <a:rPr lang="en-US" i="1" dirty="0" smtClean="0">
                <a:solidFill>
                  <a:srgbClr val="3C2A18"/>
                </a:solidFill>
              </a:rPr>
              <a:t>Docket </a:t>
            </a:r>
            <a:r>
              <a:rPr lang="en-US" i="1" dirty="0">
                <a:solidFill>
                  <a:srgbClr val="3C2A18"/>
                </a:solidFill>
              </a:rPr>
              <a:t>No: </a:t>
            </a:r>
            <a:r>
              <a:rPr lang="en-US" i="1" dirty="0" smtClean="0">
                <a:solidFill>
                  <a:srgbClr val="3C2A18"/>
                </a:solidFill>
              </a:rPr>
              <a:t>166.13</a:t>
            </a:r>
            <a:endParaRPr lang="en-US" i="1" dirty="0">
              <a:solidFill>
                <a:srgbClr val="3C2A18"/>
              </a:solidFill>
            </a:endParaRPr>
          </a:p>
          <a:p>
            <a:r>
              <a:rPr lang="en-US" i="1" dirty="0" smtClean="0">
                <a:solidFill>
                  <a:srgbClr val="3C2A18"/>
                </a:solidFill>
              </a:rPr>
              <a:t>Contact: </a:t>
            </a:r>
            <a:r>
              <a:rPr lang="en-US" sz="1600" i="1" dirty="0" smtClean="0">
                <a:solidFill>
                  <a:srgbClr val="3C2A18"/>
                </a:solidFill>
                <a:hlinkClick r:id="rId2"/>
              </a:rPr>
              <a:t>Renee.Wagner@ars.usda.gov</a:t>
            </a:r>
            <a:endParaRPr lang="en-US" sz="1600" i="1" dirty="0" smtClean="0">
              <a:solidFill>
                <a:srgbClr val="3C2A18"/>
              </a:solidFill>
            </a:endParaRPr>
          </a:p>
          <a:p>
            <a:endParaRPr lang="en-US" i="1" dirty="0">
              <a:solidFill>
                <a:srgbClr val="3C2A18"/>
              </a:solidFill>
            </a:endParaRPr>
          </a:p>
          <a:p>
            <a:pPr marL="285750" indent="-285750">
              <a:spcBef>
                <a:spcPts val="0"/>
              </a:spcBef>
              <a:spcAft>
                <a:spcPts val="600"/>
              </a:spcAft>
              <a:buClr>
                <a:srgbClr val="A50021"/>
              </a:buClr>
              <a:buFont typeface="Arial" panose="020B0604020202020204" pitchFamily="34" charset="0"/>
              <a:buChar char="•"/>
            </a:pPr>
            <a:endParaRPr lang="en-US" dirty="0" smtClean="0"/>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715" y="58925"/>
            <a:ext cx="2850765" cy="2138074"/>
          </a:xfrm>
          <a:prstGeom prst="rect">
            <a:avLst/>
          </a:prstGeom>
          <a:ln w="31750">
            <a:solidFill>
              <a:schemeClr val="bg2"/>
            </a:solidFill>
          </a:ln>
        </p:spPr>
      </p:pic>
    </p:spTree>
    <p:extLst>
      <p:ext uri="{BB962C8B-B14F-4D97-AF65-F5344CB8AC3E}">
        <p14:creationId xmlns:p14="http://schemas.microsoft.com/office/powerpoint/2010/main" val="297116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331872" y="2462463"/>
            <a:ext cx="4413071" cy="3473116"/>
          </a:xfrm>
        </p:spPr>
        <p:txBody>
          <a:bodyPr>
            <a:noAutofit/>
          </a:bodyPr>
          <a:lstStyle/>
          <a:p>
            <a:pPr>
              <a:spcBef>
                <a:spcPts val="0"/>
              </a:spcBef>
              <a:buClr>
                <a:srgbClr val="A50021"/>
              </a:buClr>
            </a:pPr>
            <a:r>
              <a:rPr lang="en-US" altLang="en-US" sz="1900" b="1" dirty="0" smtClean="0">
                <a:solidFill>
                  <a:srgbClr val="7C4B3B"/>
                </a:solidFill>
              </a:rPr>
              <a:t>Benefits</a:t>
            </a:r>
            <a:endParaRPr lang="en-US" altLang="en-US" sz="1900" b="1" dirty="0">
              <a:solidFill>
                <a:srgbClr val="7C4B3B"/>
              </a:solidFill>
            </a:endParaRPr>
          </a:p>
          <a:p>
            <a:pPr marL="285750" indent="-182880">
              <a:spcBef>
                <a:spcPts val="0"/>
              </a:spcBef>
              <a:spcAft>
                <a:spcPts val="400"/>
              </a:spcAft>
              <a:buClr>
                <a:srgbClr val="A50021"/>
              </a:buClr>
              <a:buFont typeface="Arial" panose="020B0604020202020204" pitchFamily="34" charset="0"/>
              <a:buChar char="•"/>
            </a:pPr>
            <a:endParaRPr lang="en-US" sz="400" dirty="0" smtClean="0"/>
          </a:p>
          <a:p>
            <a:pPr marL="285750" indent="-182880">
              <a:spcBef>
                <a:spcPts val="0"/>
              </a:spcBef>
              <a:spcAft>
                <a:spcPts val="600"/>
              </a:spcAft>
              <a:buClr>
                <a:srgbClr val="A50021"/>
              </a:buClr>
              <a:buSzPct val="125000"/>
              <a:buFont typeface="Arial" panose="020B0604020202020204" pitchFamily="34" charset="0"/>
              <a:buChar char="•"/>
            </a:pPr>
            <a:r>
              <a:rPr lang="en-US" sz="1000" dirty="0"/>
              <a:t>This is a native xylose-fermenting yeast that has not been genetically </a:t>
            </a:r>
            <a:r>
              <a:rPr lang="en-US" sz="1000" dirty="0" smtClean="0"/>
              <a:t>modified</a:t>
            </a:r>
          </a:p>
          <a:p>
            <a:pPr marL="285750" indent="-182880">
              <a:spcBef>
                <a:spcPts val="0"/>
              </a:spcBef>
              <a:spcAft>
                <a:spcPts val="600"/>
              </a:spcAft>
              <a:buClr>
                <a:srgbClr val="A50021"/>
              </a:buClr>
              <a:buSzPct val="125000"/>
              <a:buFont typeface="Arial" panose="020B0604020202020204" pitchFamily="34" charset="0"/>
              <a:buChar char="•"/>
            </a:pPr>
            <a:r>
              <a:rPr lang="en-US" sz="1000" dirty="0"/>
              <a:t>Yeast strains are evolved and selected to be tolerant of diverse nutrient environments and inhibitory hydrolyzates of lignocellulosic </a:t>
            </a:r>
            <a:r>
              <a:rPr lang="en-US" sz="1000" dirty="0" smtClean="0"/>
              <a:t>biomass</a:t>
            </a:r>
          </a:p>
          <a:p>
            <a:pPr marL="285750" indent="-182880">
              <a:spcBef>
                <a:spcPts val="0"/>
              </a:spcBef>
              <a:spcAft>
                <a:spcPts val="600"/>
              </a:spcAft>
              <a:buClr>
                <a:srgbClr val="A50021"/>
              </a:buClr>
              <a:buSzPct val="125000"/>
              <a:buFont typeface="Arial" panose="020B0604020202020204" pitchFamily="34" charset="0"/>
              <a:buChar char="•"/>
            </a:pPr>
            <a:r>
              <a:rPr lang="en-US" sz="1000" dirty="0"/>
              <a:t>Strains ferment both glucose and xylose in enzyme hydrolyzates produced from 20% solids loading acid or base </a:t>
            </a:r>
            <a:r>
              <a:rPr lang="en-US" sz="1000" dirty="0" smtClean="0"/>
              <a:t>pretreatments</a:t>
            </a:r>
          </a:p>
          <a:p>
            <a:pPr marL="102870">
              <a:spcBef>
                <a:spcPts val="0"/>
              </a:spcBef>
              <a:spcAft>
                <a:spcPts val="600"/>
              </a:spcAft>
              <a:buClr>
                <a:srgbClr val="A50021"/>
              </a:buClr>
              <a:buSzPct val="125000"/>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000" dirty="0"/>
              <a:t>These strains could be used to ferment both hexose and pentose sugars to produce ethanol from the lignocellulosic corn hull fiber generated in corn to ethanol plants or from corn </a:t>
            </a:r>
            <a:r>
              <a:rPr lang="en-US" sz="1000" dirty="0" smtClean="0"/>
              <a:t>stover</a:t>
            </a:r>
          </a:p>
          <a:p>
            <a:pPr marL="285750" indent="-182880">
              <a:spcBef>
                <a:spcPts val="0"/>
              </a:spcBef>
              <a:spcAft>
                <a:spcPts val="600"/>
              </a:spcAft>
              <a:buClr>
                <a:srgbClr val="A50021"/>
              </a:buClr>
              <a:buSzPct val="125000"/>
              <a:buFont typeface="Arial" panose="020B0604020202020204" pitchFamily="34" charset="0"/>
              <a:buChar char="•"/>
            </a:pPr>
            <a:r>
              <a:rPr lang="en-US" sz="1000" dirty="0"/>
              <a:t>The strains can also be used to produce ethanol from base- or acid-pretreated switchgrass and other forms of herbaceous lignocellulosic </a:t>
            </a:r>
            <a:r>
              <a:rPr lang="en-US" sz="1000" dirty="0" smtClean="0"/>
              <a:t>biomass</a:t>
            </a:r>
          </a:p>
          <a:p>
            <a:pPr marL="285750" indent="-182880">
              <a:spcBef>
                <a:spcPts val="0"/>
              </a:spcBef>
              <a:spcAft>
                <a:spcPts val="600"/>
              </a:spcAft>
              <a:buClr>
                <a:srgbClr val="A50021"/>
              </a:buClr>
              <a:buSzPct val="125000"/>
              <a:buFont typeface="Arial" panose="020B0604020202020204" pitchFamily="34" charset="0"/>
              <a:buChar char="•"/>
            </a:pPr>
            <a:r>
              <a:rPr lang="en-US" sz="1000" dirty="0"/>
              <a:t>Stains can also be used to produce ethanol from base or acid-pretreated woody biomass residues</a:t>
            </a:r>
          </a:p>
        </p:txBody>
      </p:sp>
      <p:sp>
        <p:nvSpPr>
          <p:cNvPr id="4" name="Title 3"/>
          <p:cNvSpPr>
            <a:spLocks noGrp="1"/>
          </p:cNvSpPr>
          <p:nvPr>
            <p:ph type="ctrTitle"/>
          </p:nvPr>
        </p:nvSpPr>
        <p:spPr>
          <a:xfrm>
            <a:off x="532711" y="548209"/>
            <a:ext cx="4417807" cy="783286"/>
          </a:xfrm>
        </p:spPr>
        <p:txBody>
          <a:bodyPr>
            <a:noAutofit/>
          </a:bodyPr>
          <a:lstStyle/>
          <a:p>
            <a:pPr algn="ctr"/>
            <a:r>
              <a:rPr lang="en-US" sz="3400" b="1" dirty="0" smtClean="0">
                <a:solidFill>
                  <a:srgbClr val="7C4B3B"/>
                </a:solidFill>
              </a:rPr>
              <a:t>Novel Yeast Strains</a:t>
            </a:r>
            <a:endParaRPr lang="en-US" sz="3400" b="1" dirty="0">
              <a:solidFill>
                <a:srgbClr val="7C4B3B"/>
              </a:solidFill>
            </a:endParaRPr>
          </a:p>
        </p:txBody>
      </p:sp>
      <p:sp>
        <p:nvSpPr>
          <p:cNvPr id="7" name="Subtitle 4"/>
          <p:cNvSpPr txBox="1">
            <a:spLocks/>
          </p:cNvSpPr>
          <p:nvPr/>
        </p:nvSpPr>
        <p:spPr>
          <a:xfrm>
            <a:off x="677089" y="1740569"/>
            <a:ext cx="4413071" cy="4050631"/>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dirty="0">
                <a:solidFill>
                  <a:schemeClr val="tx1"/>
                </a:solidFill>
              </a:rPr>
              <a:t>Using directed evolution, several strains of Scheffersomyces stipitis are generated that better utilize xylose and glucose for improved ethanol production. These improved strains are obtained by culturing the yeast on hydrolyzates of differing concentrations of xylose, ethanol, and by-products. </a:t>
            </a:r>
          </a:p>
          <a:p>
            <a:r>
              <a:rPr lang="en-US" sz="1400" i="1" dirty="0" smtClean="0">
                <a:solidFill>
                  <a:srgbClr val="3C2A18"/>
                </a:solidFill>
              </a:rPr>
              <a:t>(Manufacturing, Energy)</a:t>
            </a:r>
            <a:endParaRPr lang="en-US" sz="1400" i="1" dirty="0">
              <a:solidFill>
                <a:srgbClr val="3C2A18"/>
              </a:solidFill>
            </a:endParaRPr>
          </a:p>
          <a:p>
            <a:endParaRPr lang="en-US" i="1" dirty="0" smtClean="0">
              <a:solidFill>
                <a:srgbClr val="3C2A18"/>
              </a:solidFill>
            </a:endParaRPr>
          </a:p>
          <a:p>
            <a:r>
              <a:rPr lang="en-US" i="1" dirty="0" smtClean="0">
                <a:solidFill>
                  <a:srgbClr val="3C2A18"/>
                </a:solidFill>
              </a:rPr>
              <a:t>Docket </a:t>
            </a:r>
            <a:r>
              <a:rPr lang="en-US" i="1" dirty="0">
                <a:solidFill>
                  <a:srgbClr val="3C2A18"/>
                </a:solidFill>
              </a:rPr>
              <a:t>No: </a:t>
            </a:r>
            <a:r>
              <a:rPr lang="en-US" i="1" dirty="0" smtClean="0">
                <a:solidFill>
                  <a:srgbClr val="3C2A18"/>
                </a:solidFill>
              </a:rPr>
              <a:t>183.11 &amp; 54.16</a:t>
            </a:r>
            <a:endParaRPr lang="en-US" i="1" dirty="0">
              <a:solidFill>
                <a:srgbClr val="3C2A18"/>
              </a:solidFill>
            </a:endParaRPr>
          </a:p>
          <a:p>
            <a:r>
              <a:rPr lang="en-US" i="1" dirty="0" smtClean="0">
                <a:solidFill>
                  <a:srgbClr val="3C2A18"/>
                </a:solidFill>
              </a:rPr>
              <a:t>Contact: </a:t>
            </a:r>
            <a:r>
              <a:rPr lang="en-US" sz="1600" i="1" dirty="0" smtClean="0">
                <a:solidFill>
                  <a:srgbClr val="3C2A18"/>
                </a:solidFill>
                <a:hlinkClick r:id="rId2"/>
              </a:rPr>
              <a:t>Renee.Wagner@ars.usda.gov</a:t>
            </a:r>
            <a:endParaRPr lang="en-US" sz="1600" i="1" dirty="0" smtClean="0">
              <a:solidFill>
                <a:srgbClr val="3C2A18"/>
              </a:solidFill>
            </a:endParaRPr>
          </a:p>
          <a:p>
            <a:endParaRPr lang="en-US" i="1" dirty="0">
              <a:solidFill>
                <a:srgbClr val="3C2A18"/>
              </a:solidFill>
            </a:endParaRPr>
          </a:p>
          <a:p>
            <a:pPr marL="285750" indent="-285750">
              <a:spcBef>
                <a:spcPts val="0"/>
              </a:spcBef>
              <a:spcAft>
                <a:spcPts val="600"/>
              </a:spcAft>
              <a:buClr>
                <a:srgbClr val="A50021"/>
              </a:buClr>
              <a:buFont typeface="Arial" panose="020B0604020202020204" pitchFamily="34" charset="0"/>
              <a:buChar char="•"/>
            </a:pPr>
            <a:endParaRPr lang="en-US" dirty="0" smtClean="0"/>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490" y="56147"/>
            <a:ext cx="2605342" cy="2125579"/>
          </a:xfrm>
          <a:prstGeom prst="rect">
            <a:avLst/>
          </a:prstGeom>
          <a:ln w="31750">
            <a:solidFill>
              <a:schemeClr val="bg2"/>
            </a:solidFill>
          </a:ln>
        </p:spPr>
      </p:pic>
    </p:spTree>
    <p:extLst>
      <p:ext uri="{BB962C8B-B14F-4D97-AF65-F5344CB8AC3E}">
        <p14:creationId xmlns:p14="http://schemas.microsoft.com/office/powerpoint/2010/main" val="252903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331872" y="2462463"/>
            <a:ext cx="4413071" cy="3473116"/>
          </a:xfrm>
        </p:spPr>
        <p:txBody>
          <a:bodyPr>
            <a:noAutofit/>
          </a:bodyPr>
          <a:lstStyle/>
          <a:p>
            <a:pPr>
              <a:spcBef>
                <a:spcPts val="0"/>
              </a:spcBef>
              <a:buClr>
                <a:srgbClr val="A50021"/>
              </a:buClr>
            </a:pPr>
            <a:r>
              <a:rPr lang="en-US" altLang="en-US" sz="1900" b="1" dirty="0" smtClean="0">
                <a:solidFill>
                  <a:srgbClr val="7C4B3B"/>
                </a:solidFill>
              </a:rPr>
              <a:t>Benefits</a:t>
            </a:r>
            <a:endParaRPr lang="en-US" altLang="en-US" sz="1900" b="1" dirty="0">
              <a:solidFill>
                <a:srgbClr val="7C4B3B"/>
              </a:solidFill>
            </a:endParaRPr>
          </a:p>
          <a:p>
            <a:pPr marL="285750" indent="-182880">
              <a:spcBef>
                <a:spcPts val="0"/>
              </a:spcBef>
              <a:spcAft>
                <a:spcPts val="400"/>
              </a:spcAft>
              <a:buClr>
                <a:srgbClr val="A50021"/>
              </a:buClr>
              <a:buFont typeface="Arial" panose="020B0604020202020204" pitchFamily="34" charset="0"/>
              <a:buChar char="•"/>
            </a:pPr>
            <a:endParaRPr lang="en-US" sz="400" dirty="0" smtClean="0"/>
          </a:p>
          <a:p>
            <a:pPr marL="285750" indent="-182880">
              <a:spcBef>
                <a:spcPts val="0"/>
              </a:spcBef>
              <a:spcAft>
                <a:spcPts val="600"/>
              </a:spcAft>
              <a:buClr>
                <a:srgbClr val="A50021"/>
              </a:buClr>
              <a:buSzPct val="125000"/>
              <a:buFont typeface="Arial" panose="020B0604020202020204" pitchFamily="34" charset="0"/>
              <a:buChar char="•"/>
            </a:pPr>
            <a:r>
              <a:rPr lang="en-US" sz="1300" dirty="0"/>
              <a:t>These synthetic promoters will allow tunable control of gene expression for engineering </a:t>
            </a:r>
            <a:r>
              <a:rPr lang="en-US" sz="1300" i="1" dirty="0"/>
              <a:t>Saccharomyces </a:t>
            </a:r>
            <a:r>
              <a:rPr lang="en-US" sz="1300" dirty="0"/>
              <a:t>yeasts for efficient xylose </a:t>
            </a:r>
            <a:r>
              <a:rPr lang="en-US" sz="1300" dirty="0" smtClean="0"/>
              <a:t>fermentation</a:t>
            </a:r>
          </a:p>
          <a:p>
            <a:pPr marL="102870">
              <a:spcBef>
                <a:spcPts val="0"/>
              </a:spcBef>
              <a:spcAft>
                <a:spcPts val="600"/>
              </a:spcAft>
              <a:buClr>
                <a:srgbClr val="A50021"/>
              </a:buClr>
              <a:buSzPct val="125000"/>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300" dirty="0"/>
              <a:t>Lignocellulose-based processing where it is desirable to use a </a:t>
            </a:r>
            <a:r>
              <a:rPr lang="en-US" sz="1300" i="1" dirty="0"/>
              <a:t>S. cerevisiae</a:t>
            </a:r>
            <a:r>
              <a:rPr lang="en-US" sz="1300" dirty="0"/>
              <a:t> strain for ethanol, advanced biofuels or renewable chemicals production</a:t>
            </a:r>
          </a:p>
        </p:txBody>
      </p:sp>
      <p:sp>
        <p:nvSpPr>
          <p:cNvPr id="4" name="Title 3"/>
          <p:cNvSpPr>
            <a:spLocks noGrp="1"/>
          </p:cNvSpPr>
          <p:nvPr>
            <p:ph type="ctrTitle"/>
          </p:nvPr>
        </p:nvSpPr>
        <p:spPr>
          <a:xfrm>
            <a:off x="532711" y="575819"/>
            <a:ext cx="4573492" cy="1702160"/>
          </a:xfrm>
        </p:spPr>
        <p:txBody>
          <a:bodyPr>
            <a:noAutofit/>
          </a:bodyPr>
          <a:lstStyle/>
          <a:p>
            <a:pPr algn="ctr"/>
            <a:r>
              <a:rPr lang="en-US" sz="3000" b="1" dirty="0" smtClean="0">
                <a:solidFill>
                  <a:srgbClr val="7C4B3B"/>
                </a:solidFill>
              </a:rPr>
              <a:t>Synthetic Promoter for Xylose-Regulated Gene Expression in Saccharomyces Yeasts</a:t>
            </a:r>
            <a:endParaRPr lang="en-US" sz="3000" b="1" dirty="0">
              <a:solidFill>
                <a:srgbClr val="7C4B3B"/>
              </a:solidFill>
            </a:endParaRPr>
          </a:p>
        </p:txBody>
      </p:sp>
      <p:sp>
        <p:nvSpPr>
          <p:cNvPr id="7" name="Subtitle 4"/>
          <p:cNvSpPr txBox="1">
            <a:spLocks/>
          </p:cNvSpPr>
          <p:nvPr/>
        </p:nvSpPr>
        <p:spPr>
          <a:xfrm>
            <a:off x="693132" y="2727159"/>
            <a:ext cx="4413071" cy="4050631"/>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dirty="0">
                <a:solidFill>
                  <a:schemeClr val="tx1"/>
                </a:solidFill>
              </a:rPr>
              <a:t>Synthetic promoters for use in Saccharomyces yeast to control gene expression in response to the presence of xylose. Upon xylose availability, the prokaryotic DNA binding protein is released from the synthetic promoter, allowing gene expression. </a:t>
            </a:r>
          </a:p>
          <a:p>
            <a:r>
              <a:rPr lang="en-US" sz="1400" i="1" dirty="0" smtClean="0">
                <a:solidFill>
                  <a:srgbClr val="3C2A18"/>
                </a:solidFill>
              </a:rPr>
              <a:t>(Manufacturing, Energy, Materials)</a:t>
            </a:r>
            <a:endParaRPr lang="en-US" sz="1400" i="1" dirty="0">
              <a:solidFill>
                <a:srgbClr val="3C2A18"/>
              </a:solidFill>
            </a:endParaRPr>
          </a:p>
          <a:p>
            <a:endParaRPr lang="en-US" i="1" dirty="0" smtClean="0">
              <a:solidFill>
                <a:srgbClr val="3C2A18"/>
              </a:solidFill>
            </a:endParaRPr>
          </a:p>
          <a:p>
            <a:r>
              <a:rPr lang="en-US" i="1" dirty="0" smtClean="0">
                <a:solidFill>
                  <a:srgbClr val="3C2A18"/>
                </a:solidFill>
              </a:rPr>
              <a:t>Docket </a:t>
            </a:r>
            <a:r>
              <a:rPr lang="en-US" i="1" dirty="0">
                <a:solidFill>
                  <a:srgbClr val="3C2A18"/>
                </a:solidFill>
              </a:rPr>
              <a:t>No: </a:t>
            </a:r>
            <a:r>
              <a:rPr lang="en-US" i="1" dirty="0" smtClean="0">
                <a:solidFill>
                  <a:srgbClr val="3C2A18"/>
                </a:solidFill>
              </a:rPr>
              <a:t>283.12</a:t>
            </a:r>
            <a:endParaRPr lang="en-US" i="1" dirty="0">
              <a:solidFill>
                <a:srgbClr val="3C2A18"/>
              </a:solidFill>
            </a:endParaRPr>
          </a:p>
          <a:p>
            <a:r>
              <a:rPr lang="en-US" i="1" dirty="0" smtClean="0">
                <a:solidFill>
                  <a:srgbClr val="3C2A18"/>
                </a:solidFill>
              </a:rPr>
              <a:t>Contact: </a:t>
            </a:r>
            <a:r>
              <a:rPr lang="en-US" sz="1600" i="1" dirty="0" smtClean="0">
                <a:solidFill>
                  <a:srgbClr val="3C2A18"/>
                </a:solidFill>
                <a:hlinkClick r:id="rId2"/>
              </a:rPr>
              <a:t>Renee.Wagner@ars.usda.gov</a:t>
            </a:r>
            <a:endParaRPr lang="en-US" sz="1600" i="1" dirty="0" smtClean="0">
              <a:solidFill>
                <a:srgbClr val="3C2A18"/>
              </a:solidFill>
            </a:endParaRPr>
          </a:p>
          <a:p>
            <a:endParaRPr lang="en-US" i="1" dirty="0">
              <a:solidFill>
                <a:srgbClr val="3C2A18"/>
              </a:solidFill>
            </a:endParaRPr>
          </a:p>
          <a:p>
            <a:pPr marL="285750" indent="-285750">
              <a:spcBef>
                <a:spcPts val="0"/>
              </a:spcBef>
              <a:spcAft>
                <a:spcPts val="600"/>
              </a:spcAft>
              <a:buClr>
                <a:srgbClr val="A50021"/>
              </a:buClr>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374069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331871" y="3228974"/>
            <a:ext cx="4413071" cy="2609851"/>
          </a:xfrm>
        </p:spPr>
        <p:txBody>
          <a:bodyPr>
            <a:noAutofit/>
          </a:bodyPr>
          <a:lstStyle/>
          <a:p>
            <a:pPr>
              <a:spcBef>
                <a:spcPts val="0"/>
              </a:spcBef>
              <a:buClr>
                <a:srgbClr val="A50021"/>
              </a:buClr>
            </a:pPr>
            <a:r>
              <a:rPr lang="en-US" altLang="en-US" sz="1900" b="1" dirty="0" smtClean="0">
                <a:solidFill>
                  <a:srgbClr val="7C4B3B"/>
                </a:solidFill>
              </a:rPr>
              <a:t>Benefits</a:t>
            </a:r>
          </a:p>
          <a:p>
            <a:pPr marL="285750" indent="-182880">
              <a:spcBef>
                <a:spcPts val="0"/>
              </a:spcBef>
              <a:spcAft>
                <a:spcPts val="400"/>
              </a:spcAft>
              <a:buClr>
                <a:srgbClr val="A50021"/>
              </a:buClr>
              <a:buFont typeface="Arial" panose="020B0604020202020204" pitchFamily="34" charset="0"/>
              <a:buChar char="•"/>
            </a:pPr>
            <a:endParaRPr lang="en-US" sz="400" dirty="0" smtClean="0"/>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Easy synthesis </a:t>
            </a:r>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Re-usable </a:t>
            </a:r>
            <a:endParaRPr lang="en-US" sz="1300" dirty="0"/>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Minimization of agricultural waste</a:t>
            </a:r>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Low cost</a:t>
            </a:r>
          </a:p>
          <a:p>
            <a:pPr>
              <a:spcBef>
                <a:spcPts val="0"/>
              </a:spcBef>
              <a:buClr>
                <a:srgbClr val="A50021"/>
              </a:buClr>
            </a:pPr>
            <a:endParaRPr lang="en-US" altLang="en-US" sz="400" b="1" dirty="0" smtClean="0">
              <a:solidFill>
                <a:schemeClr val="accent2">
                  <a:lumMod val="75000"/>
                </a:schemeClr>
              </a:solidFill>
            </a:endParaRPr>
          </a:p>
          <a:p>
            <a:pPr>
              <a:spcBef>
                <a:spcPts val="0"/>
              </a:spcBef>
              <a:buClr>
                <a:srgbClr val="A50021"/>
              </a:buClr>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smtClean="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300" dirty="0" smtClean="0"/>
              <a:t>Removal of dyes and other contaminants from industrial process water</a:t>
            </a:r>
          </a:p>
        </p:txBody>
      </p:sp>
      <p:sp>
        <p:nvSpPr>
          <p:cNvPr id="4" name="Title 3"/>
          <p:cNvSpPr>
            <a:spLocks noGrp="1"/>
          </p:cNvSpPr>
          <p:nvPr>
            <p:ph type="ctrTitle"/>
          </p:nvPr>
        </p:nvSpPr>
        <p:spPr>
          <a:xfrm>
            <a:off x="532711" y="703951"/>
            <a:ext cx="4417807" cy="1702160"/>
          </a:xfrm>
        </p:spPr>
        <p:txBody>
          <a:bodyPr>
            <a:normAutofit fontScale="90000"/>
          </a:bodyPr>
          <a:lstStyle/>
          <a:p>
            <a:pPr algn="ctr"/>
            <a:r>
              <a:rPr lang="en-US" b="1" dirty="0" smtClean="0">
                <a:solidFill>
                  <a:srgbClr val="7C4B3B"/>
                </a:solidFill>
              </a:rPr>
              <a:t>Hemoglobin/Iron Oxide Composite for the Removal of Organic Dye</a:t>
            </a:r>
            <a:endParaRPr lang="en-US" b="1" dirty="0">
              <a:solidFill>
                <a:srgbClr val="7C4B3B"/>
              </a:solidFill>
            </a:endParaRPr>
          </a:p>
        </p:txBody>
      </p:sp>
      <p:sp>
        <p:nvSpPr>
          <p:cNvPr id="7" name="Subtitle 4"/>
          <p:cNvSpPr txBox="1">
            <a:spLocks/>
          </p:cNvSpPr>
          <p:nvPr/>
        </p:nvSpPr>
        <p:spPr>
          <a:xfrm>
            <a:off x="532711" y="2566737"/>
            <a:ext cx="4413071" cy="3670923"/>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nSpc>
                <a:spcPct val="120000"/>
              </a:lnSpc>
            </a:pPr>
            <a:r>
              <a:rPr lang="en-US" dirty="0">
                <a:solidFill>
                  <a:schemeClr val="tx1"/>
                </a:solidFill>
              </a:rPr>
              <a:t>A novel hemoglobin/iron oxide composite </a:t>
            </a:r>
            <a:r>
              <a:rPr lang="en-US" dirty="0" smtClean="0">
                <a:solidFill>
                  <a:schemeClr val="tx1"/>
                </a:solidFill>
              </a:rPr>
              <a:t>for </a:t>
            </a:r>
            <a:r>
              <a:rPr lang="en-US" dirty="0">
                <a:solidFill>
                  <a:schemeClr val="tx1"/>
                </a:solidFill>
              </a:rPr>
              <a:t>the removal of </a:t>
            </a:r>
            <a:r>
              <a:rPr lang="en-US" dirty="0" smtClean="0">
                <a:solidFill>
                  <a:schemeClr val="tx1"/>
                </a:solidFill>
              </a:rPr>
              <a:t>organic </a:t>
            </a:r>
            <a:r>
              <a:rPr lang="en-US" dirty="0">
                <a:solidFill>
                  <a:schemeClr val="tx1"/>
                </a:solidFill>
              </a:rPr>
              <a:t>dyes </a:t>
            </a:r>
            <a:r>
              <a:rPr lang="en-US" dirty="0" smtClean="0">
                <a:solidFill>
                  <a:schemeClr val="tx1"/>
                </a:solidFill>
              </a:rPr>
              <a:t>and other contaminants from wastewater. </a:t>
            </a:r>
            <a:r>
              <a:rPr lang="en-US" dirty="0">
                <a:solidFill>
                  <a:schemeClr val="tx1"/>
                </a:solidFill>
              </a:rPr>
              <a:t>The </a:t>
            </a:r>
            <a:r>
              <a:rPr lang="en-US" dirty="0" smtClean="0">
                <a:solidFill>
                  <a:schemeClr val="tx1"/>
                </a:solidFill>
              </a:rPr>
              <a:t>composite has </a:t>
            </a:r>
            <a:r>
              <a:rPr lang="en-US" dirty="0">
                <a:solidFill>
                  <a:schemeClr val="tx1"/>
                </a:solidFill>
              </a:rPr>
              <a:t>high removal efficiency </a:t>
            </a:r>
            <a:r>
              <a:rPr lang="en-US" dirty="0" smtClean="0">
                <a:solidFill>
                  <a:schemeClr val="tx1"/>
                </a:solidFill>
              </a:rPr>
              <a:t>for </a:t>
            </a:r>
            <a:r>
              <a:rPr lang="en-US" dirty="0">
                <a:solidFill>
                  <a:schemeClr val="tx1"/>
                </a:solidFill>
              </a:rPr>
              <a:t>all the different classes of dyes studied. </a:t>
            </a:r>
            <a:r>
              <a:rPr lang="en-US" dirty="0" smtClean="0">
                <a:solidFill>
                  <a:schemeClr val="tx1"/>
                </a:solidFill>
              </a:rPr>
              <a:t>It possesses the extra </a:t>
            </a:r>
            <a:r>
              <a:rPr lang="en-US" dirty="0">
                <a:solidFill>
                  <a:schemeClr val="tx1"/>
                </a:solidFill>
              </a:rPr>
              <a:t>advantage of being easily </a:t>
            </a:r>
            <a:r>
              <a:rPr lang="en-US" dirty="0" smtClean="0">
                <a:solidFill>
                  <a:schemeClr val="tx1"/>
                </a:solidFill>
              </a:rPr>
              <a:t>recovered after use </a:t>
            </a:r>
            <a:r>
              <a:rPr lang="en-US" dirty="0">
                <a:solidFill>
                  <a:schemeClr val="tx1"/>
                </a:solidFill>
              </a:rPr>
              <a:t>using </a:t>
            </a:r>
            <a:r>
              <a:rPr lang="en-US" dirty="0" smtClean="0">
                <a:solidFill>
                  <a:schemeClr val="tx1"/>
                </a:solidFill>
              </a:rPr>
              <a:t>a magnet</a:t>
            </a:r>
            <a:r>
              <a:rPr lang="en-US" dirty="0">
                <a:solidFill>
                  <a:schemeClr val="tx1"/>
                </a:solidFill>
              </a:rPr>
              <a:t>. The </a:t>
            </a:r>
            <a:r>
              <a:rPr lang="en-US" dirty="0" smtClean="0">
                <a:solidFill>
                  <a:schemeClr val="tx1"/>
                </a:solidFill>
              </a:rPr>
              <a:t>used composite can be regenerated and re-used many times.</a:t>
            </a:r>
            <a:endParaRPr lang="en-US" dirty="0">
              <a:solidFill>
                <a:schemeClr val="tx1"/>
              </a:solidFill>
            </a:endParaRPr>
          </a:p>
          <a:p>
            <a:endParaRPr lang="en-US" dirty="0">
              <a:solidFill>
                <a:schemeClr val="tx1"/>
              </a:solidFill>
            </a:endParaRPr>
          </a:p>
          <a:p>
            <a:r>
              <a:rPr lang="en-US" i="1" dirty="0">
                <a:solidFill>
                  <a:srgbClr val="3C2A18"/>
                </a:solidFill>
              </a:rPr>
              <a:t>Docket No: </a:t>
            </a:r>
            <a:r>
              <a:rPr lang="en-US" i="1" dirty="0" smtClean="0">
                <a:solidFill>
                  <a:srgbClr val="3C2A18"/>
                </a:solidFill>
              </a:rPr>
              <a:t>177.16</a:t>
            </a:r>
            <a:endParaRPr lang="en-US" i="1" dirty="0">
              <a:solidFill>
                <a:srgbClr val="3C2A18"/>
              </a:solidFill>
            </a:endParaRPr>
          </a:p>
          <a:p>
            <a:r>
              <a:rPr lang="en-US" i="1" dirty="0">
                <a:solidFill>
                  <a:srgbClr val="3C2A18"/>
                </a:solidFill>
              </a:rPr>
              <a:t>Contact: </a:t>
            </a:r>
            <a:r>
              <a:rPr lang="en-US" i="1" dirty="0" smtClean="0">
                <a:solidFill>
                  <a:srgbClr val="3C2A18"/>
                </a:solidFill>
                <a:hlinkClick r:id="rId2"/>
              </a:rPr>
              <a:t>Jim.Poulos@ars.usda.gov</a:t>
            </a:r>
            <a:endParaRPr lang="en-US" i="1" dirty="0" smtClean="0">
              <a:solidFill>
                <a:srgbClr val="3C2A18"/>
              </a:solidFill>
            </a:endParaRPr>
          </a:p>
          <a:p>
            <a:endParaRPr lang="en-US" i="1" dirty="0">
              <a:solidFill>
                <a:srgbClr val="3C2A18"/>
              </a:solidFill>
            </a:endParaRPr>
          </a:p>
          <a:p>
            <a:pPr marL="285750" indent="-285750">
              <a:spcBef>
                <a:spcPts val="0"/>
              </a:spcBef>
              <a:spcAft>
                <a:spcPts val="600"/>
              </a:spcAft>
              <a:buClr>
                <a:srgbClr val="A50021"/>
              </a:buClr>
              <a:buFont typeface="Arial" panose="020B0604020202020204" pitchFamily="34" charset="0"/>
              <a:buChar char="•"/>
            </a:pPr>
            <a:endParaRPr lang="en-US" dirty="0" smtClean="0"/>
          </a:p>
          <a:p>
            <a:endParaRPr lang="en-US" dirty="0"/>
          </a:p>
        </p:txBody>
      </p:sp>
      <p:pic>
        <p:nvPicPr>
          <p:cNvPr id="6" name="Picture 5"/>
          <p:cNvPicPr/>
          <p:nvPr/>
        </p:nvPicPr>
        <p:blipFill>
          <a:blip r:embed="rId3"/>
          <a:stretch>
            <a:fillRect/>
          </a:stretch>
        </p:blipFill>
        <p:spPr>
          <a:xfrm>
            <a:off x="7031552" y="137711"/>
            <a:ext cx="3013710" cy="2834640"/>
          </a:xfrm>
          <a:prstGeom prst="rect">
            <a:avLst/>
          </a:prstGeom>
          <a:ln w="31750">
            <a:solidFill>
              <a:schemeClr val="bg2"/>
            </a:solidFill>
          </a:ln>
        </p:spPr>
      </p:pic>
    </p:spTree>
    <p:extLst>
      <p:ext uri="{BB962C8B-B14F-4D97-AF65-F5344CB8AC3E}">
        <p14:creationId xmlns:p14="http://schemas.microsoft.com/office/powerpoint/2010/main" val="12492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185647" y="2462463"/>
            <a:ext cx="4690333" cy="3473116"/>
          </a:xfrm>
        </p:spPr>
        <p:txBody>
          <a:bodyPr>
            <a:noAutofit/>
          </a:bodyPr>
          <a:lstStyle/>
          <a:p>
            <a:pPr>
              <a:spcBef>
                <a:spcPts val="0"/>
              </a:spcBef>
              <a:buClr>
                <a:srgbClr val="A50021"/>
              </a:buClr>
            </a:pPr>
            <a:r>
              <a:rPr lang="en-US" altLang="en-US" sz="1900" b="1" dirty="0" smtClean="0">
                <a:solidFill>
                  <a:srgbClr val="7C4B3B"/>
                </a:solidFill>
              </a:rPr>
              <a:t>Benefits</a:t>
            </a:r>
            <a:endParaRPr lang="en-US" altLang="en-US" sz="1900" b="1" dirty="0">
              <a:solidFill>
                <a:srgbClr val="7C4B3B"/>
              </a:solidFill>
            </a:endParaRPr>
          </a:p>
          <a:p>
            <a:pPr marL="285750" indent="-182880">
              <a:spcBef>
                <a:spcPts val="0"/>
              </a:spcBef>
              <a:spcAft>
                <a:spcPts val="400"/>
              </a:spcAft>
              <a:buClr>
                <a:srgbClr val="A50021"/>
              </a:buClr>
              <a:buFont typeface="Arial" panose="020B0604020202020204" pitchFamily="34" charset="0"/>
              <a:buChar char="•"/>
            </a:pPr>
            <a:endParaRPr lang="en-US" sz="400" dirty="0" smtClean="0"/>
          </a:p>
          <a:p>
            <a:pPr marL="285750" indent="-182880">
              <a:spcBef>
                <a:spcPts val="0"/>
              </a:spcBef>
              <a:spcAft>
                <a:spcPts val="600"/>
              </a:spcAft>
              <a:buClr>
                <a:srgbClr val="A50021"/>
              </a:buClr>
              <a:buSzPct val="125000"/>
              <a:buFont typeface="Arial" panose="020B0604020202020204" pitchFamily="34" charset="0"/>
              <a:buChar char="•"/>
            </a:pPr>
            <a:r>
              <a:rPr lang="en-US" sz="1400" dirty="0"/>
              <a:t>Non-invasive measurements of </a:t>
            </a:r>
            <a:r>
              <a:rPr lang="en-US" sz="1400" dirty="0" smtClean="0"/>
              <a:t>CI </a:t>
            </a:r>
            <a:r>
              <a:rPr lang="en-US" sz="1400" dirty="0"/>
              <a:t>content in </a:t>
            </a:r>
            <a:r>
              <a:rPr lang="en-US" sz="1400" dirty="0" smtClean="0"/>
              <a:t>soil</a:t>
            </a:r>
          </a:p>
          <a:p>
            <a:pPr marL="285750" indent="-182880">
              <a:spcBef>
                <a:spcPts val="0"/>
              </a:spcBef>
              <a:spcAft>
                <a:spcPts val="600"/>
              </a:spcAft>
              <a:buClr>
                <a:srgbClr val="A50021"/>
              </a:buClr>
              <a:buSzPct val="125000"/>
              <a:buFont typeface="Arial" panose="020B0604020202020204" pitchFamily="34" charset="0"/>
              <a:buChar char="•"/>
            </a:pPr>
            <a:r>
              <a:rPr lang="en-US" sz="1400" dirty="0"/>
              <a:t>Large volume soil sampling and immediate </a:t>
            </a:r>
            <a:r>
              <a:rPr lang="en-US" sz="1400" dirty="0" smtClean="0"/>
              <a:t>results</a:t>
            </a:r>
          </a:p>
          <a:p>
            <a:pPr marL="285750" indent="-182880">
              <a:spcBef>
                <a:spcPts val="0"/>
              </a:spcBef>
              <a:spcAft>
                <a:spcPts val="600"/>
              </a:spcAft>
              <a:buClr>
                <a:srgbClr val="A50021"/>
              </a:buClr>
              <a:buSzPct val="125000"/>
              <a:buFont typeface="Arial" panose="020B0604020202020204" pitchFamily="34" charset="0"/>
              <a:buChar char="•"/>
            </a:pPr>
            <a:r>
              <a:rPr lang="en-US" sz="1400" dirty="0"/>
              <a:t>Detection of any Cl containing contaminate without specific laboratory </a:t>
            </a:r>
            <a:r>
              <a:rPr lang="en-US" sz="1400" dirty="0" smtClean="0"/>
              <a:t>analysis </a:t>
            </a:r>
            <a:endParaRPr lang="en-US" altLang="en-US" sz="400" b="1" dirty="0">
              <a:solidFill>
                <a:schemeClr val="accent2">
                  <a:lumMod val="75000"/>
                </a:schemeClr>
              </a:solidFill>
            </a:endParaRPr>
          </a:p>
          <a:p>
            <a:pPr>
              <a:spcBef>
                <a:spcPts val="0"/>
              </a:spcBef>
              <a:buClr>
                <a:srgbClr val="A50021"/>
              </a:buClr>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400" dirty="0"/>
              <a:t>This device can be used to detect Cl containing contaminates without the costly soil sampling, preparation, and laboratory analysis normally required</a:t>
            </a:r>
            <a:r>
              <a:rPr lang="en-US" sz="1400" dirty="0" smtClean="0"/>
              <a:t>. </a:t>
            </a:r>
            <a:r>
              <a:rPr lang="en-US" sz="1400" dirty="0"/>
              <a:t>The large sample volume reduces uncertainty from site sampling and immediate results facilitates planning for soil </a:t>
            </a:r>
            <a:r>
              <a:rPr lang="en-US" sz="1400" dirty="0" smtClean="0"/>
              <a:t>remediation.</a:t>
            </a:r>
            <a:endParaRPr lang="en-US" sz="1300" dirty="0"/>
          </a:p>
        </p:txBody>
      </p:sp>
      <p:sp>
        <p:nvSpPr>
          <p:cNvPr id="4" name="Title 3"/>
          <p:cNvSpPr>
            <a:spLocks noGrp="1"/>
          </p:cNvSpPr>
          <p:nvPr>
            <p:ph type="ctrTitle"/>
          </p:nvPr>
        </p:nvSpPr>
        <p:spPr>
          <a:xfrm>
            <a:off x="527975" y="171219"/>
            <a:ext cx="4710999" cy="1702160"/>
          </a:xfrm>
        </p:spPr>
        <p:txBody>
          <a:bodyPr>
            <a:normAutofit fontScale="90000"/>
          </a:bodyPr>
          <a:lstStyle/>
          <a:p>
            <a:pPr algn="ctr"/>
            <a:r>
              <a:rPr lang="en-US" b="1" dirty="0" smtClean="0">
                <a:solidFill>
                  <a:srgbClr val="7C4B3B"/>
                </a:solidFill>
              </a:rPr>
              <a:t>System </a:t>
            </a:r>
            <a:r>
              <a:rPr lang="en-US" b="1" dirty="0">
                <a:solidFill>
                  <a:srgbClr val="7C4B3B"/>
                </a:solidFill>
              </a:rPr>
              <a:t>for Non-invasive Measurement of Soil Chlorine</a:t>
            </a:r>
          </a:p>
        </p:txBody>
      </p:sp>
      <p:sp>
        <p:nvSpPr>
          <p:cNvPr id="7" name="Subtitle 4"/>
          <p:cNvSpPr txBox="1">
            <a:spLocks/>
          </p:cNvSpPr>
          <p:nvPr/>
        </p:nvSpPr>
        <p:spPr>
          <a:xfrm>
            <a:off x="279699" y="2038967"/>
            <a:ext cx="5529430" cy="4641532"/>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dirty="0"/>
              <a:t>A device for making non-invasive measurements of </a:t>
            </a:r>
            <a:r>
              <a:rPr lang="en-US" dirty="0" smtClean="0"/>
              <a:t>chlorine </a:t>
            </a:r>
            <a:r>
              <a:rPr lang="en-US" dirty="0"/>
              <a:t>elemental content </a:t>
            </a:r>
            <a:r>
              <a:rPr lang="en-US" i="1" dirty="0"/>
              <a:t>in situ</a:t>
            </a:r>
            <a:r>
              <a:rPr lang="en-US" dirty="0"/>
              <a:t> from the surface of the soil. </a:t>
            </a:r>
            <a:r>
              <a:rPr lang="en-US" dirty="0" smtClean="0"/>
              <a:t>The </a:t>
            </a:r>
            <a:r>
              <a:rPr lang="en-US" dirty="0"/>
              <a:t>device is a portable field unit using a neutron generator positioned on the surface of the soil to generate fast neutrons that penetrate the soil. </a:t>
            </a:r>
            <a:r>
              <a:rPr lang="en-US" dirty="0" smtClean="0"/>
              <a:t>The </a:t>
            </a:r>
            <a:r>
              <a:rPr lang="en-US" dirty="0"/>
              <a:t>device makes </a:t>
            </a:r>
            <a:r>
              <a:rPr lang="en-US" dirty="0" smtClean="0"/>
              <a:t>measurements </a:t>
            </a:r>
            <a:r>
              <a:rPr lang="en-US" dirty="0"/>
              <a:t>in a large volume of soil and can determine the Cl content regardless of chemical component present. </a:t>
            </a:r>
            <a:r>
              <a:rPr lang="en-US" dirty="0" smtClean="0"/>
              <a:t>Results </a:t>
            </a:r>
            <a:r>
              <a:rPr lang="en-US" dirty="0"/>
              <a:t>are generated immediately following scanning. </a:t>
            </a:r>
            <a:r>
              <a:rPr lang="en-US" dirty="0" smtClean="0"/>
              <a:t>The </a:t>
            </a:r>
            <a:r>
              <a:rPr lang="en-US" dirty="0"/>
              <a:t>device can be utilized for the remediation of contaminated soil for contaminates such as polychlorinated biphenyl (PCB) and perchlorate</a:t>
            </a:r>
            <a:r>
              <a:rPr lang="en-US" dirty="0" smtClean="0"/>
              <a:t>.</a:t>
            </a:r>
            <a:r>
              <a:rPr lang="en-US" dirty="0" smtClean="0">
                <a:solidFill>
                  <a:schemeClr val="tx1"/>
                </a:solidFill>
              </a:rPr>
              <a:t> </a:t>
            </a:r>
          </a:p>
          <a:p>
            <a:endParaRPr lang="en-US" dirty="0">
              <a:solidFill>
                <a:schemeClr val="tx1"/>
              </a:solidFill>
            </a:endParaRPr>
          </a:p>
          <a:p>
            <a:r>
              <a:rPr lang="en-US" i="1" dirty="0" smtClean="0">
                <a:solidFill>
                  <a:srgbClr val="3C2A18"/>
                </a:solidFill>
              </a:rPr>
              <a:t>Docket </a:t>
            </a:r>
            <a:r>
              <a:rPr lang="en-US" i="1" dirty="0">
                <a:solidFill>
                  <a:srgbClr val="3C2A18"/>
                </a:solidFill>
              </a:rPr>
              <a:t>No: </a:t>
            </a:r>
            <a:r>
              <a:rPr lang="en-US" dirty="0" smtClean="0"/>
              <a:t>112.15</a:t>
            </a:r>
            <a:endParaRPr lang="en-US" i="1" dirty="0">
              <a:solidFill>
                <a:srgbClr val="3C2A18"/>
              </a:solidFill>
            </a:endParaRPr>
          </a:p>
          <a:p>
            <a:r>
              <a:rPr lang="en-US" i="1" dirty="0">
                <a:solidFill>
                  <a:srgbClr val="3C2A18"/>
                </a:solidFill>
              </a:rPr>
              <a:t>Contact: </a:t>
            </a:r>
            <a:r>
              <a:rPr lang="en-US" i="1" dirty="0" smtClean="0">
                <a:solidFill>
                  <a:srgbClr val="3C2A18"/>
                </a:solidFill>
                <a:hlinkClick r:id="rId2"/>
              </a:rPr>
              <a:t>Joe.Lipovsky@ars.usda.gov</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802" y="86385"/>
            <a:ext cx="3103602" cy="2061346"/>
          </a:xfrm>
          <a:prstGeom prst="rect">
            <a:avLst/>
          </a:prstGeom>
          <a:ln w="31750">
            <a:solidFill>
              <a:schemeClr val="bg2"/>
            </a:solidFill>
          </a:ln>
        </p:spPr>
      </p:pic>
    </p:spTree>
    <p:extLst>
      <p:ext uri="{BB962C8B-B14F-4D97-AF65-F5344CB8AC3E}">
        <p14:creationId xmlns:p14="http://schemas.microsoft.com/office/powerpoint/2010/main" val="209657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110344" y="2288807"/>
            <a:ext cx="4851697" cy="3820428"/>
          </a:xfrm>
        </p:spPr>
        <p:txBody>
          <a:bodyPr>
            <a:noAutofit/>
          </a:bodyPr>
          <a:lstStyle/>
          <a:p>
            <a:pPr>
              <a:spcBef>
                <a:spcPts val="0"/>
              </a:spcBef>
              <a:buClr>
                <a:srgbClr val="A50021"/>
              </a:buClr>
            </a:pPr>
            <a:r>
              <a:rPr lang="en-US" altLang="en-US" sz="1900" b="1" dirty="0" smtClean="0">
                <a:solidFill>
                  <a:srgbClr val="7C4B3B"/>
                </a:solidFill>
              </a:rPr>
              <a:t>Benefits</a:t>
            </a:r>
            <a:endParaRPr lang="en-US" altLang="en-US" sz="1900" b="1" dirty="0">
              <a:solidFill>
                <a:srgbClr val="7C4B3B"/>
              </a:solidFill>
            </a:endParaRPr>
          </a:p>
          <a:p>
            <a:pPr marL="285750" indent="-182880">
              <a:spcBef>
                <a:spcPts val="0"/>
              </a:spcBef>
              <a:spcAft>
                <a:spcPts val="400"/>
              </a:spcAft>
              <a:buClr>
                <a:srgbClr val="A50021"/>
              </a:buClr>
              <a:buFont typeface="Arial" panose="020B0604020202020204" pitchFamily="34" charset="0"/>
              <a:buChar char="•"/>
            </a:pPr>
            <a:endParaRPr lang="en-US" sz="400" dirty="0" smtClean="0"/>
          </a:p>
          <a:p>
            <a:pPr marL="285750" indent="-182880">
              <a:spcBef>
                <a:spcPts val="0"/>
              </a:spcBef>
              <a:spcAft>
                <a:spcPts val="600"/>
              </a:spcAft>
              <a:buClr>
                <a:srgbClr val="A50021"/>
              </a:buClr>
              <a:buSzPct val="125000"/>
              <a:buFont typeface="Arial" panose="020B0604020202020204" pitchFamily="34" charset="0"/>
              <a:buChar char="•"/>
            </a:pPr>
            <a:r>
              <a:rPr lang="en-US" sz="1400" dirty="0"/>
              <a:t>Non-invasive measurements of N content in </a:t>
            </a:r>
            <a:r>
              <a:rPr lang="en-US" sz="1400" dirty="0" smtClean="0"/>
              <a:t>material</a:t>
            </a:r>
          </a:p>
          <a:p>
            <a:pPr marL="285750" indent="-182880">
              <a:spcBef>
                <a:spcPts val="0"/>
              </a:spcBef>
              <a:spcAft>
                <a:spcPts val="600"/>
              </a:spcAft>
              <a:buClr>
                <a:srgbClr val="A50021"/>
              </a:buClr>
              <a:buSzPct val="125000"/>
              <a:buFont typeface="Arial" panose="020B0604020202020204" pitchFamily="34" charset="0"/>
              <a:buChar char="•"/>
            </a:pPr>
            <a:r>
              <a:rPr lang="en-US" sz="1400" dirty="0" smtClean="0"/>
              <a:t>Immediate </a:t>
            </a:r>
            <a:r>
              <a:rPr lang="en-US" sz="1400" dirty="0"/>
              <a:t>results </a:t>
            </a:r>
            <a:r>
              <a:rPr lang="en-US" sz="1400" dirty="0" smtClean="0"/>
              <a:t>without </a:t>
            </a:r>
            <a:r>
              <a:rPr lang="en-US" sz="1400" dirty="0"/>
              <a:t>sample preparation or laboratory </a:t>
            </a:r>
            <a:r>
              <a:rPr lang="en-US" sz="1400" dirty="0" smtClean="0"/>
              <a:t>analysis</a:t>
            </a:r>
          </a:p>
          <a:p>
            <a:pPr marL="285750" indent="-182880">
              <a:spcBef>
                <a:spcPts val="0"/>
              </a:spcBef>
              <a:spcAft>
                <a:spcPts val="600"/>
              </a:spcAft>
              <a:buClr>
                <a:srgbClr val="A50021"/>
              </a:buClr>
              <a:buSzPct val="125000"/>
              <a:buFont typeface="Arial" panose="020B0604020202020204" pitchFamily="34" charset="0"/>
              <a:buChar char="•"/>
            </a:pPr>
            <a:r>
              <a:rPr lang="en-US" sz="1400" dirty="0"/>
              <a:t>Detection of any N containing material without specific laboratory analysis, such as for </a:t>
            </a:r>
            <a:r>
              <a:rPr lang="en-US" sz="1400" dirty="0" smtClean="0"/>
              <a:t>explosives</a:t>
            </a:r>
            <a:endParaRPr lang="en-US" altLang="en-US" sz="400" b="1" dirty="0">
              <a:solidFill>
                <a:schemeClr val="accent2">
                  <a:lumMod val="75000"/>
                </a:schemeClr>
              </a:solidFill>
            </a:endParaRPr>
          </a:p>
          <a:p>
            <a:pPr>
              <a:spcBef>
                <a:spcPts val="0"/>
              </a:spcBef>
              <a:buClr>
                <a:srgbClr val="A50021"/>
              </a:buClr>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400" dirty="0"/>
              <a:t>C</a:t>
            </a:r>
            <a:r>
              <a:rPr lang="en-US" sz="1400" dirty="0" smtClean="0"/>
              <a:t>an </a:t>
            </a:r>
            <a:r>
              <a:rPr lang="en-US" sz="1400" dirty="0"/>
              <a:t>be used to </a:t>
            </a:r>
            <a:r>
              <a:rPr lang="en-US" sz="1400" dirty="0" smtClean="0"/>
              <a:t>measure </a:t>
            </a:r>
            <a:r>
              <a:rPr lang="en-US" sz="1400" dirty="0"/>
              <a:t>N content in materials without the costly </a:t>
            </a:r>
            <a:r>
              <a:rPr lang="en-US" sz="1400" dirty="0" smtClean="0"/>
              <a:t>laboratory analysis. Immediate results allows for </a:t>
            </a:r>
            <a:r>
              <a:rPr lang="en-US" sz="1400" dirty="0"/>
              <a:t>no lag </a:t>
            </a:r>
            <a:r>
              <a:rPr lang="en-US" sz="1400" dirty="0" smtClean="0"/>
              <a:t>time resulting in </a:t>
            </a:r>
            <a:r>
              <a:rPr lang="en-US" sz="1400" dirty="0"/>
              <a:t>timely determination of compost processing and </a:t>
            </a:r>
            <a:r>
              <a:rPr lang="en-US" sz="1400" dirty="0" smtClean="0"/>
              <a:t>N </a:t>
            </a:r>
            <a:r>
              <a:rPr lang="en-US" sz="1400" dirty="0"/>
              <a:t>content for fertilizer </a:t>
            </a:r>
            <a:r>
              <a:rPr lang="en-US" sz="1400" dirty="0" smtClean="0"/>
              <a:t>application. Also, </a:t>
            </a:r>
            <a:r>
              <a:rPr lang="en-US" sz="1400" dirty="0"/>
              <a:t>can be used to detect explosives and to determine the likely explosive material type</a:t>
            </a:r>
            <a:r>
              <a:rPr lang="en-US" sz="1400" dirty="0" smtClean="0"/>
              <a:t>. </a:t>
            </a:r>
            <a:endParaRPr lang="en-US" sz="1300" dirty="0"/>
          </a:p>
        </p:txBody>
      </p:sp>
      <p:sp>
        <p:nvSpPr>
          <p:cNvPr id="4" name="Title 3"/>
          <p:cNvSpPr>
            <a:spLocks noGrp="1"/>
          </p:cNvSpPr>
          <p:nvPr>
            <p:ph type="ctrTitle"/>
          </p:nvPr>
        </p:nvSpPr>
        <p:spPr>
          <a:xfrm>
            <a:off x="527975" y="171219"/>
            <a:ext cx="4710999" cy="1702160"/>
          </a:xfrm>
        </p:spPr>
        <p:txBody>
          <a:bodyPr>
            <a:normAutofit fontScale="90000"/>
          </a:bodyPr>
          <a:lstStyle/>
          <a:p>
            <a:pPr algn="ctr"/>
            <a:r>
              <a:rPr lang="en-US" b="1" dirty="0" smtClean="0">
                <a:solidFill>
                  <a:srgbClr val="7C4B3B"/>
                </a:solidFill>
              </a:rPr>
              <a:t>System </a:t>
            </a:r>
            <a:r>
              <a:rPr lang="en-US" b="1" dirty="0">
                <a:solidFill>
                  <a:srgbClr val="7C4B3B"/>
                </a:solidFill>
              </a:rPr>
              <a:t>for Non-invasive Measurement of </a:t>
            </a:r>
            <a:r>
              <a:rPr lang="en-US" b="1" dirty="0" smtClean="0">
                <a:solidFill>
                  <a:srgbClr val="7C4B3B"/>
                </a:solidFill>
              </a:rPr>
              <a:t>Nitrogen</a:t>
            </a:r>
            <a:endParaRPr lang="en-US" b="1" dirty="0">
              <a:solidFill>
                <a:srgbClr val="7C4B3B"/>
              </a:solidFill>
            </a:endParaRPr>
          </a:p>
        </p:txBody>
      </p:sp>
      <p:sp>
        <p:nvSpPr>
          <p:cNvPr id="7" name="Subtitle 4"/>
          <p:cNvSpPr txBox="1">
            <a:spLocks/>
          </p:cNvSpPr>
          <p:nvPr/>
        </p:nvSpPr>
        <p:spPr>
          <a:xfrm>
            <a:off x="279699" y="2038967"/>
            <a:ext cx="5529430" cy="4641532"/>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dirty="0"/>
              <a:t>A device for making non-invasive measurements of </a:t>
            </a:r>
            <a:r>
              <a:rPr lang="en-US" dirty="0" smtClean="0"/>
              <a:t>nitrogen (N) </a:t>
            </a:r>
            <a:r>
              <a:rPr lang="en-US" dirty="0"/>
              <a:t>elemental content </a:t>
            </a:r>
            <a:r>
              <a:rPr lang="en-US" i="1" dirty="0"/>
              <a:t>in situ</a:t>
            </a:r>
            <a:r>
              <a:rPr lang="en-US" dirty="0"/>
              <a:t> of N containing material</a:t>
            </a:r>
            <a:r>
              <a:rPr lang="en-US" dirty="0" smtClean="0"/>
              <a:t>. </a:t>
            </a:r>
            <a:r>
              <a:rPr lang="en-US" dirty="0"/>
              <a:t>The device is a portable field unit using a neutron generator positioned near the material</a:t>
            </a:r>
            <a:r>
              <a:rPr lang="en-US" dirty="0" smtClean="0"/>
              <a:t>. </a:t>
            </a:r>
            <a:r>
              <a:rPr lang="en-US" dirty="0"/>
              <a:t>The device makes </a:t>
            </a:r>
            <a:r>
              <a:rPr lang="en-US" dirty="0" smtClean="0"/>
              <a:t>measurements </a:t>
            </a:r>
            <a:r>
              <a:rPr lang="en-US" dirty="0"/>
              <a:t>in a large volume and can determine the N content regardless of chemical components present. </a:t>
            </a:r>
            <a:r>
              <a:rPr lang="en-US" dirty="0" smtClean="0"/>
              <a:t>Results </a:t>
            </a:r>
            <a:r>
              <a:rPr lang="en-US" dirty="0"/>
              <a:t>are generated immediately following scanning. </a:t>
            </a:r>
            <a:r>
              <a:rPr lang="en-US" dirty="0" smtClean="0"/>
              <a:t>The </a:t>
            </a:r>
            <a:r>
              <a:rPr lang="en-US" dirty="0"/>
              <a:t>device can be utilized for measuring N in manures or compost or can be used for the detection of large N containing objects such as explosives.</a:t>
            </a:r>
            <a:r>
              <a:rPr lang="en-US" dirty="0" smtClean="0">
                <a:solidFill>
                  <a:schemeClr val="tx1"/>
                </a:solidFill>
              </a:rPr>
              <a:t> </a:t>
            </a:r>
          </a:p>
          <a:p>
            <a:endParaRPr lang="en-US" dirty="0">
              <a:solidFill>
                <a:schemeClr val="tx1"/>
              </a:solidFill>
            </a:endParaRPr>
          </a:p>
          <a:p>
            <a:r>
              <a:rPr lang="en-US" i="1" dirty="0" smtClean="0">
                <a:solidFill>
                  <a:srgbClr val="3C2A18"/>
                </a:solidFill>
              </a:rPr>
              <a:t>Docket </a:t>
            </a:r>
            <a:r>
              <a:rPr lang="en-US" i="1" dirty="0">
                <a:solidFill>
                  <a:srgbClr val="3C2A18"/>
                </a:solidFill>
              </a:rPr>
              <a:t>No</a:t>
            </a:r>
            <a:r>
              <a:rPr lang="en-US" i="1">
                <a:solidFill>
                  <a:srgbClr val="3C2A18"/>
                </a:solidFill>
              </a:rPr>
              <a:t>: </a:t>
            </a:r>
            <a:r>
              <a:rPr lang="en-US" smtClean="0"/>
              <a:t>112.15</a:t>
            </a:r>
            <a:endParaRPr lang="en-US" i="1" dirty="0">
              <a:solidFill>
                <a:srgbClr val="3C2A18"/>
              </a:solidFill>
            </a:endParaRPr>
          </a:p>
          <a:p>
            <a:r>
              <a:rPr lang="en-US" i="1" dirty="0">
                <a:solidFill>
                  <a:srgbClr val="3C2A18"/>
                </a:solidFill>
              </a:rPr>
              <a:t>Contact: </a:t>
            </a:r>
            <a:r>
              <a:rPr lang="en-US" i="1" dirty="0" smtClean="0">
                <a:solidFill>
                  <a:srgbClr val="3C2A18"/>
                </a:solidFill>
                <a:hlinkClick r:id="rId2"/>
              </a:rPr>
              <a:t>Joe.Lipovsky@ars.usda.gov</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802" y="86385"/>
            <a:ext cx="3103602" cy="2061346"/>
          </a:xfrm>
          <a:prstGeom prst="rect">
            <a:avLst/>
          </a:prstGeom>
          <a:ln w="31750">
            <a:solidFill>
              <a:schemeClr val="bg2"/>
            </a:solidFill>
          </a:ln>
        </p:spPr>
      </p:pic>
    </p:spTree>
    <p:extLst>
      <p:ext uri="{BB962C8B-B14F-4D97-AF65-F5344CB8AC3E}">
        <p14:creationId xmlns:p14="http://schemas.microsoft.com/office/powerpoint/2010/main" val="309512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331872" y="2462463"/>
            <a:ext cx="4413071" cy="3625516"/>
          </a:xfrm>
        </p:spPr>
        <p:txBody>
          <a:bodyPr>
            <a:noAutofit/>
          </a:bodyPr>
          <a:lstStyle/>
          <a:p>
            <a:pPr>
              <a:spcBef>
                <a:spcPts val="0"/>
              </a:spcBef>
              <a:buClr>
                <a:srgbClr val="A50021"/>
              </a:buClr>
            </a:pPr>
            <a:r>
              <a:rPr lang="en-US" altLang="en-US" sz="1900" b="1" dirty="0" smtClean="0">
                <a:solidFill>
                  <a:srgbClr val="7C4B3B"/>
                </a:solidFill>
              </a:rPr>
              <a:t>Benefits</a:t>
            </a:r>
            <a:endParaRPr lang="en-US" altLang="en-US" sz="1900" b="1" dirty="0">
              <a:solidFill>
                <a:srgbClr val="7C4B3B"/>
              </a:solidFill>
            </a:endParaRPr>
          </a:p>
          <a:p>
            <a:pPr>
              <a:spcBef>
                <a:spcPts val="0"/>
              </a:spcBef>
              <a:buClr>
                <a:srgbClr val="A50021"/>
              </a:buClr>
            </a:pPr>
            <a:endParaRPr lang="en-US" sz="1100" dirty="0" smtClean="0"/>
          </a:p>
          <a:p>
            <a:pPr marL="285750" indent="-182880">
              <a:spcBef>
                <a:spcPts val="0"/>
              </a:spcBef>
              <a:spcAft>
                <a:spcPts val="600"/>
              </a:spcAft>
              <a:buClr>
                <a:srgbClr val="A50021"/>
              </a:buClr>
              <a:buSzPct val="125000"/>
              <a:buFont typeface="Arial" panose="020B0604020202020204" pitchFamily="34" charset="0"/>
              <a:buChar char="•"/>
            </a:pPr>
            <a:r>
              <a:rPr lang="en-US" sz="1200" dirty="0"/>
              <a:t>Potential for mass production of purified and highly active ferulate </a:t>
            </a:r>
            <a:r>
              <a:rPr lang="en-US" sz="1200" dirty="0" smtClean="0"/>
              <a:t>esterase</a:t>
            </a:r>
          </a:p>
          <a:p>
            <a:pPr marL="102870">
              <a:spcBef>
                <a:spcPts val="0"/>
              </a:spcBef>
              <a:spcAft>
                <a:spcPts val="600"/>
              </a:spcAft>
              <a:buClr>
                <a:srgbClr val="A50021"/>
              </a:buClr>
              <a:buSzPct val="125000"/>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200" dirty="0"/>
              <a:t>Ferulate esterase is a critical enzyme in hydrolyzing lignocellulosic biomass materials </a:t>
            </a:r>
            <a:endParaRPr lang="en-US" sz="1200" dirty="0" smtClean="0"/>
          </a:p>
          <a:p>
            <a:pPr marL="285750" indent="-182880">
              <a:spcBef>
                <a:spcPts val="0"/>
              </a:spcBef>
              <a:spcAft>
                <a:spcPts val="600"/>
              </a:spcAft>
              <a:buClr>
                <a:srgbClr val="A50021"/>
              </a:buClr>
              <a:buSzPct val="125000"/>
              <a:buFont typeface="Arial" panose="020B0604020202020204" pitchFamily="34" charset="0"/>
              <a:buChar char="•"/>
            </a:pPr>
            <a:r>
              <a:rPr lang="en-US" sz="1200" dirty="0"/>
              <a:t>Can be used in the production of ferulic acid which is used in foods and skin care products because of antioxidant </a:t>
            </a:r>
            <a:r>
              <a:rPr lang="en-US" sz="1200" dirty="0" smtClean="0"/>
              <a:t>properties</a:t>
            </a:r>
          </a:p>
          <a:p>
            <a:pPr marL="285750" indent="-182880">
              <a:spcBef>
                <a:spcPts val="0"/>
              </a:spcBef>
              <a:spcAft>
                <a:spcPts val="600"/>
              </a:spcAft>
              <a:buClr>
                <a:srgbClr val="A50021"/>
              </a:buClr>
              <a:buSzPct val="125000"/>
              <a:buFont typeface="Arial" panose="020B0604020202020204" pitchFamily="34" charset="0"/>
              <a:buChar char="•"/>
            </a:pPr>
            <a:r>
              <a:rPr lang="en-US" sz="1200" dirty="0"/>
              <a:t>The enzyme can be used for biomass degradation in various applications including fuels, animal feed, textile/ laundry, pulp, and paper industries</a:t>
            </a:r>
            <a:br>
              <a:rPr lang="en-US" sz="1200" dirty="0"/>
            </a:br>
            <a:endParaRPr lang="en-US" sz="1200" dirty="0"/>
          </a:p>
        </p:txBody>
      </p:sp>
      <p:sp>
        <p:nvSpPr>
          <p:cNvPr id="4" name="Title 3"/>
          <p:cNvSpPr>
            <a:spLocks noGrp="1"/>
          </p:cNvSpPr>
          <p:nvPr>
            <p:ph type="ctrTitle"/>
          </p:nvPr>
        </p:nvSpPr>
        <p:spPr>
          <a:xfrm>
            <a:off x="420416" y="760303"/>
            <a:ext cx="4417807" cy="1702160"/>
          </a:xfrm>
        </p:spPr>
        <p:txBody>
          <a:bodyPr>
            <a:noAutofit/>
          </a:bodyPr>
          <a:lstStyle/>
          <a:p>
            <a:pPr algn="ctr"/>
            <a:r>
              <a:rPr lang="en-US" sz="3200" b="1" dirty="0" smtClean="0">
                <a:solidFill>
                  <a:srgbClr val="7C4B3B"/>
                </a:solidFill>
              </a:rPr>
              <a:t>Novel Ferulate Esterase Isolated from Lactobaccillus Fermentum</a:t>
            </a:r>
            <a:endParaRPr lang="en-US" sz="3200" b="1" dirty="0">
              <a:solidFill>
                <a:srgbClr val="7C4B3B"/>
              </a:solidFill>
            </a:endParaRPr>
          </a:p>
        </p:txBody>
      </p:sp>
      <p:sp>
        <p:nvSpPr>
          <p:cNvPr id="7" name="Subtitle 4"/>
          <p:cNvSpPr txBox="1">
            <a:spLocks/>
          </p:cNvSpPr>
          <p:nvPr/>
        </p:nvSpPr>
        <p:spPr>
          <a:xfrm>
            <a:off x="588858" y="2671011"/>
            <a:ext cx="4413071" cy="4050631"/>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1600" dirty="0">
                <a:solidFill>
                  <a:schemeClr val="tx1"/>
                </a:solidFill>
              </a:rPr>
              <a:t>The cDNA and amino acid sequences of a ferulate esterase obtained from </a:t>
            </a:r>
            <a:r>
              <a:rPr lang="en-US" sz="1600" i="1" dirty="0">
                <a:solidFill>
                  <a:schemeClr val="tx1"/>
                </a:solidFill>
              </a:rPr>
              <a:t>Lactobacillus fermentum</a:t>
            </a:r>
            <a:r>
              <a:rPr lang="en-US" sz="1600" dirty="0">
                <a:solidFill>
                  <a:schemeClr val="tx1"/>
                </a:solidFill>
              </a:rPr>
              <a:t> NRRL B-1932 is determined. An expression vector for expression of the ferulate esterase gene is generated. Recombinant bacteria producing ferulate esterases are generate. The recombinant ferulate esterase gene and transcribed protein contains a linker sequence and 6x HIS tag for purification. Enzymatic activity of the recombinant protein is determined. </a:t>
            </a:r>
          </a:p>
          <a:p>
            <a:r>
              <a:rPr lang="en-US" sz="1500" i="1" dirty="0" smtClean="0">
                <a:solidFill>
                  <a:srgbClr val="3C2A18"/>
                </a:solidFill>
              </a:rPr>
              <a:t>(Energy, Environmental, Life Sciences)</a:t>
            </a:r>
            <a:endParaRPr lang="en-US" sz="1500" i="1" dirty="0">
              <a:solidFill>
                <a:srgbClr val="3C2A18"/>
              </a:solidFill>
            </a:endParaRPr>
          </a:p>
          <a:p>
            <a:endParaRPr lang="en-US" sz="1600" dirty="0"/>
          </a:p>
          <a:p>
            <a:r>
              <a:rPr lang="en-US" sz="1600" dirty="0"/>
              <a:t/>
            </a:r>
            <a:br>
              <a:rPr lang="en-US" sz="1600" dirty="0"/>
            </a:br>
            <a:r>
              <a:rPr lang="en-US" i="1" dirty="0" smtClean="0">
                <a:solidFill>
                  <a:srgbClr val="3C2A18"/>
                </a:solidFill>
              </a:rPr>
              <a:t>Docket </a:t>
            </a:r>
            <a:r>
              <a:rPr lang="en-US" i="1" dirty="0">
                <a:solidFill>
                  <a:srgbClr val="3C2A18"/>
                </a:solidFill>
              </a:rPr>
              <a:t>No: </a:t>
            </a:r>
            <a:r>
              <a:rPr lang="en-US" i="1" dirty="0" smtClean="0">
                <a:solidFill>
                  <a:srgbClr val="3C2A18"/>
                </a:solidFill>
              </a:rPr>
              <a:t>165.12</a:t>
            </a:r>
            <a:endParaRPr lang="en-US" i="1" dirty="0">
              <a:solidFill>
                <a:srgbClr val="3C2A18"/>
              </a:solidFill>
            </a:endParaRPr>
          </a:p>
          <a:p>
            <a:r>
              <a:rPr lang="en-US" i="1" dirty="0" smtClean="0">
                <a:solidFill>
                  <a:srgbClr val="3C2A18"/>
                </a:solidFill>
              </a:rPr>
              <a:t>Contact: </a:t>
            </a:r>
            <a:r>
              <a:rPr lang="en-US" sz="1600" i="1" dirty="0" smtClean="0">
                <a:solidFill>
                  <a:srgbClr val="3C2A18"/>
                </a:solidFill>
                <a:hlinkClick r:id="rId2"/>
              </a:rPr>
              <a:t>Renee.Wagner@ars.usda.gov</a:t>
            </a:r>
            <a:endParaRPr lang="en-US" sz="1600" i="1" dirty="0">
              <a:solidFill>
                <a:srgbClr val="3C2A18"/>
              </a:solidFill>
            </a:endParaRPr>
          </a:p>
          <a:p>
            <a:endParaRPr lang="en-US" sz="1600" i="1" dirty="0" smtClean="0">
              <a:solidFill>
                <a:srgbClr val="3C2A18"/>
              </a:solidFill>
            </a:endParaRPr>
          </a:p>
          <a:p>
            <a:endParaRPr lang="en-US" i="1" dirty="0">
              <a:solidFill>
                <a:srgbClr val="3C2A18"/>
              </a:solidFill>
            </a:endParaRPr>
          </a:p>
          <a:p>
            <a:pPr marL="285750" indent="-285750">
              <a:spcBef>
                <a:spcPts val="0"/>
              </a:spcBef>
              <a:spcAft>
                <a:spcPts val="600"/>
              </a:spcAft>
              <a:buClr>
                <a:srgbClr val="A50021"/>
              </a:buClr>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371553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331872" y="2462463"/>
            <a:ext cx="4413071" cy="3625516"/>
          </a:xfrm>
        </p:spPr>
        <p:txBody>
          <a:bodyPr>
            <a:noAutofit/>
          </a:bodyPr>
          <a:lstStyle/>
          <a:p>
            <a:pPr>
              <a:spcBef>
                <a:spcPts val="0"/>
              </a:spcBef>
              <a:buClr>
                <a:srgbClr val="A50021"/>
              </a:buClr>
            </a:pPr>
            <a:r>
              <a:rPr lang="en-US" altLang="en-US" sz="1900" b="1" dirty="0" smtClean="0">
                <a:solidFill>
                  <a:srgbClr val="7C4B3B"/>
                </a:solidFill>
              </a:rPr>
              <a:t>Benefits</a:t>
            </a:r>
            <a:endParaRPr lang="en-US" altLang="en-US" sz="1900" b="1" dirty="0">
              <a:solidFill>
                <a:srgbClr val="7C4B3B"/>
              </a:solidFill>
            </a:endParaRPr>
          </a:p>
          <a:p>
            <a:pPr>
              <a:spcBef>
                <a:spcPts val="0"/>
              </a:spcBef>
              <a:buClr>
                <a:srgbClr val="A50021"/>
              </a:buClr>
            </a:pPr>
            <a:endParaRPr lang="en-US" sz="1100" dirty="0" smtClean="0"/>
          </a:p>
          <a:p>
            <a:pPr marL="285750" indent="-182880">
              <a:spcBef>
                <a:spcPts val="0"/>
              </a:spcBef>
              <a:spcAft>
                <a:spcPts val="600"/>
              </a:spcAft>
              <a:buClr>
                <a:srgbClr val="A50021"/>
              </a:buClr>
              <a:buSzPct val="125000"/>
              <a:buFont typeface="Arial" panose="020B0604020202020204" pitchFamily="34" charset="0"/>
              <a:buChar char="•"/>
            </a:pPr>
            <a:r>
              <a:rPr lang="en-US" sz="1200" dirty="0"/>
              <a:t>Sustainable production of butyric from renewable </a:t>
            </a:r>
            <a:r>
              <a:rPr lang="en-US" sz="1200" dirty="0" smtClean="0"/>
              <a:t>feedstocks</a:t>
            </a:r>
          </a:p>
          <a:p>
            <a:pPr marL="102870">
              <a:spcBef>
                <a:spcPts val="0"/>
              </a:spcBef>
              <a:spcAft>
                <a:spcPts val="600"/>
              </a:spcAft>
              <a:buClr>
                <a:srgbClr val="A50021"/>
              </a:buClr>
              <a:buSzPct val="125000"/>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200" dirty="0"/>
              <a:t>Animal feed supplement to reduce pathogenic bacterial </a:t>
            </a:r>
            <a:r>
              <a:rPr lang="en-US" sz="1200" dirty="0" smtClean="0"/>
              <a:t>colonization</a:t>
            </a:r>
          </a:p>
          <a:p>
            <a:pPr marL="285750" indent="-182880">
              <a:spcBef>
                <a:spcPts val="0"/>
              </a:spcBef>
              <a:spcAft>
                <a:spcPts val="600"/>
              </a:spcAft>
              <a:buClr>
                <a:srgbClr val="A50021"/>
              </a:buClr>
              <a:buSzPct val="125000"/>
              <a:buFont typeface="Arial" panose="020B0604020202020204" pitchFamily="34" charset="0"/>
              <a:buChar char="•"/>
            </a:pPr>
            <a:r>
              <a:rPr lang="en-US" sz="1200" dirty="0"/>
              <a:t>Food and perfume additives, varnishes, pharmaceuticals and </a:t>
            </a:r>
            <a:r>
              <a:rPr lang="en-US" sz="1200" dirty="0" smtClean="0"/>
              <a:t>disinfectants</a:t>
            </a:r>
          </a:p>
          <a:p>
            <a:pPr marL="285750" indent="-182880">
              <a:spcBef>
                <a:spcPts val="0"/>
              </a:spcBef>
              <a:spcAft>
                <a:spcPts val="600"/>
              </a:spcAft>
              <a:buClr>
                <a:srgbClr val="A50021"/>
              </a:buClr>
              <a:buSzPct val="125000"/>
              <a:buFont typeface="Arial" panose="020B0604020202020204" pitchFamily="34" charset="0"/>
              <a:buChar char="•"/>
            </a:pPr>
            <a:r>
              <a:rPr lang="en-US" sz="1200" dirty="0"/>
              <a:t>Production of plasticizers, surfactants and textile auxiliaries</a:t>
            </a:r>
            <a:endParaRPr lang="en-US" sz="1200" dirty="0" smtClean="0"/>
          </a:p>
        </p:txBody>
      </p:sp>
      <p:sp>
        <p:nvSpPr>
          <p:cNvPr id="4" name="Title 3"/>
          <p:cNvSpPr>
            <a:spLocks noGrp="1"/>
          </p:cNvSpPr>
          <p:nvPr>
            <p:ph type="ctrTitle"/>
          </p:nvPr>
        </p:nvSpPr>
        <p:spPr>
          <a:xfrm>
            <a:off x="588858" y="782669"/>
            <a:ext cx="4417807" cy="1702160"/>
          </a:xfrm>
        </p:spPr>
        <p:txBody>
          <a:bodyPr>
            <a:noAutofit/>
          </a:bodyPr>
          <a:lstStyle/>
          <a:p>
            <a:pPr algn="ctr"/>
            <a:r>
              <a:rPr lang="en-US" sz="2600" b="1" dirty="0" smtClean="0">
                <a:solidFill>
                  <a:srgbClr val="7C4B3B"/>
                </a:solidFill>
              </a:rPr>
              <a:t>A Novel Clostridium Species that Converts Wheat Straw and Switchgrass Hydrolysates into Butyric Acid</a:t>
            </a:r>
            <a:endParaRPr lang="en-US" sz="2600" b="1" dirty="0">
              <a:solidFill>
                <a:srgbClr val="7C4B3B"/>
              </a:solidFill>
            </a:endParaRPr>
          </a:p>
        </p:txBody>
      </p:sp>
      <p:sp>
        <p:nvSpPr>
          <p:cNvPr id="7" name="Subtitle 4"/>
          <p:cNvSpPr txBox="1">
            <a:spLocks/>
          </p:cNvSpPr>
          <p:nvPr/>
        </p:nvSpPr>
        <p:spPr>
          <a:xfrm>
            <a:off x="588858" y="2671011"/>
            <a:ext cx="4413071" cy="4050631"/>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1600" dirty="0">
                <a:solidFill>
                  <a:schemeClr val="tx1"/>
                </a:solidFill>
              </a:rPr>
              <a:t>A methods for producing butyric acid comprising fermenting a lignocellulosic biomass hydrolysate using a newly isolated </a:t>
            </a:r>
            <a:r>
              <a:rPr lang="en-US" sz="1600" i="1" dirty="0">
                <a:solidFill>
                  <a:schemeClr val="tx1"/>
                </a:solidFill>
              </a:rPr>
              <a:t>Clostridium sp.</a:t>
            </a:r>
            <a:r>
              <a:rPr lang="en-US" sz="1600" dirty="0">
                <a:solidFill>
                  <a:schemeClr val="tx1"/>
                </a:solidFill>
              </a:rPr>
              <a:t> under anaerobic conditions using dilute acid-pretreated hydrolysates of wheat straw, corn fiber, corn stover, rice hull, and switchgrass, for example</a:t>
            </a:r>
            <a:r>
              <a:rPr lang="en-US" sz="1600" dirty="0" smtClean="0">
                <a:solidFill>
                  <a:schemeClr val="tx1"/>
                </a:solidFill>
              </a:rPr>
              <a:t>.</a:t>
            </a:r>
          </a:p>
          <a:p>
            <a:r>
              <a:rPr lang="en-US" sz="1400" i="1" dirty="0" smtClean="0">
                <a:solidFill>
                  <a:srgbClr val="3C2A18"/>
                </a:solidFill>
              </a:rPr>
              <a:t>(Energy, Environmental)</a:t>
            </a:r>
            <a:endParaRPr lang="en-US" sz="1400" i="1" dirty="0">
              <a:solidFill>
                <a:srgbClr val="3C2A18"/>
              </a:solidFill>
            </a:endParaRPr>
          </a:p>
          <a:p>
            <a:endParaRPr lang="en-US" sz="1600" dirty="0"/>
          </a:p>
          <a:p>
            <a:r>
              <a:rPr lang="en-US" sz="1600" dirty="0"/>
              <a:t/>
            </a:r>
            <a:br>
              <a:rPr lang="en-US" sz="1600" dirty="0"/>
            </a:br>
            <a:r>
              <a:rPr lang="en-US" i="1" dirty="0" smtClean="0">
                <a:solidFill>
                  <a:srgbClr val="3C2A18"/>
                </a:solidFill>
              </a:rPr>
              <a:t>Docket </a:t>
            </a:r>
            <a:r>
              <a:rPr lang="en-US" i="1" dirty="0">
                <a:solidFill>
                  <a:srgbClr val="3C2A18"/>
                </a:solidFill>
              </a:rPr>
              <a:t>No: </a:t>
            </a:r>
            <a:r>
              <a:rPr lang="en-US" i="1" dirty="0" smtClean="0">
                <a:solidFill>
                  <a:srgbClr val="3C2A18"/>
                </a:solidFill>
              </a:rPr>
              <a:t>133.13</a:t>
            </a:r>
            <a:endParaRPr lang="en-US" i="1" dirty="0">
              <a:solidFill>
                <a:srgbClr val="3C2A18"/>
              </a:solidFill>
            </a:endParaRPr>
          </a:p>
          <a:p>
            <a:r>
              <a:rPr lang="en-US" i="1" dirty="0" smtClean="0">
                <a:solidFill>
                  <a:srgbClr val="3C2A18"/>
                </a:solidFill>
              </a:rPr>
              <a:t>Contact: </a:t>
            </a:r>
            <a:r>
              <a:rPr lang="en-US" sz="1600" i="1" dirty="0" smtClean="0">
                <a:solidFill>
                  <a:srgbClr val="3C2A18"/>
                </a:solidFill>
                <a:hlinkClick r:id="rId2"/>
              </a:rPr>
              <a:t>Renee.Wagner@ars.usda.gov</a:t>
            </a:r>
            <a:endParaRPr lang="en-US" sz="1600" i="1" dirty="0">
              <a:solidFill>
                <a:srgbClr val="3C2A18"/>
              </a:solidFill>
            </a:endParaRPr>
          </a:p>
          <a:p>
            <a:endParaRPr lang="en-US" sz="1600" i="1" dirty="0" smtClean="0">
              <a:solidFill>
                <a:srgbClr val="3C2A18"/>
              </a:solidFill>
            </a:endParaRPr>
          </a:p>
          <a:p>
            <a:endParaRPr lang="en-US" i="1" dirty="0">
              <a:solidFill>
                <a:srgbClr val="3C2A18"/>
              </a:solidFill>
            </a:endParaRPr>
          </a:p>
          <a:p>
            <a:pPr marL="285750" indent="-285750">
              <a:spcBef>
                <a:spcPts val="0"/>
              </a:spcBef>
              <a:spcAft>
                <a:spcPts val="600"/>
              </a:spcAft>
              <a:buClr>
                <a:srgbClr val="A50021"/>
              </a:buClr>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40767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331872" y="2462463"/>
            <a:ext cx="4413071" cy="3473116"/>
          </a:xfrm>
        </p:spPr>
        <p:txBody>
          <a:bodyPr>
            <a:noAutofit/>
          </a:bodyPr>
          <a:lstStyle/>
          <a:p>
            <a:pPr>
              <a:spcBef>
                <a:spcPts val="0"/>
              </a:spcBef>
              <a:buClr>
                <a:srgbClr val="A50021"/>
              </a:buClr>
            </a:pPr>
            <a:r>
              <a:rPr lang="en-US" altLang="en-US" sz="1900" b="1" dirty="0" smtClean="0">
                <a:solidFill>
                  <a:srgbClr val="7C4B3B"/>
                </a:solidFill>
              </a:rPr>
              <a:t>Benefits</a:t>
            </a:r>
            <a:endParaRPr lang="en-US" altLang="en-US" sz="1900" b="1" dirty="0">
              <a:solidFill>
                <a:srgbClr val="7C4B3B"/>
              </a:solidFill>
            </a:endParaRPr>
          </a:p>
          <a:p>
            <a:pPr>
              <a:spcBef>
                <a:spcPts val="0"/>
              </a:spcBef>
              <a:buClr>
                <a:srgbClr val="A50021"/>
              </a:buClr>
            </a:pPr>
            <a:endParaRPr lang="en-US" sz="1100" dirty="0" smtClean="0"/>
          </a:p>
          <a:p>
            <a:pPr marL="285750" indent="-182880">
              <a:spcBef>
                <a:spcPts val="0"/>
              </a:spcBef>
              <a:spcAft>
                <a:spcPts val="600"/>
              </a:spcAft>
              <a:buClr>
                <a:srgbClr val="A50021"/>
              </a:buClr>
              <a:buSzPct val="125000"/>
              <a:buFont typeface="Arial" panose="020B0604020202020204" pitchFamily="34" charset="0"/>
              <a:buChar char="•"/>
            </a:pPr>
            <a:r>
              <a:rPr lang="en-US" sz="1200" dirty="0" smtClean="0"/>
              <a:t>Economical</a:t>
            </a:r>
          </a:p>
          <a:p>
            <a:pPr marL="285750" indent="-182880">
              <a:spcBef>
                <a:spcPts val="0"/>
              </a:spcBef>
              <a:spcAft>
                <a:spcPts val="600"/>
              </a:spcAft>
              <a:buClr>
                <a:srgbClr val="A50021"/>
              </a:buClr>
              <a:buSzPct val="125000"/>
              <a:buFont typeface="Arial" panose="020B0604020202020204" pitchFamily="34" charset="0"/>
              <a:buChar char="•"/>
            </a:pPr>
            <a:r>
              <a:rPr lang="en-US" sz="1200" dirty="0"/>
              <a:t>The system can be compact and </a:t>
            </a:r>
            <a:r>
              <a:rPr lang="en-US" sz="1200" dirty="0" smtClean="0"/>
              <a:t>mobile</a:t>
            </a:r>
          </a:p>
          <a:p>
            <a:pPr marL="102870">
              <a:spcBef>
                <a:spcPts val="0"/>
              </a:spcBef>
              <a:spcAft>
                <a:spcPts val="600"/>
              </a:spcAft>
              <a:buClr>
                <a:srgbClr val="A50021"/>
              </a:buClr>
              <a:buSzPct val="125000"/>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200" dirty="0"/>
              <a:t>Efficiently remove livestock manure phosphorus from areas of excess to areas of shortfall</a:t>
            </a:r>
          </a:p>
        </p:txBody>
      </p:sp>
      <p:sp>
        <p:nvSpPr>
          <p:cNvPr id="4" name="Title 3"/>
          <p:cNvSpPr>
            <a:spLocks noGrp="1"/>
          </p:cNvSpPr>
          <p:nvPr>
            <p:ph type="ctrTitle"/>
          </p:nvPr>
        </p:nvSpPr>
        <p:spPr>
          <a:xfrm>
            <a:off x="588858" y="760303"/>
            <a:ext cx="4417807" cy="1702160"/>
          </a:xfrm>
        </p:spPr>
        <p:txBody>
          <a:bodyPr>
            <a:noAutofit/>
          </a:bodyPr>
          <a:lstStyle/>
          <a:p>
            <a:pPr algn="ctr"/>
            <a:r>
              <a:rPr lang="en-US" sz="3000" b="1" dirty="0" smtClean="0">
                <a:solidFill>
                  <a:srgbClr val="7C4B3B"/>
                </a:solidFill>
              </a:rPr>
              <a:t>Processes and Treatment Systems for Treating High Phosphorus Containing Fluids</a:t>
            </a:r>
            <a:endParaRPr lang="en-US" sz="3000" b="1" dirty="0">
              <a:solidFill>
                <a:srgbClr val="7C4B3B"/>
              </a:solidFill>
            </a:endParaRPr>
          </a:p>
        </p:txBody>
      </p:sp>
      <p:sp>
        <p:nvSpPr>
          <p:cNvPr id="7" name="Subtitle 4"/>
          <p:cNvSpPr txBox="1">
            <a:spLocks/>
          </p:cNvSpPr>
          <p:nvPr/>
        </p:nvSpPr>
        <p:spPr>
          <a:xfrm>
            <a:off x="588858" y="2622883"/>
            <a:ext cx="4413071" cy="4050631"/>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1600" dirty="0">
                <a:solidFill>
                  <a:schemeClr val="tx1"/>
                </a:solidFill>
              </a:rPr>
              <a:t>A process for treating manure slurries to concentrate manure particulate matter into solid form that is easily transportable. The process involves liquid-solid separation and chemical treatment where greater than 90% of the total phosphorous is concentrated into solid form while most of the nitrogen remains in the liquid.</a:t>
            </a:r>
          </a:p>
          <a:p>
            <a:r>
              <a:rPr lang="en-US" sz="1400" i="1" dirty="0">
                <a:solidFill>
                  <a:srgbClr val="3C2A18"/>
                </a:solidFill>
              </a:rPr>
              <a:t>(Environmental, </a:t>
            </a:r>
            <a:r>
              <a:rPr lang="en-US" sz="1400" i="1" dirty="0" smtClean="0">
                <a:solidFill>
                  <a:srgbClr val="3C2A18"/>
                </a:solidFill>
              </a:rPr>
              <a:t>Manufacturing)</a:t>
            </a:r>
            <a:endParaRPr lang="en-US" sz="1400" i="1" dirty="0">
              <a:solidFill>
                <a:srgbClr val="3C2A18"/>
              </a:solidFill>
            </a:endParaRPr>
          </a:p>
          <a:p>
            <a:r>
              <a:rPr lang="en-US" sz="1600" dirty="0"/>
              <a:t/>
            </a:r>
            <a:br>
              <a:rPr lang="en-US" sz="1600" dirty="0"/>
            </a:br>
            <a:r>
              <a:rPr lang="en-US" i="1" dirty="0" smtClean="0">
                <a:solidFill>
                  <a:srgbClr val="3C2A18"/>
                </a:solidFill>
              </a:rPr>
              <a:t>Docket </a:t>
            </a:r>
            <a:r>
              <a:rPr lang="en-US" i="1" dirty="0">
                <a:solidFill>
                  <a:srgbClr val="3C2A18"/>
                </a:solidFill>
              </a:rPr>
              <a:t>No: </a:t>
            </a:r>
            <a:r>
              <a:rPr lang="en-US" i="1" dirty="0" smtClean="0">
                <a:solidFill>
                  <a:srgbClr val="3C2A18"/>
                </a:solidFill>
              </a:rPr>
              <a:t>45.14</a:t>
            </a:r>
            <a:endParaRPr lang="en-US" i="1" dirty="0">
              <a:solidFill>
                <a:srgbClr val="3C2A18"/>
              </a:solidFill>
            </a:endParaRPr>
          </a:p>
          <a:p>
            <a:r>
              <a:rPr lang="en-US" i="1" dirty="0" smtClean="0">
                <a:solidFill>
                  <a:srgbClr val="3C2A18"/>
                </a:solidFill>
              </a:rPr>
              <a:t>Contact: </a:t>
            </a:r>
            <a:r>
              <a:rPr lang="en-US" sz="1600" i="1" dirty="0" smtClean="0">
                <a:solidFill>
                  <a:srgbClr val="3C2A18"/>
                </a:solidFill>
                <a:hlinkClick r:id="rId2"/>
              </a:rPr>
              <a:t>Jim.Poulos@ars.usda.gov</a:t>
            </a:r>
            <a:endParaRPr lang="en-US" sz="1600" i="1" dirty="0">
              <a:solidFill>
                <a:srgbClr val="3C2A18"/>
              </a:solidFill>
            </a:endParaRPr>
          </a:p>
          <a:p>
            <a:endParaRPr lang="en-US" sz="1600" i="1" dirty="0" smtClean="0">
              <a:solidFill>
                <a:srgbClr val="3C2A18"/>
              </a:solidFill>
            </a:endParaRPr>
          </a:p>
          <a:p>
            <a:endParaRPr lang="en-US" i="1" dirty="0">
              <a:solidFill>
                <a:srgbClr val="3C2A18"/>
              </a:solidFill>
            </a:endParaRPr>
          </a:p>
          <a:p>
            <a:pPr marL="285750" indent="-285750">
              <a:spcBef>
                <a:spcPts val="0"/>
              </a:spcBef>
              <a:spcAft>
                <a:spcPts val="600"/>
              </a:spcAft>
              <a:buClr>
                <a:srgbClr val="A50021"/>
              </a:buClr>
              <a:buFont typeface="Arial" panose="020B0604020202020204" pitchFamily="34" charset="0"/>
              <a:buChar char="•"/>
            </a:pPr>
            <a:endParaRPr lang="en-US" dirty="0" smtClean="0"/>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636" y="209883"/>
            <a:ext cx="2873542" cy="1915695"/>
          </a:xfrm>
          <a:prstGeom prst="rect">
            <a:avLst/>
          </a:prstGeom>
          <a:ln w="31750">
            <a:solidFill>
              <a:schemeClr val="bg2"/>
            </a:solidFill>
          </a:ln>
        </p:spPr>
      </p:pic>
    </p:spTree>
    <p:extLst>
      <p:ext uri="{BB962C8B-B14F-4D97-AF65-F5344CB8AC3E}">
        <p14:creationId xmlns:p14="http://schemas.microsoft.com/office/powerpoint/2010/main" val="386557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331872" y="2462463"/>
            <a:ext cx="4413071" cy="3473116"/>
          </a:xfrm>
        </p:spPr>
        <p:txBody>
          <a:bodyPr>
            <a:noAutofit/>
          </a:bodyPr>
          <a:lstStyle/>
          <a:p>
            <a:pPr>
              <a:spcBef>
                <a:spcPts val="0"/>
              </a:spcBef>
              <a:buClr>
                <a:srgbClr val="A50021"/>
              </a:buClr>
            </a:pPr>
            <a:r>
              <a:rPr lang="en-US" altLang="en-US" sz="1900" b="1" dirty="0" smtClean="0">
                <a:solidFill>
                  <a:srgbClr val="7C4B3B"/>
                </a:solidFill>
              </a:rPr>
              <a:t>Benefits</a:t>
            </a:r>
            <a:endParaRPr lang="en-US" altLang="en-US" sz="1900" b="1" dirty="0">
              <a:solidFill>
                <a:srgbClr val="7C4B3B"/>
              </a:solidFill>
            </a:endParaRPr>
          </a:p>
          <a:p>
            <a:pPr>
              <a:spcBef>
                <a:spcPts val="0"/>
              </a:spcBef>
              <a:buClr>
                <a:srgbClr val="A50021"/>
              </a:buClr>
            </a:pPr>
            <a:endParaRPr lang="en-US" sz="1100" dirty="0" smtClean="0"/>
          </a:p>
          <a:p>
            <a:pPr marL="285750" indent="-182880">
              <a:spcBef>
                <a:spcPts val="0"/>
              </a:spcBef>
              <a:spcAft>
                <a:spcPts val="600"/>
              </a:spcAft>
              <a:buClr>
                <a:srgbClr val="A50021"/>
              </a:buClr>
              <a:buSzPct val="125000"/>
              <a:buFont typeface="Arial" panose="020B0604020202020204" pitchFamily="34" charset="0"/>
              <a:buChar char="•"/>
            </a:pPr>
            <a:r>
              <a:rPr lang="en-US" sz="1200" dirty="0" smtClean="0"/>
              <a:t>The </a:t>
            </a:r>
            <a:r>
              <a:rPr lang="en-US" sz="1200" dirty="0"/>
              <a:t>manure amendment is economical to </a:t>
            </a:r>
            <a:r>
              <a:rPr lang="en-US" sz="1200" dirty="0" smtClean="0"/>
              <a:t>produce</a:t>
            </a:r>
          </a:p>
          <a:p>
            <a:pPr marL="285750" indent="-182880">
              <a:spcBef>
                <a:spcPts val="0"/>
              </a:spcBef>
              <a:spcAft>
                <a:spcPts val="600"/>
              </a:spcAft>
              <a:buClr>
                <a:srgbClr val="A50021"/>
              </a:buClr>
              <a:buSzPct val="125000"/>
              <a:buFont typeface="Arial" panose="020B0604020202020204" pitchFamily="34" charset="0"/>
              <a:buChar char="•"/>
            </a:pPr>
            <a:r>
              <a:rPr lang="en-US" sz="1200" dirty="0"/>
              <a:t>Has many of the properties of aluminum </a:t>
            </a:r>
            <a:r>
              <a:rPr lang="en-US" sz="1200" dirty="0" smtClean="0"/>
              <a:t>sulfate</a:t>
            </a:r>
          </a:p>
          <a:p>
            <a:pPr marL="285750" indent="-182880">
              <a:spcBef>
                <a:spcPts val="0"/>
              </a:spcBef>
              <a:spcAft>
                <a:spcPts val="600"/>
              </a:spcAft>
              <a:buClr>
                <a:srgbClr val="A50021"/>
              </a:buClr>
              <a:buSzPct val="125000"/>
              <a:buFont typeface="Arial" panose="020B0604020202020204" pitchFamily="34" charset="0"/>
              <a:buChar char="•"/>
            </a:pPr>
            <a:r>
              <a:rPr lang="en-US" sz="1200" dirty="0"/>
              <a:t>The exact formulation of the final product can be tailored to fit specific manure type</a:t>
            </a:r>
            <a:endParaRPr lang="en-US" sz="1200" dirty="0" smtClean="0"/>
          </a:p>
          <a:p>
            <a:pPr marL="102870">
              <a:spcBef>
                <a:spcPts val="0"/>
              </a:spcBef>
              <a:spcAft>
                <a:spcPts val="600"/>
              </a:spcAft>
              <a:buClr>
                <a:srgbClr val="A50021"/>
              </a:buClr>
              <a:buSzPct val="125000"/>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200" dirty="0"/>
              <a:t>Controlling ammonia emissions from poultry houses and reducing phosphorus </a:t>
            </a:r>
            <a:r>
              <a:rPr lang="en-US" sz="1200" dirty="0" smtClean="0"/>
              <a:t>runoff</a:t>
            </a:r>
          </a:p>
          <a:p>
            <a:pPr marL="285750" indent="-182880">
              <a:spcBef>
                <a:spcPts val="0"/>
              </a:spcBef>
              <a:spcAft>
                <a:spcPts val="600"/>
              </a:spcAft>
              <a:buClr>
                <a:srgbClr val="A50021"/>
              </a:buClr>
              <a:buSzPct val="125000"/>
              <a:buFont typeface="Arial" panose="020B0604020202020204" pitchFamily="34" charset="0"/>
              <a:buChar char="•"/>
            </a:pPr>
            <a:r>
              <a:rPr lang="en-US" sz="1200" dirty="0"/>
              <a:t>Treated manure lowers the concentration of ammonia in animal rearing facilities and improves environmental, health and/or animal performance </a:t>
            </a:r>
          </a:p>
        </p:txBody>
      </p:sp>
      <p:sp>
        <p:nvSpPr>
          <p:cNvPr id="4" name="Title 3"/>
          <p:cNvSpPr>
            <a:spLocks noGrp="1"/>
          </p:cNvSpPr>
          <p:nvPr>
            <p:ph type="ctrTitle"/>
          </p:nvPr>
        </p:nvSpPr>
        <p:spPr>
          <a:xfrm>
            <a:off x="584122" y="519671"/>
            <a:ext cx="4417807" cy="1702160"/>
          </a:xfrm>
        </p:spPr>
        <p:txBody>
          <a:bodyPr>
            <a:noAutofit/>
          </a:bodyPr>
          <a:lstStyle/>
          <a:p>
            <a:pPr algn="ctr"/>
            <a:r>
              <a:rPr lang="en-US" sz="3400" b="1" dirty="0" smtClean="0">
                <a:solidFill>
                  <a:srgbClr val="7C4B3B"/>
                </a:solidFill>
              </a:rPr>
              <a:t>Compositions and Methods of Treating Animal Manure</a:t>
            </a:r>
            <a:endParaRPr lang="en-US" sz="3400" b="1" dirty="0">
              <a:solidFill>
                <a:srgbClr val="7C4B3B"/>
              </a:solidFill>
            </a:endParaRPr>
          </a:p>
        </p:txBody>
      </p:sp>
      <p:sp>
        <p:nvSpPr>
          <p:cNvPr id="7" name="Subtitle 4"/>
          <p:cNvSpPr txBox="1">
            <a:spLocks/>
          </p:cNvSpPr>
          <p:nvPr/>
        </p:nvSpPr>
        <p:spPr>
          <a:xfrm>
            <a:off x="757300" y="2342146"/>
            <a:ext cx="4413071" cy="4050631"/>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1600" dirty="0"/>
              <a:t>Manure amendment and method for controlling ammonia emissions from poultry litter and reducing phosphorus runoff. The manure amendment is produced by adding various combinations/ratios of sulfuric acid, bauxite and water to alum mud, a waste product from manufacturing alum (aluminum phosphate</a:t>
            </a:r>
            <a:r>
              <a:rPr lang="en-US" sz="1600" dirty="0" smtClean="0"/>
              <a:t>).</a:t>
            </a:r>
          </a:p>
          <a:p>
            <a:r>
              <a:rPr lang="en-US" sz="1400" i="1" dirty="0">
                <a:solidFill>
                  <a:srgbClr val="3C2A18"/>
                </a:solidFill>
              </a:rPr>
              <a:t>(</a:t>
            </a:r>
            <a:r>
              <a:rPr lang="en-US" sz="1400" i="1" dirty="0" smtClean="0">
                <a:solidFill>
                  <a:srgbClr val="3C2A18"/>
                </a:solidFill>
              </a:rPr>
              <a:t>Environmental)</a:t>
            </a:r>
            <a:endParaRPr lang="en-US" sz="1400" i="1" dirty="0">
              <a:solidFill>
                <a:srgbClr val="3C2A18"/>
              </a:solidFill>
            </a:endParaRPr>
          </a:p>
          <a:p>
            <a:endParaRPr lang="en-US" sz="1600" dirty="0"/>
          </a:p>
          <a:p>
            <a:r>
              <a:rPr lang="en-US" sz="1600" dirty="0"/>
              <a:t/>
            </a:r>
            <a:br>
              <a:rPr lang="en-US" sz="1600" dirty="0"/>
            </a:br>
            <a:r>
              <a:rPr lang="en-US" i="1" dirty="0" smtClean="0">
                <a:solidFill>
                  <a:srgbClr val="3C2A18"/>
                </a:solidFill>
              </a:rPr>
              <a:t>Docket </a:t>
            </a:r>
            <a:r>
              <a:rPr lang="en-US" i="1" dirty="0">
                <a:solidFill>
                  <a:srgbClr val="3C2A18"/>
                </a:solidFill>
              </a:rPr>
              <a:t>No: </a:t>
            </a:r>
            <a:r>
              <a:rPr lang="en-US" i="1" dirty="0" smtClean="0">
                <a:solidFill>
                  <a:srgbClr val="3C2A18"/>
                </a:solidFill>
              </a:rPr>
              <a:t>50.14</a:t>
            </a:r>
            <a:endParaRPr lang="en-US" i="1" dirty="0">
              <a:solidFill>
                <a:srgbClr val="3C2A18"/>
              </a:solidFill>
            </a:endParaRPr>
          </a:p>
          <a:p>
            <a:r>
              <a:rPr lang="en-US" i="1" dirty="0" smtClean="0">
                <a:solidFill>
                  <a:srgbClr val="3C2A18"/>
                </a:solidFill>
              </a:rPr>
              <a:t>Contact: </a:t>
            </a:r>
            <a:r>
              <a:rPr lang="en-US" sz="1600" i="1" dirty="0" smtClean="0">
                <a:solidFill>
                  <a:srgbClr val="3C2A18"/>
                </a:solidFill>
                <a:hlinkClick r:id="rId2"/>
              </a:rPr>
              <a:t>Joseph.Lipovsky@ars.usda.gov</a:t>
            </a:r>
            <a:endParaRPr lang="en-US" sz="1600" i="1" dirty="0">
              <a:solidFill>
                <a:srgbClr val="3C2A18"/>
              </a:solidFill>
            </a:endParaRPr>
          </a:p>
          <a:p>
            <a:endParaRPr lang="en-US" sz="1600" i="1" dirty="0" smtClean="0">
              <a:solidFill>
                <a:srgbClr val="3C2A18"/>
              </a:solidFill>
            </a:endParaRPr>
          </a:p>
          <a:p>
            <a:endParaRPr lang="en-US" i="1" dirty="0">
              <a:solidFill>
                <a:srgbClr val="3C2A18"/>
              </a:solidFill>
            </a:endParaRPr>
          </a:p>
          <a:p>
            <a:pPr marL="285750" indent="-285750">
              <a:spcBef>
                <a:spcPts val="0"/>
              </a:spcBef>
              <a:spcAft>
                <a:spcPts val="600"/>
              </a:spcAft>
              <a:buClr>
                <a:srgbClr val="A50021"/>
              </a:buClr>
              <a:buFont typeface="Arial" panose="020B0604020202020204" pitchFamily="34" charset="0"/>
              <a:buChar char="•"/>
            </a:pPr>
            <a:endParaRPr lang="en-US" dirty="0" smtClean="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610" y="223741"/>
            <a:ext cx="2903622" cy="1935748"/>
          </a:xfrm>
          <a:prstGeom prst="rect">
            <a:avLst/>
          </a:prstGeom>
          <a:ln w="31750">
            <a:solidFill>
              <a:schemeClr val="bg2"/>
            </a:solidFill>
          </a:ln>
        </p:spPr>
      </p:pic>
    </p:spTree>
    <p:extLst>
      <p:ext uri="{BB962C8B-B14F-4D97-AF65-F5344CB8AC3E}">
        <p14:creationId xmlns:p14="http://schemas.microsoft.com/office/powerpoint/2010/main" val="140602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331872" y="2462463"/>
            <a:ext cx="4413071" cy="3473116"/>
          </a:xfrm>
        </p:spPr>
        <p:txBody>
          <a:bodyPr>
            <a:noAutofit/>
          </a:bodyPr>
          <a:lstStyle/>
          <a:p>
            <a:pPr>
              <a:spcBef>
                <a:spcPts val="0"/>
              </a:spcBef>
              <a:buClr>
                <a:srgbClr val="A50021"/>
              </a:buClr>
            </a:pPr>
            <a:r>
              <a:rPr lang="en-US" altLang="en-US" sz="1900" b="1" dirty="0" smtClean="0">
                <a:solidFill>
                  <a:srgbClr val="7C4B3B"/>
                </a:solidFill>
              </a:rPr>
              <a:t>Benefits</a:t>
            </a:r>
            <a:endParaRPr lang="en-US" altLang="en-US" sz="1900" b="1" dirty="0">
              <a:solidFill>
                <a:srgbClr val="7C4B3B"/>
              </a:solidFill>
            </a:endParaRPr>
          </a:p>
          <a:p>
            <a:pPr>
              <a:spcBef>
                <a:spcPts val="0"/>
              </a:spcBef>
              <a:buClr>
                <a:srgbClr val="A50021"/>
              </a:buClr>
            </a:pPr>
            <a:endParaRPr lang="en-US" sz="1100" dirty="0" smtClean="0"/>
          </a:p>
          <a:p>
            <a:pPr marL="285750" indent="-182880">
              <a:spcBef>
                <a:spcPts val="0"/>
              </a:spcBef>
              <a:spcAft>
                <a:spcPts val="600"/>
              </a:spcAft>
              <a:buClr>
                <a:srgbClr val="A50021"/>
              </a:buClr>
              <a:buSzPct val="125000"/>
              <a:buFont typeface="Arial" panose="020B0604020202020204" pitchFamily="34" charset="0"/>
              <a:buChar char="•"/>
            </a:pPr>
            <a:r>
              <a:rPr lang="en-US" sz="1200" dirty="0" smtClean="0"/>
              <a:t>Nitrification-enhanced </a:t>
            </a:r>
            <a:r>
              <a:rPr lang="en-US" sz="1200" dirty="0"/>
              <a:t>perpetual acid generator. The acid is used to scrub ammonia exhausted from animal rearing </a:t>
            </a:r>
            <a:r>
              <a:rPr lang="en-US" sz="1200" dirty="0" smtClean="0"/>
              <a:t>facilities</a:t>
            </a:r>
          </a:p>
          <a:p>
            <a:pPr marL="285750" indent="-182880">
              <a:spcBef>
                <a:spcPts val="0"/>
              </a:spcBef>
              <a:spcAft>
                <a:spcPts val="600"/>
              </a:spcAft>
              <a:buClr>
                <a:srgbClr val="A50021"/>
              </a:buClr>
              <a:buSzPct val="125000"/>
              <a:buFont typeface="Arial" panose="020B0604020202020204" pitchFamily="34" charset="0"/>
              <a:buChar char="•"/>
            </a:pPr>
            <a:r>
              <a:rPr lang="en-US" sz="1200" dirty="0"/>
              <a:t>Resulting nitrogen-rich product solution can be used as fertilizer </a:t>
            </a:r>
            <a:endParaRPr lang="en-US" sz="1200" dirty="0" smtClean="0"/>
          </a:p>
          <a:p>
            <a:pPr marL="102870">
              <a:spcBef>
                <a:spcPts val="0"/>
              </a:spcBef>
              <a:spcAft>
                <a:spcPts val="600"/>
              </a:spcAft>
              <a:buClr>
                <a:srgbClr val="A50021"/>
              </a:buClr>
              <a:buSzPct val="125000"/>
            </a:pPr>
            <a:r>
              <a:rPr lang="en-US" altLang="en-US" sz="1900" b="1" dirty="0" smtClean="0">
                <a:solidFill>
                  <a:schemeClr val="accent2">
                    <a:lumMod val="75000"/>
                  </a:schemeClr>
                </a:solidFill>
              </a:rPr>
              <a:t>Applications</a:t>
            </a:r>
          </a:p>
          <a:p>
            <a:pPr>
              <a:spcBef>
                <a:spcPts val="0"/>
              </a:spcBef>
              <a:buClr>
                <a:srgbClr val="A50021"/>
              </a:buClr>
            </a:pPr>
            <a:endParaRPr lang="en-US" altLang="en-US" sz="400" b="1" dirty="0">
              <a:solidFill>
                <a:schemeClr val="accent2">
                  <a:lumMod val="75000"/>
                </a:schemeClr>
              </a:solidFill>
            </a:endParaRPr>
          </a:p>
          <a:p>
            <a:pPr marL="285750" indent="-182880">
              <a:spcBef>
                <a:spcPts val="0"/>
              </a:spcBef>
              <a:spcAft>
                <a:spcPts val="600"/>
              </a:spcAft>
              <a:buClr>
                <a:srgbClr val="A50021"/>
              </a:buClr>
              <a:buSzPct val="125000"/>
              <a:buFont typeface="Arial" panose="020B0604020202020204" pitchFamily="34" charset="0"/>
              <a:buChar char="•"/>
            </a:pPr>
            <a:r>
              <a:rPr lang="en-US" sz="1200" dirty="0"/>
              <a:t>Removal of ammonia and dust exhausted from animal rearing facilities, such as poultry and swine houses</a:t>
            </a:r>
          </a:p>
        </p:txBody>
      </p:sp>
      <p:sp>
        <p:nvSpPr>
          <p:cNvPr id="4" name="Title 3"/>
          <p:cNvSpPr>
            <a:spLocks noGrp="1"/>
          </p:cNvSpPr>
          <p:nvPr>
            <p:ph type="ctrTitle"/>
          </p:nvPr>
        </p:nvSpPr>
        <p:spPr>
          <a:xfrm>
            <a:off x="588858" y="760303"/>
            <a:ext cx="4417807" cy="1702160"/>
          </a:xfrm>
        </p:spPr>
        <p:txBody>
          <a:bodyPr>
            <a:noAutofit/>
          </a:bodyPr>
          <a:lstStyle/>
          <a:p>
            <a:pPr algn="ctr"/>
            <a:r>
              <a:rPr lang="en-US" sz="3200" b="1" dirty="0" smtClean="0">
                <a:solidFill>
                  <a:srgbClr val="7C4B3B"/>
                </a:solidFill>
              </a:rPr>
              <a:t>Nitrification Enhanced Ammonia Scrubber for Animal Rearing Facilities</a:t>
            </a:r>
            <a:endParaRPr lang="en-US" sz="3200" b="1" dirty="0">
              <a:solidFill>
                <a:srgbClr val="7C4B3B"/>
              </a:solidFill>
            </a:endParaRPr>
          </a:p>
        </p:txBody>
      </p:sp>
      <p:sp>
        <p:nvSpPr>
          <p:cNvPr id="7" name="Subtitle 4"/>
          <p:cNvSpPr txBox="1">
            <a:spLocks/>
          </p:cNvSpPr>
          <p:nvPr/>
        </p:nvSpPr>
        <p:spPr>
          <a:xfrm>
            <a:off x="588858" y="2622883"/>
            <a:ext cx="4413071" cy="4050631"/>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sz="1400" dirty="0"/>
              <a:t>Method and apparatus for controlling ammonia emissions from animal rearing facilities. The system is comprised of a dust scrubber in series with an ammonia scrubber which removes ammonia from the air. The ammonia is converted to nitrate by acid-tolerant nitrifying bacteria. The nitrification process produces acid, which reduces the pH of the scrubber solution in the ammonia scrubber, allowing the scrubber to capture additional ammonia.</a:t>
            </a:r>
          </a:p>
          <a:p>
            <a:r>
              <a:rPr lang="en-US" sz="1400" i="1" dirty="0">
                <a:solidFill>
                  <a:srgbClr val="3C2A18"/>
                </a:solidFill>
              </a:rPr>
              <a:t>(Environmental, Manufacturing)</a:t>
            </a:r>
          </a:p>
          <a:p>
            <a:r>
              <a:rPr lang="en-US" sz="1600" dirty="0"/>
              <a:t/>
            </a:r>
            <a:br>
              <a:rPr lang="en-US" sz="1600" dirty="0"/>
            </a:br>
            <a:r>
              <a:rPr lang="en-US" i="1" dirty="0" smtClean="0">
                <a:solidFill>
                  <a:srgbClr val="3C2A18"/>
                </a:solidFill>
              </a:rPr>
              <a:t>Docket </a:t>
            </a:r>
            <a:r>
              <a:rPr lang="en-US" i="1" dirty="0">
                <a:solidFill>
                  <a:srgbClr val="3C2A18"/>
                </a:solidFill>
              </a:rPr>
              <a:t>No: </a:t>
            </a:r>
            <a:r>
              <a:rPr lang="en-US" i="1" dirty="0" smtClean="0">
                <a:solidFill>
                  <a:srgbClr val="3C2A18"/>
                </a:solidFill>
              </a:rPr>
              <a:t>102.09</a:t>
            </a:r>
          </a:p>
          <a:p>
            <a:r>
              <a:rPr lang="en-US" i="1" dirty="0" smtClean="0">
                <a:solidFill>
                  <a:srgbClr val="3C2A18"/>
                </a:solidFill>
              </a:rPr>
              <a:t>Contact: </a:t>
            </a:r>
            <a:r>
              <a:rPr lang="en-US" sz="1600" i="1" dirty="0" smtClean="0">
                <a:solidFill>
                  <a:srgbClr val="3C2A18"/>
                </a:solidFill>
                <a:hlinkClick r:id="rId2"/>
              </a:rPr>
              <a:t>Joseph.Lipovsky@ars.usda.gov</a:t>
            </a:r>
            <a:endParaRPr lang="en-US" sz="1600" i="1" dirty="0">
              <a:solidFill>
                <a:srgbClr val="3C2A18"/>
              </a:solidFill>
            </a:endParaRPr>
          </a:p>
          <a:p>
            <a:endParaRPr lang="en-US" sz="1600" i="1" dirty="0" smtClean="0">
              <a:solidFill>
                <a:srgbClr val="3C2A18"/>
              </a:solidFill>
            </a:endParaRPr>
          </a:p>
          <a:p>
            <a:endParaRPr lang="en-US" i="1" dirty="0">
              <a:solidFill>
                <a:srgbClr val="3C2A18"/>
              </a:solidFill>
            </a:endParaRPr>
          </a:p>
          <a:p>
            <a:pPr marL="285750" indent="-285750">
              <a:spcBef>
                <a:spcPts val="0"/>
              </a:spcBef>
              <a:spcAft>
                <a:spcPts val="600"/>
              </a:spcAft>
              <a:buClr>
                <a:srgbClr val="A50021"/>
              </a:buClr>
              <a:buFont typeface="Arial" panose="020B0604020202020204" pitchFamily="34" charset="0"/>
              <a:buChar char="•"/>
            </a:pPr>
            <a:endParaRPr lang="en-US" dirty="0" smtClean="0"/>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696" y="58772"/>
            <a:ext cx="2849422" cy="2138997"/>
          </a:xfrm>
          <a:prstGeom prst="rect">
            <a:avLst/>
          </a:prstGeom>
          <a:ln w="31750">
            <a:solidFill>
              <a:schemeClr val="bg2"/>
            </a:solidFill>
          </a:ln>
        </p:spPr>
      </p:pic>
    </p:spTree>
    <p:extLst>
      <p:ext uri="{BB962C8B-B14F-4D97-AF65-F5344CB8AC3E}">
        <p14:creationId xmlns:p14="http://schemas.microsoft.com/office/powerpoint/2010/main" val="184997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duct overview presentatio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spDef>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Product overview presentation" id="{6ACF8B74-772D-4D90-B191-4261B820ED3A}" vid="{C96F654D-C5F0-4A1D-9AEE-172CC6481E1A}"/>
    </a:ext>
  </a:extLst>
</a:theme>
</file>

<file path=ppt/theme/theme2.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AE9961A-FBB7-489A-81A4-8F8F99419F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product overview presentation</Template>
  <TotalTime>1272</TotalTime>
  <Words>1937</Words>
  <Application>Microsoft Office PowerPoint</Application>
  <PresentationFormat>Widescreen</PresentationFormat>
  <Paragraphs>211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2</vt:lpstr>
      <vt:lpstr>Product overview presentation</vt:lpstr>
      <vt:lpstr>Increased Alcohol Tolerance Using the pntAB Gene</vt:lpstr>
      <vt:lpstr>Hemoglobin/Iron Oxide Composite for the Removal of Organic Dye</vt:lpstr>
      <vt:lpstr>System for Non-invasive Measurement of Soil Chlorine</vt:lpstr>
      <vt:lpstr>System for Non-invasive Measurement of Nitrogen</vt:lpstr>
      <vt:lpstr>Novel Ferulate Esterase Isolated from Lactobaccillus Fermentum</vt:lpstr>
      <vt:lpstr>A Novel Clostridium Species that Converts Wheat Straw and Switchgrass Hydrolysates into Butyric Acid</vt:lpstr>
      <vt:lpstr>Processes and Treatment Systems for Treating High Phosphorus Containing Fluids</vt:lpstr>
      <vt:lpstr>Compositions and Methods of Treating Animal Manure</vt:lpstr>
      <vt:lpstr>Nitrification Enhanced Ammonia Scrubber for Animal Rearing Facilities</vt:lpstr>
      <vt:lpstr>Heavy Metal Remediation Via Modified Bio-Oils</vt:lpstr>
      <vt:lpstr>Automated Sampling System </vt:lpstr>
      <vt:lpstr>Methods and Yeast Strains for Conversion of Lignocellulosic Biomass to Lipids and Carotenoids</vt:lpstr>
      <vt:lpstr>Novel Yeast Strains</vt:lpstr>
      <vt:lpstr>Synthetic Promoter for Xylose-Regulated Gene Expression in Saccharomyces Yeasts</vt:lpstr>
    </vt:vector>
  </TitlesOfParts>
  <Company>USDA/ARS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Mutated Salmonella Enterica</dc:title>
  <dc:creator>Repoza, Melissa</dc:creator>
  <cp:keywords/>
  <cp:lastModifiedBy>Cohn, Cathleen - ARS</cp:lastModifiedBy>
  <cp:revision>283</cp:revision>
  <dcterms:created xsi:type="dcterms:W3CDTF">2016-11-08T12:53:12Z</dcterms:created>
  <dcterms:modified xsi:type="dcterms:W3CDTF">2018-01-31T18:33:40Z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TC034605439991</vt:lpwstr>
  </property>
</Properties>
</file>