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2"/>
  </p:sldMasterIdLst>
  <p:notesMasterIdLst>
    <p:notesMasterId r:id="rId38"/>
  </p:notesMasterIdLst>
  <p:handoutMasterIdLst>
    <p:handoutMasterId r:id="rId39"/>
  </p:handoutMasterIdLst>
  <p:sldIdLst>
    <p:sldId id="372" r:id="rId3"/>
    <p:sldId id="376" r:id="rId4"/>
    <p:sldId id="375" r:id="rId5"/>
    <p:sldId id="370" r:id="rId6"/>
    <p:sldId id="373" r:id="rId7"/>
    <p:sldId id="374" r:id="rId8"/>
    <p:sldId id="371" r:id="rId9"/>
    <p:sldId id="368" r:id="rId10"/>
    <p:sldId id="367" r:id="rId11"/>
    <p:sldId id="369" r:id="rId12"/>
    <p:sldId id="355" r:id="rId13"/>
    <p:sldId id="365" r:id="rId14"/>
    <p:sldId id="366" r:id="rId15"/>
    <p:sldId id="356" r:id="rId16"/>
    <p:sldId id="357" r:id="rId17"/>
    <p:sldId id="325" r:id="rId18"/>
    <p:sldId id="363" r:id="rId19"/>
    <p:sldId id="364" r:id="rId20"/>
    <p:sldId id="358" r:id="rId21"/>
    <p:sldId id="360" r:id="rId22"/>
    <p:sldId id="361" r:id="rId23"/>
    <p:sldId id="362" r:id="rId24"/>
    <p:sldId id="334" r:id="rId25"/>
    <p:sldId id="331" r:id="rId26"/>
    <p:sldId id="318" r:id="rId27"/>
    <p:sldId id="316" r:id="rId28"/>
    <p:sldId id="314" r:id="rId29"/>
    <p:sldId id="312" r:id="rId30"/>
    <p:sldId id="308" r:id="rId31"/>
    <p:sldId id="310" r:id="rId32"/>
    <p:sldId id="307" r:id="rId33"/>
    <p:sldId id="297" r:id="rId34"/>
    <p:sldId id="298" r:id="rId35"/>
    <p:sldId id="299"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2A18"/>
    <a:srgbClr val="7C4B3B"/>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984" autoAdjust="0"/>
  </p:normalViewPr>
  <p:slideViewPr>
    <p:cSldViewPr snapToGrid="0" showGuides="1">
      <p:cViewPr varScale="1">
        <p:scale>
          <a:sx n="77" d="100"/>
          <a:sy n="77" d="100"/>
        </p:scale>
        <p:origin x="38" y="475"/>
      </p:cViewPr>
      <p:guideLst>
        <p:guide orient="horz" pos="2160"/>
        <p:guide pos="3840"/>
        <p:guide orient="horz" pos="3960"/>
      </p:guideLst>
    </p:cSldViewPr>
  </p:slideViewPr>
  <p:outlineViewPr>
    <p:cViewPr>
      <p:scale>
        <a:sx n="33" d="100"/>
        <a:sy n="33" d="100"/>
      </p:scale>
      <p:origin x="0" y="-94968"/>
    </p:cViewPr>
  </p:outlineViewPr>
  <p:notesTextViewPr>
    <p:cViewPr>
      <p:scale>
        <a:sx n="3" d="2"/>
        <a:sy n="3" d="2"/>
      </p:scale>
      <p:origin x="0" y="0"/>
    </p:cViewPr>
  </p:notesTextViewPr>
  <p:sorterViewPr>
    <p:cViewPr>
      <p:scale>
        <a:sx n="100" d="100"/>
        <a:sy n="100" d="100"/>
      </p:scale>
      <p:origin x="0" y="-16326"/>
    </p:cViewPr>
  </p:sorter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C3787-D225-4F78-8E71-4DD8FC1EC8F1}" type="datetimeFigureOut">
              <a:rPr lang="en-US" smtClean="0"/>
              <a:t>1/31/2018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6B2D29-8AC0-4FB1-933D-AD24ECC4354D}" type="slidenum">
              <a:rPr lang="en-US" smtClean="0"/>
              <a:t>‹#›</a:t>
            </a:fld>
            <a:endParaRPr lang="en-US" dirty="0"/>
          </a:p>
        </p:txBody>
      </p:sp>
    </p:spTree>
    <p:extLst>
      <p:ext uri="{BB962C8B-B14F-4D97-AF65-F5344CB8AC3E}">
        <p14:creationId xmlns:p14="http://schemas.microsoft.com/office/powerpoint/2010/main" val="1973540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E625E-096F-494B-B7CE-A49E276A3A39}" type="datetimeFigureOut">
              <a:rPr lang="en-US" smtClean="0"/>
              <a:t>1/31/2018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2C895-EB1C-4157-9E46-0DF3298BA9C2}" type="slidenum">
              <a:rPr lang="en-US" smtClean="0"/>
              <a:t>‹#›</a:t>
            </a:fld>
            <a:endParaRPr lang="en-US" dirty="0"/>
          </a:p>
        </p:txBody>
      </p:sp>
    </p:spTree>
    <p:extLst>
      <p:ext uri="{BB962C8B-B14F-4D97-AF65-F5344CB8AC3E}">
        <p14:creationId xmlns:p14="http://schemas.microsoft.com/office/powerpoint/2010/main" val="216766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chemeClr val="bg2"/>
            </a:gs>
            <a:gs pos="62000">
              <a:schemeClr val="bg2">
                <a:tint val="92000"/>
                <a:shade val="66000"/>
                <a:satMod val="110000"/>
                <a:lumMod val="80000"/>
              </a:schemeClr>
            </a:gs>
            <a:gs pos="100000">
              <a:schemeClr val="accent3"/>
            </a:gs>
          </a:gsLst>
          <a:lin ang="5400000" scaled="0"/>
        </a:gradFill>
        <a:effectLst/>
      </p:bgPr>
    </p:bg>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35FB4A4D-BEB3-42DE-8D0E-DB8F0B5DA3ED}" type="datetime1">
              <a:rPr lang="en-US" smtClean="0"/>
              <a:t>1/31/2018</a:t>
            </a:fld>
            <a:endParaRPr lang="en-US" dirty="0"/>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401CF334-2D5C-4859-84A6-CA7E6E43FAEB}" type="slidenum">
              <a:rPr lang="en-US" smtClean="0"/>
              <a:t>‹#›</a:t>
            </a:fld>
            <a:endParaRPr lang="en-US" dirty="0"/>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7" title="Product photo placeholder"/>
          <p:cNvSpPr>
            <a:spLocks noGrp="1"/>
          </p:cNvSpPr>
          <p:nvPr>
            <p:ph type="pic" sz="quarter" idx="13" hasCustomPrompt="1"/>
          </p:nvPr>
        </p:nvSpPr>
        <p:spPr>
          <a:xfrm>
            <a:off x="1195939" y="2695635"/>
            <a:ext cx="4414838" cy="3551578"/>
          </a:xfrm>
        </p:spPr>
        <p:txBody>
          <a:bodyPr/>
          <a:lstStyle>
            <a:lvl1pPr marL="68580" indent="0">
              <a:buNone/>
              <a:defRPr/>
            </a:lvl1pPr>
          </a:lstStyle>
          <a:p>
            <a:r>
              <a:rPr lang="en-US" dirty="0" smtClean="0"/>
              <a:t>Insert product photo here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40354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DA557D-1DB1-46C0-998A-94433545C341}" type="datetime1">
              <a:rPr lang="en-US" smtClean="0"/>
              <a:t>1/31/2018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731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9A610B-0B0E-4C6C-A7A6-0853CA34DDCA}" type="datetime1">
              <a:rPr lang="en-US" smtClean="0"/>
              <a:t>1/31/2018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839201" y="1030147"/>
            <a:ext cx="1979271" cy="4780344"/>
          </a:xfrm>
        </p:spPr>
        <p:txBody>
          <a:bodyPr vert="eaVert" anchor="ctr"/>
          <a:lstStyle/>
          <a:p>
            <a:r>
              <a:rPr lang="en-US" smtClean="0"/>
              <a:t>Click to edit Master title style</a:t>
            </a:r>
            <a:endParaRPr lang="en-US"/>
          </a:p>
        </p:txBody>
      </p:sp>
    </p:spTree>
    <p:extLst>
      <p:ext uri="{BB962C8B-B14F-4D97-AF65-F5344CB8AC3E}">
        <p14:creationId xmlns:p14="http://schemas.microsoft.com/office/powerpoint/2010/main" val="378123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FF0C144-8206-4C57-B7F2-12168FDC6C23}" type="datetime1">
              <a:rPr lang="en-US" smtClean="0"/>
              <a:t>1/31/2018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6381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4C8FB8-1142-402E-8BCA-4DC30F103E56}" type="datetime1">
              <a:rPr lang="en-US" smtClean="0"/>
              <a:t>1/31/2018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smtClean="0"/>
              <a:t>Click to edit Master title style</a:t>
            </a:r>
            <a:endParaRPr lang="en-US" dirty="0"/>
          </a:p>
        </p:txBody>
      </p:sp>
    </p:spTree>
    <p:extLst>
      <p:ext uri="{BB962C8B-B14F-4D97-AF65-F5344CB8AC3E}">
        <p14:creationId xmlns:p14="http://schemas.microsoft.com/office/powerpoint/2010/main" val="39930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65BCBAD-D360-40D3-A33A-B189CE27C2FB}" type="datetime1">
              <a:rPr lang="en-US" smtClean="0"/>
              <a:t>1/31/2018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94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6A93471D-48A1-4899-AFFF-8ACC56D03BF3}" type="datetime1">
              <a:rPr lang="en-US" smtClean="0"/>
              <a:t>1/31/2018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4241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4400513-7D68-4635-8489-06A9AFAAD13D}" type="datetime1">
              <a:rPr lang="en-US" smtClean="0"/>
              <a:t>1/31/2018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221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736AC-4807-4E91-B671-F9B91617C7B3}" type="datetime1">
              <a:rPr lang="en-US" smtClean="0"/>
              <a:t>1/31/2018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9213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1222DBCC-10C7-4CB5-9734-C5542D870FBB}" type="datetime1">
              <a:rPr lang="en-US" smtClean="0"/>
              <a:t>1/31/2018</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dirty="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smtClean="0"/>
              <a:t>Click to edit Master title style</a:t>
            </a:r>
            <a:endParaRPr lang="en-US"/>
          </a:p>
        </p:txBody>
      </p:sp>
    </p:spTree>
    <p:extLst>
      <p:ext uri="{BB962C8B-B14F-4D97-AF65-F5344CB8AC3E}">
        <p14:creationId xmlns:p14="http://schemas.microsoft.com/office/powerpoint/2010/main" val="12119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223346AD-5C1D-4E35-A3CE-CF8952DE9936}" type="datetime1">
              <a:rPr lang="en-US" smtClean="0"/>
              <a:t>1/31/2018</a:t>
            </a:fld>
            <a:endParaRPr lang="en-US" dirty="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smtClean="0"/>
              <a:t>Click to edit Master title style</a:t>
            </a:r>
            <a:endParaRPr lang="en-US"/>
          </a:p>
        </p:txBody>
      </p:sp>
    </p:spTree>
    <p:extLst>
      <p:ext uri="{BB962C8B-B14F-4D97-AF65-F5344CB8AC3E}">
        <p14:creationId xmlns:p14="http://schemas.microsoft.com/office/powerpoint/2010/main" val="32921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EED287B1-10B2-498E-AB88-8F08CA169E5C}" type="datetime1">
              <a:rPr lang="en-US" smtClean="0"/>
              <a:t>1/31/2018</a:t>
            </a:fld>
            <a:endParaRPr lang="en-US" dirty="0"/>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401CF334-2D5C-4859-84A6-CA7E6E43FAEB}" type="slidenum">
              <a:rPr lang="en-US" smtClean="0"/>
              <a:t>‹#›</a:t>
            </a:fld>
            <a:endParaRPr lang="en-US" dirty="0"/>
          </a:p>
        </p:txBody>
      </p:sp>
      <p:sp>
        <p:nvSpPr>
          <p:cNvPr id="3" name="Text Placeholder 2"/>
          <p:cNvSpPr>
            <a:spLocks noGrp="1"/>
          </p:cNvSpPr>
          <p:nvPr>
            <p:ph type="body" idx="1"/>
          </p:nvPr>
        </p:nvSpPr>
        <p:spPr>
          <a:xfrm>
            <a:off x="1391323" y="2323652"/>
            <a:ext cx="939097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2008559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864" userDrawn="1">
          <p15:clr>
            <a:srgbClr val="F26B43"/>
          </p15:clr>
        </p15:guide>
        <p15:guide id="3" pos="6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Renee.Wagner@ars.usda.gov"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mailto:Jeffrey.Walenta@ars.usda.gov"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mailto:Thomas.Valco@ars.usda.gov"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mailto:Renee.WagnerJim.Poulos@ars.usda.gov"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mailto:Jim.PoulosRenee.Wagner@ars.usda.gov"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mailto:Renee.WagnerDavid.Nicholson@ars.usda.gov"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mailto:David.Nicholson@ars.usda.gov"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mailto:David.Nicholson@ars.usda.gov"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mailto:Jeffrey.Walenta@ars.usda.gov"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mailto:Jim.Poulos@ars.usda.gov"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oseph.Lipovsky@ars.usda.gov"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Renee.wagner@ars.usda.gov"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mailto:Renee.wagner@ars.usda.gov"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712983"/>
            <a:ext cx="4413071" cy="3124145"/>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171450" indent="-171450">
              <a:buClr>
                <a:srgbClr val="C00000"/>
              </a:buClr>
              <a:buSzPct val="100000"/>
              <a:buFont typeface="Arial" panose="020B0604020202020204" pitchFamily="34" charset="0"/>
              <a:buChar char="•"/>
            </a:pPr>
            <a:r>
              <a:rPr lang="en-US" sz="1400" dirty="0"/>
              <a:t>More downward root growth may lead to increased access to water at deeper soil layers</a:t>
            </a:r>
          </a:p>
          <a:p>
            <a:pPr marL="171450" indent="-171450">
              <a:buClr>
                <a:srgbClr val="C00000"/>
              </a:buClr>
              <a:buSzPct val="100000"/>
              <a:buFont typeface="Arial" panose="020B0604020202020204" pitchFamily="34" charset="0"/>
              <a:buChar char="•"/>
            </a:pPr>
            <a:r>
              <a:rPr lang="en-US" sz="1400" dirty="0" smtClean="0"/>
              <a:t>Potential </a:t>
            </a:r>
            <a:r>
              <a:rPr lang="en-US" sz="1400" dirty="0"/>
              <a:t>for improving plant stability in </a:t>
            </a:r>
            <a:r>
              <a:rPr lang="en-US" sz="1400" dirty="0" smtClean="0"/>
              <a:t>soil</a:t>
            </a:r>
          </a:p>
          <a:p>
            <a:pPr marL="171450" indent="-171450">
              <a:buFont typeface="Arial" panose="020B0604020202020204" pitchFamily="34" charset="0"/>
              <a:buChar char="•"/>
            </a:pPr>
            <a:endParaRPr lang="en-US" altLang="en-US" sz="1200" b="1"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marL="285750" indent="-285750">
              <a:spcBef>
                <a:spcPts val="0"/>
              </a:spcBef>
              <a:buClr>
                <a:srgbClr val="A50021"/>
              </a:buClr>
              <a:buSzPct val="100000"/>
              <a:buFont typeface="Arial" panose="020B0604020202020204" pitchFamily="34" charset="0"/>
              <a:buChar char="•"/>
            </a:pPr>
            <a:r>
              <a:rPr lang="en-US" sz="1400" dirty="0" smtClean="0"/>
              <a:t>Trees </a:t>
            </a:r>
            <a:r>
              <a:rPr lang="en-US" sz="1400" dirty="0"/>
              <a:t>and other plants with altered root system shape to better access soil resources such as water and nutrients, as well as potentially </a:t>
            </a:r>
            <a:r>
              <a:rPr lang="en-US" sz="1400" dirty="0" smtClean="0"/>
              <a:t>improved anchorage. </a:t>
            </a:r>
            <a:endParaRPr lang="en-US" sz="1300" dirty="0"/>
          </a:p>
        </p:txBody>
      </p:sp>
      <p:sp>
        <p:nvSpPr>
          <p:cNvPr id="4" name="Title 3"/>
          <p:cNvSpPr>
            <a:spLocks noGrp="1"/>
          </p:cNvSpPr>
          <p:nvPr>
            <p:ph type="ctrTitle"/>
          </p:nvPr>
        </p:nvSpPr>
        <p:spPr>
          <a:xfrm>
            <a:off x="527975" y="171219"/>
            <a:ext cx="4417807" cy="1702160"/>
          </a:xfrm>
        </p:spPr>
        <p:txBody>
          <a:bodyPr>
            <a:normAutofit/>
          </a:bodyPr>
          <a:lstStyle/>
          <a:p>
            <a:pPr algn="ctr"/>
            <a:r>
              <a:rPr lang="en-US" b="1" dirty="0" smtClean="0">
                <a:solidFill>
                  <a:srgbClr val="7C4B3B"/>
                </a:solidFill>
              </a:rPr>
              <a:t>DEEPER ROOTING 1 Gene</a:t>
            </a:r>
            <a:endParaRPr lang="en-US" b="1" dirty="0">
              <a:solidFill>
                <a:srgbClr val="7C4B3B"/>
              </a:solidFill>
            </a:endParaRPr>
          </a:p>
        </p:txBody>
      </p:sp>
      <p:sp>
        <p:nvSpPr>
          <p:cNvPr id="7" name="Subtitle 4"/>
          <p:cNvSpPr txBox="1">
            <a:spLocks/>
          </p:cNvSpPr>
          <p:nvPr/>
        </p:nvSpPr>
        <p:spPr>
          <a:xfrm>
            <a:off x="685111" y="2085474"/>
            <a:ext cx="4413071" cy="3670923"/>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a:t>The shape of a plant’s root system impacts the resources it can access. The DEEPER ROOTING 1 (DRO1) gene </a:t>
            </a:r>
            <a:r>
              <a:rPr lang="en-US" dirty="0" smtClean="0"/>
              <a:t>assists in modulating the angle </a:t>
            </a:r>
            <a:r>
              <a:rPr lang="en-US" dirty="0"/>
              <a:t>at which the roots grow. </a:t>
            </a:r>
            <a:r>
              <a:rPr lang="en-US" dirty="0" smtClean="0"/>
              <a:t>Knot-out mutations </a:t>
            </a:r>
            <a:r>
              <a:rPr lang="en-US" dirty="0"/>
              <a:t>in the DRO1 gene lead to horizontal root growth, while plants that </a:t>
            </a:r>
            <a:r>
              <a:rPr lang="en-US" dirty="0" smtClean="0"/>
              <a:t>over-expressed DRO1 have more </a:t>
            </a:r>
            <a:r>
              <a:rPr lang="en-US" dirty="0"/>
              <a:t>downward root growth. </a:t>
            </a:r>
            <a:endParaRPr lang="en-US" dirty="0" smtClean="0"/>
          </a:p>
          <a:p>
            <a:endParaRPr lang="en-US" i="1" dirty="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106.15</a:t>
            </a:r>
            <a:endParaRPr lang="en-US" i="1" dirty="0">
              <a:solidFill>
                <a:srgbClr val="3C2A18"/>
              </a:solidFill>
            </a:endParaRPr>
          </a:p>
          <a:p>
            <a:r>
              <a:rPr lang="en-US" i="1" dirty="0">
                <a:solidFill>
                  <a:srgbClr val="3C2A18"/>
                </a:solidFill>
              </a:rPr>
              <a:t>Contact: </a:t>
            </a:r>
            <a:r>
              <a:rPr lang="en-US" i="1" dirty="0" smtClean="0">
                <a:solidFill>
                  <a:srgbClr val="3C2A18"/>
                </a:solidFill>
                <a:hlinkClick r:id="rId2"/>
              </a:rPr>
              <a:t>Jim.Poulos@ars.usda.gov</a:t>
            </a:r>
            <a:endParaRPr lang="en-US" i="1" dirty="0" smtClean="0">
              <a:solidFill>
                <a:srgbClr val="3C2A18"/>
              </a:solidFill>
            </a:endParaRPr>
          </a:p>
          <a:p>
            <a:endParaRPr lang="en-US"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9" name="Picture 8"/>
          <p:cNvPicPr>
            <a:picLocks noChangeAspect="1"/>
          </p:cNvPicPr>
          <p:nvPr/>
        </p:nvPicPr>
        <p:blipFill rotWithShape="1">
          <a:blip r:embed="rId3"/>
          <a:srcRect l="5634" r="2190" b="2164"/>
          <a:stretch/>
        </p:blipFill>
        <p:spPr>
          <a:xfrm>
            <a:off x="6772679" y="19527"/>
            <a:ext cx="1670035" cy="2212051"/>
          </a:xfrm>
          <a:prstGeom prst="rect">
            <a:avLst/>
          </a:prstGeom>
        </p:spPr>
      </p:pic>
      <p:pic>
        <p:nvPicPr>
          <p:cNvPr id="15" name="Picture 14"/>
          <p:cNvPicPr>
            <a:picLocks noChangeAspect="1"/>
          </p:cNvPicPr>
          <p:nvPr/>
        </p:nvPicPr>
        <p:blipFill rotWithShape="1">
          <a:blip r:embed="rId4"/>
          <a:srcRect l="23805" t="2370" r="23180"/>
          <a:stretch/>
        </p:blipFill>
        <p:spPr>
          <a:xfrm>
            <a:off x="8893480" y="19527"/>
            <a:ext cx="1082584" cy="2212051"/>
          </a:xfrm>
          <a:prstGeom prst="rect">
            <a:avLst/>
          </a:prstGeom>
        </p:spPr>
      </p:pic>
    </p:spTree>
    <p:extLst>
      <p:ext uri="{BB962C8B-B14F-4D97-AF65-F5344CB8AC3E}">
        <p14:creationId xmlns:p14="http://schemas.microsoft.com/office/powerpoint/2010/main" val="8463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110344" y="2288807"/>
            <a:ext cx="4851697" cy="3820428"/>
          </a:xfrm>
        </p:spPr>
        <p:txBody>
          <a:bodyPr>
            <a:noAutofit/>
          </a:bodyPr>
          <a:lstStyle/>
          <a:p>
            <a:pPr>
              <a:spcBef>
                <a:spcPts val="0"/>
              </a:spcBef>
              <a:buClr>
                <a:srgbClr val="A50021"/>
              </a:buClr>
            </a:pPr>
            <a:endParaRPr lang="en-US" altLang="en-US" sz="1900" b="1" dirty="0" smtClean="0">
              <a:solidFill>
                <a:srgbClr val="7C4B3B"/>
              </a:solidFill>
            </a:endParaRPr>
          </a:p>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The </a:t>
            </a:r>
            <a:r>
              <a:rPr lang="en-US" sz="1400" dirty="0"/>
              <a:t>UV-C dose and repeated exposure does not affect pollen germination or cause chlorophyll degradation in strawberry leaves</a:t>
            </a:r>
            <a:r>
              <a:rPr lang="en-US" sz="1400" dirty="0" smtClean="0"/>
              <a:t>.</a:t>
            </a:r>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Fruit can be harvested on a daily basis unlike when using fungicides</a:t>
            </a:r>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Minimizes the use of herbicides and fungicides</a:t>
            </a:r>
            <a:endParaRPr lang="en-US" sz="1400" dirty="0"/>
          </a:p>
          <a:p>
            <a:pPr>
              <a:spcBef>
                <a:spcPts val="0"/>
              </a:spcBef>
              <a:buClr>
                <a:srgbClr val="A50021"/>
              </a:buCl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To kill strawberry pathogens in high tunnel and open field production</a:t>
            </a:r>
          </a:p>
          <a:p>
            <a:pPr marL="285750" indent="-182880">
              <a:spcBef>
                <a:spcPts val="0"/>
              </a:spcBef>
              <a:spcAft>
                <a:spcPts val="600"/>
              </a:spcAft>
              <a:buClr>
                <a:srgbClr val="A50021"/>
              </a:buClr>
              <a:buSzPct val="125000"/>
              <a:buFont typeface="Arial" panose="020B0604020202020204" pitchFamily="34" charset="0"/>
              <a:buChar char="•"/>
            </a:pPr>
            <a:r>
              <a:rPr lang="en-US" sz="1400" dirty="0"/>
              <a:t>Provides opportunities to optimize the effectiveness of biocontrol agents</a:t>
            </a:r>
          </a:p>
          <a:p>
            <a:pPr marL="285750" indent="-182880">
              <a:spcBef>
                <a:spcPts val="0"/>
              </a:spcBef>
              <a:spcAft>
                <a:spcPts val="600"/>
              </a:spcAft>
              <a:buClr>
                <a:srgbClr val="A50021"/>
              </a:buClr>
              <a:buSzPct val="125000"/>
              <a:buFont typeface="Arial" panose="020B0604020202020204" pitchFamily="34" charset="0"/>
              <a:buChar char="•"/>
            </a:pPr>
            <a:endParaRPr lang="en-US" sz="1300" dirty="0"/>
          </a:p>
        </p:txBody>
      </p:sp>
      <p:sp>
        <p:nvSpPr>
          <p:cNvPr id="4" name="Title 3"/>
          <p:cNvSpPr>
            <a:spLocks noGrp="1"/>
          </p:cNvSpPr>
          <p:nvPr>
            <p:ph type="ctrTitle"/>
          </p:nvPr>
        </p:nvSpPr>
        <p:spPr>
          <a:xfrm>
            <a:off x="600164" y="260915"/>
            <a:ext cx="4710999" cy="1702160"/>
          </a:xfrm>
        </p:spPr>
        <p:txBody>
          <a:bodyPr>
            <a:normAutofit fontScale="90000"/>
          </a:bodyPr>
          <a:lstStyle/>
          <a:p>
            <a:pPr algn="ctr"/>
            <a:r>
              <a:rPr lang="en-US" b="1" dirty="0">
                <a:solidFill>
                  <a:srgbClr val="7C4B3B"/>
                </a:solidFill>
              </a:rPr>
              <a:t/>
            </a:r>
            <a:br>
              <a:rPr lang="en-US" b="1" dirty="0">
                <a:solidFill>
                  <a:srgbClr val="7C4B3B"/>
                </a:solidFill>
              </a:rPr>
            </a:br>
            <a:r>
              <a:rPr lang="en-US" sz="2700" b="1" dirty="0">
                <a:solidFill>
                  <a:srgbClr val="7C4B3B"/>
                </a:solidFill>
              </a:rPr>
              <a:t>Method for Controlling Fungal Plant Pathogens Using a Combination of UV Radiation Followed by Antagonist Application and Dark Period</a:t>
            </a:r>
          </a:p>
        </p:txBody>
      </p:sp>
      <p:sp>
        <p:nvSpPr>
          <p:cNvPr id="7" name="Subtitle 4"/>
          <p:cNvSpPr txBox="1">
            <a:spLocks/>
          </p:cNvSpPr>
          <p:nvPr/>
        </p:nvSpPr>
        <p:spPr>
          <a:xfrm>
            <a:off x="455644" y="2288807"/>
            <a:ext cx="5289928" cy="4641532"/>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smtClean="0"/>
              <a:t>Strawberries </a:t>
            </a:r>
            <a:r>
              <a:rPr lang="en-US" dirty="0"/>
              <a:t>are available throughout the year either from production in the field or from high and low tunnel culture. Diversity of production conditions results in new challenges in controlling diseases before and after harvest. ARS found that UV-C irradiation followed by a dark period kills two major pathogens of strawberry, </a:t>
            </a:r>
            <a:r>
              <a:rPr lang="en-US" i="1" dirty="0"/>
              <a:t>Botrytis </a:t>
            </a:r>
            <a:r>
              <a:rPr lang="en-US" i="1" dirty="0" err="1"/>
              <a:t>cinerea</a:t>
            </a:r>
            <a:r>
              <a:rPr lang="en-US" i="1" dirty="0"/>
              <a:t> </a:t>
            </a:r>
            <a:r>
              <a:rPr lang="en-US" dirty="0"/>
              <a:t>and </a:t>
            </a:r>
            <a:r>
              <a:rPr lang="en-US" i="1" dirty="0" err="1"/>
              <a:t>Colletotrichum</a:t>
            </a:r>
            <a:r>
              <a:rPr lang="en-US" i="1" dirty="0"/>
              <a:t> </a:t>
            </a:r>
            <a:r>
              <a:rPr lang="en-US" i="1" dirty="0" err="1"/>
              <a:t>acutatum</a:t>
            </a:r>
            <a:r>
              <a:rPr lang="en-US" dirty="0"/>
              <a:t>. The UV-C irradiation and dark period is followed by repopulation with beneficial biocontrol microorganisms.  A mobile treatment apparatus was designed to provide the appropriately timed UV-C doses, dark period, and </a:t>
            </a:r>
            <a:r>
              <a:rPr lang="en-US" dirty="0" err="1"/>
              <a:t>sprayable</a:t>
            </a:r>
            <a:r>
              <a:rPr lang="en-US" dirty="0"/>
              <a:t> doses of biocontrol microorganisms.</a:t>
            </a:r>
          </a:p>
          <a:p>
            <a:endParaRPr lang="en-US" dirty="0" smtClean="0">
              <a:solidFill>
                <a:schemeClr val="tx1"/>
              </a:solidFill>
            </a:endParaRPr>
          </a:p>
          <a:p>
            <a:r>
              <a:rPr lang="en-US" i="1" dirty="0" smtClean="0">
                <a:solidFill>
                  <a:srgbClr val="3C2A18"/>
                </a:solidFill>
              </a:rPr>
              <a:t>Docket </a:t>
            </a:r>
            <a:r>
              <a:rPr lang="en-US" i="1" dirty="0">
                <a:solidFill>
                  <a:srgbClr val="3C2A18"/>
                </a:solidFill>
              </a:rPr>
              <a:t>No: </a:t>
            </a:r>
            <a:r>
              <a:rPr lang="en-US" dirty="0" smtClean="0"/>
              <a:t>119.17</a:t>
            </a:r>
            <a:endParaRPr lang="en-US" i="1" dirty="0">
              <a:solidFill>
                <a:srgbClr val="3C2A18"/>
              </a:solidFill>
            </a:endParaRPr>
          </a:p>
          <a:p>
            <a:r>
              <a:rPr lang="en-US" i="1" dirty="0">
                <a:solidFill>
                  <a:srgbClr val="3C2A18"/>
                </a:solidFill>
              </a:rPr>
              <a:t>Contact: </a:t>
            </a:r>
            <a:r>
              <a:rPr lang="en-US" i="1" dirty="0" smtClean="0">
                <a:solidFill>
                  <a:srgbClr val="3C2A18"/>
                </a:solidFill>
                <a:hlinkClick r:id="rId2"/>
              </a:rPr>
              <a:t>Jim.Poulos@ars.usda.gov</a:t>
            </a:r>
            <a:endParaRPr lang="en-US" i="1" dirty="0" smtClean="0">
              <a:solidFill>
                <a:srgbClr val="3C2A18"/>
              </a:solidFill>
            </a:endParaRP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494" y="60435"/>
            <a:ext cx="1393736" cy="2103120"/>
          </a:xfrm>
          <a:prstGeom prst="rect">
            <a:avLst/>
          </a:prstGeom>
          <a:ln w="31750">
            <a:solidFill>
              <a:schemeClr val="bg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024" y="399819"/>
            <a:ext cx="2021303" cy="1371600"/>
          </a:xfrm>
          <a:prstGeom prst="rect">
            <a:avLst/>
          </a:prstGeom>
          <a:ln w="31750" cmpd="thickThin">
            <a:solidFill>
              <a:schemeClr val="bg2"/>
            </a:solidFill>
          </a:ln>
        </p:spPr>
      </p:pic>
    </p:spTree>
    <p:extLst>
      <p:ext uri="{BB962C8B-B14F-4D97-AF65-F5344CB8AC3E}">
        <p14:creationId xmlns:p14="http://schemas.microsoft.com/office/powerpoint/2010/main" val="394020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a:t>Improves seed oil composition for downstream industrial and food uses of soybean </a:t>
            </a:r>
            <a:r>
              <a:rPr lang="en-US" sz="1300" dirty="0" smtClean="0"/>
              <a:t>oil</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13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300" dirty="0"/>
              <a:t>The alleles could be used in combination with other alleles to generate new non-transgenic germplasm with high levels of oleic acid for the edible oil market</a:t>
            </a:r>
          </a:p>
        </p:txBody>
      </p:sp>
      <p:sp>
        <p:nvSpPr>
          <p:cNvPr id="4" name="Title 3"/>
          <p:cNvSpPr>
            <a:spLocks noGrp="1"/>
          </p:cNvSpPr>
          <p:nvPr>
            <p:ph type="ctrTitle"/>
          </p:nvPr>
        </p:nvSpPr>
        <p:spPr>
          <a:xfrm>
            <a:off x="316142" y="-146076"/>
            <a:ext cx="4417807" cy="1702160"/>
          </a:xfrm>
        </p:spPr>
        <p:txBody>
          <a:bodyPr>
            <a:noAutofit/>
          </a:bodyPr>
          <a:lstStyle/>
          <a:p>
            <a:pPr algn="ctr"/>
            <a:r>
              <a:rPr lang="en-US" sz="3400" b="1" dirty="0" smtClean="0">
                <a:solidFill>
                  <a:srgbClr val="7C4B3B"/>
                </a:solidFill>
              </a:rPr>
              <a:t>High Oleic Acid Soybean Seeds</a:t>
            </a:r>
            <a:endParaRPr lang="en-US" sz="3400" b="1" dirty="0">
              <a:solidFill>
                <a:srgbClr val="7C4B3B"/>
              </a:solidFill>
            </a:endParaRPr>
          </a:p>
        </p:txBody>
      </p:sp>
      <p:sp>
        <p:nvSpPr>
          <p:cNvPr id="7" name="Subtitle 4"/>
          <p:cNvSpPr txBox="1">
            <a:spLocks/>
          </p:cNvSpPr>
          <p:nvPr/>
        </p:nvSpPr>
        <p:spPr>
          <a:xfrm>
            <a:off x="805427" y="1756611"/>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A soybean plant containing chemically-induced mutations which cause the plant to produce more oleic acid in its seeds than a wild-type soybean plant produces. The mutations occur in the genes for delta-twelve fatty acid desaturase 2-1B enzyme (FAD2-1B) and delta-twelve fatty acid desaturase 2-1A enzyme (FAD2-1A).</a:t>
            </a:r>
          </a:p>
          <a:p>
            <a:r>
              <a:rPr lang="en-US" sz="1400" i="1" dirty="0" smtClean="0">
                <a:solidFill>
                  <a:srgbClr val="3C2A18"/>
                </a:solidFill>
              </a:rPr>
              <a:t>(Life Sciences, Manufacturing)</a:t>
            </a:r>
            <a:endParaRPr lang="en-US" sz="1400" i="1" dirty="0">
              <a:solidFill>
                <a:srgbClr val="3C2A18"/>
              </a:solidFill>
            </a:endParaRP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31.15</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Renee.Wagner@ars.usda.gov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855" y="176462"/>
            <a:ext cx="2445103" cy="1909011"/>
          </a:xfrm>
          <a:prstGeom prst="rect">
            <a:avLst/>
          </a:prstGeom>
          <a:ln w="31750">
            <a:solidFill>
              <a:schemeClr val="bg2"/>
            </a:solidFill>
          </a:ln>
        </p:spPr>
      </p:pic>
    </p:spTree>
    <p:extLst>
      <p:ext uri="{BB962C8B-B14F-4D97-AF65-F5344CB8AC3E}">
        <p14:creationId xmlns:p14="http://schemas.microsoft.com/office/powerpoint/2010/main" val="27135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p>
          <a:p>
            <a:pPr>
              <a:spcBef>
                <a:spcPts val="0"/>
              </a:spcBef>
              <a:buClr>
                <a:srgbClr val="A50021"/>
              </a:buClr>
            </a:pPr>
            <a:endParaRPr lang="en-US" altLang="en-US" sz="1000" b="1" dirty="0">
              <a:solidFill>
                <a:srgbClr val="7C4B3B"/>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Reduce the use of noxious chemical pesticides</a:t>
            </a:r>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Broad application, effective </a:t>
            </a:r>
            <a:r>
              <a:rPr lang="en-US" sz="1300" dirty="0"/>
              <a:t>against a range of aphid </a:t>
            </a:r>
            <a:r>
              <a:rPr lang="en-US" sz="1300" dirty="0" smtClean="0"/>
              <a:t>species</a:t>
            </a:r>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Not harmful to beneficial insect species. </a:t>
            </a:r>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Increased crop yields</a:t>
            </a:r>
            <a:endParaRPr lang="en-US" sz="1300" dirty="0"/>
          </a:p>
          <a:p>
            <a:pPr>
              <a:spcBef>
                <a:spcPts val="0"/>
              </a:spcBef>
              <a:buClr>
                <a:srgbClr val="A50021"/>
              </a:buClr>
            </a:pPr>
            <a:endParaRPr lang="en-US" altLang="en-US" sz="400" b="1"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altLang="en-US" sz="1300" dirty="0" smtClean="0"/>
              <a:t>The dsRNA construct can be used in conjunction with traditional baits in traps, applied topically to crops via a solution, or delivered to the target aphid population via a plant mediated delivery in a transgenic plant resistant to range of </a:t>
            </a:r>
            <a:r>
              <a:rPr lang="en-US" altLang="en-US" sz="1300" smtClean="0"/>
              <a:t>aphid species</a:t>
            </a:r>
            <a:endParaRPr lang="en-US" altLang="en-US" sz="1300" dirty="0"/>
          </a:p>
          <a:p>
            <a:endParaRPr lang="en-US" sz="1300" dirty="0"/>
          </a:p>
        </p:txBody>
      </p:sp>
      <p:sp>
        <p:nvSpPr>
          <p:cNvPr id="4" name="Title 3"/>
          <p:cNvSpPr>
            <a:spLocks noGrp="1"/>
          </p:cNvSpPr>
          <p:nvPr>
            <p:ph type="ctrTitle"/>
          </p:nvPr>
        </p:nvSpPr>
        <p:spPr>
          <a:xfrm>
            <a:off x="463807" y="203304"/>
            <a:ext cx="4417807" cy="1702160"/>
          </a:xfrm>
        </p:spPr>
        <p:txBody>
          <a:bodyPr>
            <a:normAutofit fontScale="90000"/>
          </a:bodyPr>
          <a:lstStyle/>
          <a:p>
            <a:pPr algn="ctr"/>
            <a:r>
              <a:rPr lang="en-US" b="1" dirty="0" smtClean="0">
                <a:solidFill>
                  <a:srgbClr val="7C4B3B"/>
                </a:solidFill>
              </a:rPr>
              <a:t>Double Stranded RNA Constructs for Aphid Control	</a:t>
            </a:r>
            <a:endParaRPr lang="en-US" b="1" dirty="0">
              <a:solidFill>
                <a:srgbClr val="7C4B3B"/>
              </a:solidFill>
            </a:endParaRPr>
          </a:p>
        </p:txBody>
      </p:sp>
      <p:sp>
        <p:nvSpPr>
          <p:cNvPr id="7" name="Subtitle 4"/>
          <p:cNvSpPr txBox="1">
            <a:spLocks/>
          </p:cNvSpPr>
          <p:nvPr/>
        </p:nvSpPr>
        <p:spPr>
          <a:xfrm>
            <a:off x="771864" y="2171054"/>
            <a:ext cx="4610262" cy="4055933"/>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smtClean="0">
                <a:solidFill>
                  <a:schemeClr val="tx1"/>
                </a:solidFill>
              </a:rPr>
              <a:t>Detailed are novel double stranded RNA constructs that target either Chloride Intracellular Channel (CLIC) or Sucrase gene expression in Aphids. The use of these constructs have shown increased mortality in aphid </a:t>
            </a:r>
            <a:r>
              <a:rPr lang="en-US" dirty="0">
                <a:solidFill>
                  <a:schemeClr val="tx1"/>
                </a:solidFill>
              </a:rPr>
              <a:t>species, including but not limited to </a:t>
            </a:r>
            <a:r>
              <a:rPr lang="en-US" i="1" dirty="0">
                <a:solidFill>
                  <a:schemeClr val="tx1"/>
                </a:solidFill>
              </a:rPr>
              <a:t>Diuraphisnoxia, Myzuspersicae</a:t>
            </a:r>
            <a:r>
              <a:rPr lang="en-US" dirty="0">
                <a:solidFill>
                  <a:schemeClr val="tx1"/>
                </a:solidFill>
              </a:rPr>
              <a:t>, and </a:t>
            </a:r>
            <a:r>
              <a:rPr lang="en-US" i="1" dirty="0">
                <a:solidFill>
                  <a:schemeClr val="tx1"/>
                </a:solidFill>
              </a:rPr>
              <a:t>Schizaphisgraminum</a:t>
            </a:r>
            <a:r>
              <a:rPr lang="en-US" dirty="0">
                <a:solidFill>
                  <a:schemeClr val="tx1"/>
                </a:solidFill>
              </a:rPr>
              <a:t>. </a:t>
            </a:r>
            <a:r>
              <a:rPr lang="en-US" dirty="0" smtClean="0">
                <a:solidFill>
                  <a:schemeClr val="tx1"/>
                </a:solidFill>
              </a:rPr>
              <a:t> Also detailed are novel methods for pest management.  </a:t>
            </a:r>
            <a:endParaRPr lang="en-US" dirty="0"/>
          </a:p>
          <a:p>
            <a:r>
              <a:rPr lang="en-US" i="1" dirty="0">
                <a:solidFill>
                  <a:srgbClr val="3C2A18"/>
                </a:solidFill>
              </a:rPr>
              <a:t>(Environmental, Life Sciences)</a:t>
            </a:r>
            <a:endParaRPr lang="en-US" dirty="0">
              <a:solidFill>
                <a:srgbClr val="3C2A18"/>
              </a:solidFill>
            </a:endParaRPr>
          </a:p>
          <a:p>
            <a:endParaRPr lang="en-US" i="1" dirty="0" smtClean="0">
              <a:solidFill>
                <a:srgbClr val="3C2A18"/>
              </a:solidFill>
            </a:endParaRPr>
          </a:p>
          <a:p>
            <a:r>
              <a:rPr lang="en-US" i="1" dirty="0" smtClean="0">
                <a:solidFill>
                  <a:srgbClr val="3C2A18"/>
                </a:solidFill>
              </a:rPr>
              <a:t>Docket Nos: 177.12 and 41.17</a:t>
            </a:r>
            <a:endParaRPr lang="en-US" i="1" dirty="0">
              <a:solidFill>
                <a:srgbClr val="3C2A18"/>
              </a:solidFill>
            </a:endParaRPr>
          </a:p>
          <a:p>
            <a:r>
              <a:rPr lang="en-US" i="1" dirty="0">
                <a:solidFill>
                  <a:srgbClr val="3C2A18"/>
                </a:solidFill>
              </a:rPr>
              <a:t>Contact: </a:t>
            </a:r>
            <a:r>
              <a:rPr lang="en-US" i="1" dirty="0" smtClean="0">
                <a:solidFill>
                  <a:srgbClr val="3C2A18"/>
                </a:solidFill>
                <a:hlinkClick r:id="rId2"/>
              </a:rPr>
              <a:t>Jeffrey.Walenta@ars.usda.gov</a:t>
            </a:r>
            <a:r>
              <a:rPr lang="en-US" i="1" dirty="0" smtClean="0">
                <a:solidFill>
                  <a:srgbClr val="3C2A18"/>
                </a:solidFill>
              </a:rPr>
              <a:t>	</a:t>
            </a: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a:stretch>
            <a:fillRect/>
          </a:stretch>
        </p:blipFill>
        <p:spPr>
          <a:xfrm>
            <a:off x="7632449" y="39756"/>
            <a:ext cx="1811916" cy="2194560"/>
          </a:xfrm>
          <a:prstGeom prst="rect">
            <a:avLst/>
          </a:prstGeom>
        </p:spPr>
      </p:pic>
    </p:spTree>
    <p:extLst>
      <p:ext uri="{BB962C8B-B14F-4D97-AF65-F5344CB8AC3E}">
        <p14:creationId xmlns:p14="http://schemas.microsoft.com/office/powerpoint/2010/main" val="40101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3409" y="296492"/>
            <a:ext cx="5217475" cy="1292662"/>
          </a:xfrm>
          <a:prstGeom prst="rect">
            <a:avLst/>
          </a:prstGeom>
          <a:noFill/>
          <a:ln>
            <a:solidFill>
              <a:schemeClr val="bg2"/>
            </a:solidFill>
          </a:ln>
        </p:spPr>
        <p:txBody>
          <a:bodyPr wrap="square" rtlCol="0" anchor="ctr" anchorCtr="1">
            <a:spAutoFit/>
          </a:bodyPr>
          <a:lstStyle/>
          <a:p>
            <a:pPr algn="ctr"/>
            <a:r>
              <a:rPr lang="en-US" sz="2600" b="1" i="1" dirty="0" smtClean="0">
                <a:solidFill>
                  <a:srgbClr val="7C4B3B"/>
                </a:solidFill>
              </a:rPr>
              <a:t>Pseudomonas</a:t>
            </a:r>
            <a:r>
              <a:rPr lang="en-US" sz="2600" b="1" dirty="0" smtClean="0">
                <a:solidFill>
                  <a:srgbClr val="7C4B3B"/>
                </a:solidFill>
              </a:rPr>
              <a:t> Species for Weed Suppression and Annual Grass Weed Management </a:t>
            </a:r>
            <a:endParaRPr lang="en-US" sz="2600" b="1" i="1" dirty="0">
              <a:solidFill>
                <a:srgbClr val="7C4B3B"/>
              </a:solidFill>
            </a:endParaRPr>
          </a:p>
        </p:txBody>
      </p:sp>
      <p:sp>
        <p:nvSpPr>
          <p:cNvPr id="7" name="TextBox 6"/>
          <p:cNvSpPr txBox="1"/>
          <p:nvPr/>
        </p:nvSpPr>
        <p:spPr>
          <a:xfrm>
            <a:off x="725444" y="1900517"/>
            <a:ext cx="4945440" cy="4524315"/>
          </a:xfrm>
          <a:prstGeom prst="rect">
            <a:avLst/>
          </a:prstGeom>
          <a:noFill/>
          <a:ln>
            <a:solidFill>
              <a:schemeClr val="bg2"/>
            </a:solidFill>
          </a:ln>
        </p:spPr>
        <p:txBody>
          <a:bodyPr wrap="square" rtlCol="0" anchor="ctr" anchorCtr="1">
            <a:spAutoFit/>
          </a:bodyPr>
          <a:lstStyle/>
          <a:p>
            <a:r>
              <a:rPr lang="en-US" i="1" dirty="0">
                <a:solidFill>
                  <a:prstClr val="black"/>
                </a:solidFill>
              </a:rPr>
              <a:t>Pseudomonas fluorescens </a:t>
            </a:r>
            <a:r>
              <a:rPr lang="en-US" dirty="0">
                <a:solidFill>
                  <a:prstClr val="black"/>
                </a:solidFill>
              </a:rPr>
              <a:t>strain ACK55 is a naturally occurring soil bacterium that selectively inhibits the root development of cheatgrass, medusahead, and jointed </a:t>
            </a:r>
            <a:r>
              <a:rPr lang="en-US" dirty="0" smtClean="0">
                <a:solidFill>
                  <a:prstClr val="black"/>
                </a:solidFill>
              </a:rPr>
              <a:t>goatgrass. </a:t>
            </a:r>
            <a:r>
              <a:rPr lang="en-US" dirty="0">
                <a:solidFill>
                  <a:prstClr val="black"/>
                </a:solidFill>
              </a:rPr>
              <a:t>This biologically based herbicide reduces these annual grass weeds, over time, in cropland, turf, rangeland, and roadsides. </a:t>
            </a:r>
            <a:r>
              <a:rPr lang="en-US" dirty="0" smtClean="0">
                <a:solidFill>
                  <a:prstClr val="black"/>
                </a:solidFill>
              </a:rPr>
              <a:t>Methods are provided for the isolation and use of weed-suppressive </a:t>
            </a:r>
            <a:r>
              <a:rPr lang="en-US" sz="1600" i="1" dirty="0" smtClean="0">
                <a:solidFill>
                  <a:prstClr val="black"/>
                </a:solidFill>
              </a:rPr>
              <a:t>P. fluorescens</a:t>
            </a:r>
            <a:r>
              <a:rPr lang="en-US" i="1" dirty="0" smtClean="0">
                <a:solidFill>
                  <a:prstClr val="black"/>
                </a:solidFill>
              </a:rPr>
              <a:t>.</a:t>
            </a:r>
            <a:r>
              <a:rPr lang="en-US" dirty="0">
                <a:solidFill>
                  <a:prstClr val="black"/>
                </a:solidFill>
              </a:rPr>
              <a:t> </a:t>
            </a:r>
            <a:r>
              <a:rPr lang="en-US" dirty="0" smtClean="0">
                <a:solidFill>
                  <a:prstClr val="black"/>
                </a:solidFill>
              </a:rPr>
              <a:t>ARS is pursing regulatory approval for use of strain ACK55. </a:t>
            </a:r>
            <a:endParaRPr lang="en-US" dirty="0"/>
          </a:p>
          <a:p>
            <a:r>
              <a:rPr lang="en-US" i="1" dirty="0">
                <a:solidFill>
                  <a:srgbClr val="3C2A18"/>
                </a:solidFill>
              </a:rPr>
              <a:t>(Environmental, Life Sciences</a:t>
            </a:r>
            <a:r>
              <a:rPr lang="en-US" i="1" dirty="0" smtClean="0">
                <a:solidFill>
                  <a:srgbClr val="3C2A18"/>
                </a:solidFill>
              </a:rPr>
              <a:t>)</a:t>
            </a:r>
          </a:p>
          <a:p>
            <a:endParaRPr lang="en-US" dirty="0">
              <a:solidFill>
                <a:srgbClr val="3C2A18"/>
              </a:solidFill>
            </a:endParaRPr>
          </a:p>
          <a:p>
            <a:r>
              <a:rPr lang="en-US" i="1" dirty="0" smtClean="0">
                <a:solidFill>
                  <a:srgbClr val="3C2A18"/>
                </a:solidFill>
              </a:rPr>
              <a:t>Docket No.</a:t>
            </a:r>
            <a:r>
              <a:rPr lang="en-US" i="1" dirty="0">
                <a:solidFill>
                  <a:srgbClr val="3C2A18"/>
                </a:solidFill>
              </a:rPr>
              <a:t> </a:t>
            </a:r>
            <a:r>
              <a:rPr lang="en-US" i="1" dirty="0" smtClean="0">
                <a:solidFill>
                  <a:srgbClr val="3C2A18"/>
                </a:solidFill>
              </a:rPr>
              <a:t>36.17</a:t>
            </a:r>
          </a:p>
          <a:p>
            <a:r>
              <a:rPr lang="en-US" i="1" dirty="0" smtClean="0">
                <a:solidFill>
                  <a:srgbClr val="3C2A18"/>
                </a:solidFill>
              </a:rPr>
              <a:t>Contact: </a:t>
            </a:r>
            <a:r>
              <a:rPr lang="en-US" i="1" u="sng" dirty="0" smtClean="0">
                <a:solidFill>
                  <a:srgbClr val="C00000"/>
                </a:solidFill>
              </a:rPr>
              <a:t>David.Nicholson@ars.usda.gov</a:t>
            </a:r>
          </a:p>
        </p:txBody>
      </p:sp>
      <p:sp>
        <p:nvSpPr>
          <p:cNvPr id="8" name="Subtitle 4"/>
          <p:cNvSpPr>
            <a:spLocks noGrp="1"/>
          </p:cNvSpPr>
          <p:nvPr>
            <p:ph type="subTitle" idx="1"/>
          </p:nvPr>
        </p:nvSpPr>
        <p:spPr>
          <a:xfrm>
            <a:off x="6316807" y="3139195"/>
            <a:ext cx="4413071" cy="2648369"/>
          </a:xfrm>
        </p:spPr>
        <p:txBody>
          <a:bodyPr>
            <a:noAutofit/>
          </a:bodyPr>
          <a:lstStyle/>
          <a:p>
            <a:pPr>
              <a:spcBef>
                <a:spcPts val="0"/>
              </a:spcBef>
              <a:buClr>
                <a:srgbClr val="A50021"/>
              </a:buClr>
            </a:pPr>
            <a:r>
              <a:rPr lang="en-US" altLang="en-US" sz="1900" b="1" dirty="0" smtClean="0">
                <a:solidFill>
                  <a:srgbClr val="7C4B3B"/>
                </a:solidFill>
              </a:rPr>
              <a:t>Benefits</a:t>
            </a:r>
          </a:p>
          <a:p>
            <a:pPr marL="171450" indent="-171450">
              <a:spcBef>
                <a:spcPts val="0"/>
              </a:spcBef>
              <a:buClr>
                <a:srgbClr val="A50021"/>
              </a:buClr>
              <a:buSzPct val="85000"/>
              <a:buFont typeface="Wingdings" panose="05000000000000000000" pitchFamily="2" charset="2"/>
              <a:buChar char="§"/>
            </a:pPr>
            <a:r>
              <a:rPr lang="en-US" sz="1300" dirty="0" smtClean="0">
                <a:solidFill>
                  <a:prstClr val="black"/>
                </a:solidFill>
              </a:rPr>
              <a:t>These bacteria are a cost-effective and long-term control method </a:t>
            </a:r>
            <a:r>
              <a:rPr lang="en-US" sz="1300" dirty="0">
                <a:solidFill>
                  <a:prstClr val="black"/>
                </a:solidFill>
              </a:rPr>
              <a:t> </a:t>
            </a:r>
            <a:r>
              <a:rPr lang="en-US" sz="1300" dirty="0" smtClean="0">
                <a:solidFill>
                  <a:prstClr val="black"/>
                </a:solidFill>
              </a:rPr>
              <a:t>alternative to herbicides.</a:t>
            </a:r>
          </a:p>
          <a:p>
            <a:pPr marL="171450" indent="-171450">
              <a:spcBef>
                <a:spcPts val="0"/>
              </a:spcBef>
              <a:buClr>
                <a:srgbClr val="A50021"/>
              </a:buClr>
              <a:buSzPct val="85000"/>
              <a:buFont typeface="Wingdings" panose="05000000000000000000" pitchFamily="2" charset="2"/>
              <a:buChar char="§"/>
            </a:pPr>
            <a:r>
              <a:rPr lang="en-US" sz="1300" dirty="0" smtClean="0"/>
              <a:t>Use can lead to reduction in wildfires</a:t>
            </a:r>
            <a:r>
              <a:rPr lang="en-US" sz="1300" dirty="0"/>
              <a:t>, </a:t>
            </a:r>
            <a:r>
              <a:rPr lang="en-US" sz="1300" dirty="0" smtClean="0"/>
              <a:t>as </a:t>
            </a:r>
            <a:r>
              <a:rPr lang="en-US" sz="1300" dirty="0"/>
              <a:t>well as, </a:t>
            </a:r>
            <a:r>
              <a:rPr lang="en-US" sz="1300" dirty="0" smtClean="0"/>
              <a:t>improved cropland </a:t>
            </a:r>
            <a:r>
              <a:rPr lang="en-US" sz="1300" dirty="0"/>
              <a:t>yields and rangeland forage potential. </a:t>
            </a:r>
            <a:endParaRPr lang="en-US" sz="1300" dirty="0">
              <a:solidFill>
                <a:prstClr val="black"/>
              </a:solidFill>
            </a:endParaRPr>
          </a:p>
          <a:p>
            <a:pPr>
              <a:spcBef>
                <a:spcPts val="0"/>
              </a:spcBef>
              <a:buClr>
                <a:srgbClr val="A50021"/>
              </a:buClr>
            </a:pPr>
            <a:endParaRPr lang="en-US" altLang="en-US" sz="400" b="1" dirty="0">
              <a:solidFill>
                <a:schemeClr val="accent2">
                  <a:lumMod val="75000"/>
                </a:schemeClr>
              </a:solidFill>
            </a:endParaRPr>
          </a:p>
          <a:p>
            <a:pPr>
              <a:spcBef>
                <a:spcPts val="0"/>
              </a:spcBef>
              <a:buClr>
                <a:srgbClr val="A50021"/>
              </a:buClr>
            </a:pPr>
            <a:endParaRPr lang="en-US" altLang="en-US" sz="800" b="1" dirty="0">
              <a:solidFill>
                <a:prstClr val="black"/>
              </a:solidFill>
            </a:endParaRPr>
          </a:p>
          <a:p>
            <a:pPr>
              <a:spcBef>
                <a:spcPts val="0"/>
              </a:spcBef>
              <a:buClr>
                <a:srgbClr val="A50021"/>
              </a:buClr>
            </a:pPr>
            <a:r>
              <a:rPr lang="en-US" altLang="en-US" sz="1900" b="1" dirty="0" smtClean="0">
                <a:solidFill>
                  <a:schemeClr val="accent2">
                    <a:lumMod val="75000"/>
                  </a:schemeClr>
                </a:solidFill>
              </a:rPr>
              <a:t>Applications</a:t>
            </a:r>
          </a:p>
          <a:p>
            <a:pPr marL="171450" indent="-171450">
              <a:buClr>
                <a:schemeClr val="accent2"/>
              </a:buClr>
              <a:buSzPct val="85000"/>
              <a:buFont typeface="Wingdings" panose="05000000000000000000" pitchFamily="2" charset="2"/>
              <a:buChar char="§"/>
            </a:pPr>
            <a:r>
              <a:rPr lang="en-US" sz="1300" dirty="0" smtClean="0"/>
              <a:t>The bacteria can be used to coat seeds or added directly to soil.  These strains provide species specific control of invasive grasses and do not cause major change to the soil microbial community.</a:t>
            </a:r>
            <a:endParaRPr lang="en-US" sz="13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5589" y="1"/>
            <a:ext cx="3356659" cy="2237772"/>
          </a:xfrm>
          <a:prstGeom prst="rect">
            <a:avLst/>
          </a:prstGeom>
        </p:spPr>
      </p:pic>
      <p:sp>
        <p:nvSpPr>
          <p:cNvPr id="3" name="Rectangle 2"/>
          <p:cNvSpPr/>
          <p:nvPr/>
        </p:nvSpPr>
        <p:spPr>
          <a:xfrm>
            <a:off x="7093868" y="2316213"/>
            <a:ext cx="2912184" cy="600164"/>
          </a:xfrm>
          <a:prstGeom prst="rect">
            <a:avLst/>
          </a:prstGeom>
        </p:spPr>
        <p:txBody>
          <a:bodyPr wrap="square">
            <a:spAutoFit/>
          </a:bodyPr>
          <a:lstStyle/>
          <a:p>
            <a:pPr algn="ctr"/>
            <a:r>
              <a:rPr lang="en-US" sz="1100" dirty="0">
                <a:ea typeface="Calibri" panose="020F0502020204030204" pitchFamily="34" charset="0"/>
              </a:rPr>
              <a:t>Wyoming land treated </a:t>
            </a:r>
            <a:r>
              <a:rPr lang="en-US" sz="1100" dirty="0" smtClean="0">
                <a:ea typeface="Calibri" panose="020F0502020204030204" pitchFamily="34" charset="0"/>
              </a:rPr>
              <a:t>with</a:t>
            </a:r>
          </a:p>
          <a:p>
            <a:pPr algn="ctr"/>
            <a:r>
              <a:rPr lang="en-US" sz="1100" i="1" dirty="0" smtClean="0">
                <a:ea typeface="Calibri" panose="020F0502020204030204" pitchFamily="34" charset="0"/>
              </a:rPr>
              <a:t>P. </a:t>
            </a:r>
            <a:r>
              <a:rPr lang="en-US" sz="1100" i="1" dirty="0">
                <a:ea typeface="Calibri" panose="020F0502020204030204" pitchFamily="34" charset="0"/>
              </a:rPr>
              <a:t>fluorescens</a:t>
            </a:r>
            <a:r>
              <a:rPr lang="en-US" sz="1100" dirty="0">
                <a:ea typeface="Calibri" panose="020F0502020204030204" pitchFamily="34" charset="0"/>
              </a:rPr>
              <a:t> strain ACK55 </a:t>
            </a:r>
            <a:r>
              <a:rPr lang="en-US" sz="1100" dirty="0" smtClean="0">
                <a:ea typeface="Calibri" panose="020F0502020204030204" pitchFamily="34" charset="0"/>
              </a:rPr>
              <a:t>three </a:t>
            </a:r>
            <a:r>
              <a:rPr lang="en-US" sz="1100" dirty="0">
                <a:ea typeface="Calibri" panose="020F0502020204030204" pitchFamily="34" charset="0"/>
              </a:rPr>
              <a:t>years prior to taking this </a:t>
            </a:r>
            <a:r>
              <a:rPr lang="en-US" sz="1100" dirty="0" smtClean="0">
                <a:ea typeface="Calibri" panose="020F0502020204030204" pitchFamily="34" charset="0"/>
              </a:rPr>
              <a:t>picture</a:t>
            </a:r>
            <a:r>
              <a:rPr lang="en-US" sz="1100" dirty="0">
                <a:ea typeface="Calibri" panose="020F0502020204030204" pitchFamily="34" charset="0"/>
              </a:rPr>
              <a:t>.</a:t>
            </a:r>
            <a:endParaRPr lang="en-US" sz="1100" dirty="0"/>
          </a:p>
        </p:txBody>
      </p:sp>
    </p:spTree>
    <p:extLst>
      <p:ext uri="{BB962C8B-B14F-4D97-AF65-F5344CB8AC3E}">
        <p14:creationId xmlns:p14="http://schemas.microsoft.com/office/powerpoint/2010/main" val="373251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Modification and expression of the sorghum cytochrome P450 enzymes in plant cells could increase </a:t>
            </a:r>
            <a:r>
              <a:rPr lang="en-US" sz="1200" dirty="0" err="1"/>
              <a:t>sorgoleone</a:t>
            </a:r>
            <a:r>
              <a:rPr lang="en-US" sz="1200" dirty="0"/>
              <a:t> levels, or alternatively, introduce its biosynthesis into species lacking the endogenous </a:t>
            </a:r>
            <a:r>
              <a:rPr lang="en-US" sz="1200" dirty="0" err="1"/>
              <a:t>sorgoleone</a:t>
            </a:r>
            <a:r>
              <a:rPr lang="en-US" sz="1200" dirty="0"/>
              <a:t> biosynthetic </a:t>
            </a:r>
            <a:r>
              <a:rPr lang="en-US" sz="1200" dirty="0" smtClean="0"/>
              <a:t>enzymes</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Potential use for engineering the production of </a:t>
            </a:r>
            <a:r>
              <a:rPr lang="en-US" sz="1200" dirty="0" err="1"/>
              <a:t>sorgoleone</a:t>
            </a:r>
            <a:r>
              <a:rPr lang="en-US" sz="1200" dirty="0"/>
              <a:t> and related phenolic lipids in crops for enhanced resistance to disease and for the ability to resist weed infestations</a:t>
            </a:r>
          </a:p>
        </p:txBody>
      </p:sp>
      <p:sp>
        <p:nvSpPr>
          <p:cNvPr id="4" name="Title 3"/>
          <p:cNvSpPr>
            <a:spLocks noGrp="1"/>
          </p:cNvSpPr>
          <p:nvPr>
            <p:ph type="ctrTitle"/>
          </p:nvPr>
        </p:nvSpPr>
        <p:spPr>
          <a:xfrm>
            <a:off x="588858" y="272644"/>
            <a:ext cx="4417807" cy="1702160"/>
          </a:xfrm>
        </p:spPr>
        <p:txBody>
          <a:bodyPr>
            <a:noAutofit/>
          </a:bodyPr>
          <a:lstStyle/>
          <a:p>
            <a:pPr algn="ctr"/>
            <a:r>
              <a:rPr lang="en-US" sz="3400" b="1" dirty="0" smtClean="0">
                <a:solidFill>
                  <a:srgbClr val="7C4B3B"/>
                </a:solidFill>
              </a:rPr>
              <a:t>Novel Cytochrome P450 Enzymes from Sorghum Bicolor</a:t>
            </a:r>
            <a:endParaRPr lang="en-US" sz="3400" b="1" dirty="0">
              <a:solidFill>
                <a:srgbClr val="7C4B3B"/>
              </a:solidFill>
            </a:endParaRPr>
          </a:p>
        </p:txBody>
      </p:sp>
      <p:sp>
        <p:nvSpPr>
          <p:cNvPr id="7" name="Subtitle 4"/>
          <p:cNvSpPr txBox="1">
            <a:spLocks/>
          </p:cNvSpPr>
          <p:nvPr/>
        </p:nvSpPr>
        <p:spPr>
          <a:xfrm>
            <a:off x="765321" y="2249905"/>
            <a:ext cx="4413071" cy="405063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t>Two novel cytochrome P450 genes isolated from sorghum, each gene encoding a protein having </a:t>
            </a:r>
            <a:r>
              <a:rPr lang="en-US" sz="1600" dirty="0" err="1"/>
              <a:t>pentadecatrienyl</a:t>
            </a:r>
            <a:r>
              <a:rPr lang="en-US" sz="1600" dirty="0"/>
              <a:t> resorcinol hydroxylase activity. Expression vectors containing these sequences are made and used to elevate levels of </a:t>
            </a:r>
            <a:r>
              <a:rPr lang="en-US" sz="1600" dirty="0" err="1"/>
              <a:t>pentadecatrienyl</a:t>
            </a:r>
            <a:r>
              <a:rPr lang="en-US" sz="1600" dirty="0"/>
              <a:t> resorcinol hydroxylase in transgenic cells and organisms. Divisional patent application.  Parent U.S. patent No. is 9,284,537.</a:t>
            </a:r>
          </a:p>
          <a:p>
            <a:r>
              <a:rPr lang="en-US" sz="1500" i="1" dirty="0">
                <a:solidFill>
                  <a:srgbClr val="3C2A18"/>
                </a:solidFill>
              </a:rPr>
              <a:t>(Life </a:t>
            </a:r>
            <a:r>
              <a:rPr lang="en-US" sz="1500" i="1" dirty="0" smtClean="0">
                <a:solidFill>
                  <a:srgbClr val="3C2A18"/>
                </a:solidFill>
              </a:rPr>
              <a:t>Sciences)</a:t>
            </a:r>
            <a:endParaRPr lang="en-US" sz="1500" i="1" dirty="0">
              <a:solidFill>
                <a:srgbClr val="3C2A18"/>
              </a:solidFill>
            </a:endParaRP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41.16</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159" y="112294"/>
            <a:ext cx="1364629" cy="2022861"/>
          </a:xfrm>
          <a:prstGeom prst="rect">
            <a:avLst/>
          </a:prstGeom>
          <a:ln w="31750">
            <a:solidFill>
              <a:schemeClr val="bg2"/>
            </a:solidFill>
          </a:ln>
        </p:spPr>
      </p:pic>
    </p:spTree>
    <p:extLst>
      <p:ext uri="{BB962C8B-B14F-4D97-AF65-F5344CB8AC3E}">
        <p14:creationId xmlns:p14="http://schemas.microsoft.com/office/powerpoint/2010/main" val="7512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Architectural improvements could lead to high density production, reduce manual labor costs, and reduce the volume of chemical inputs </a:t>
            </a:r>
            <a:r>
              <a:rPr lang="en-US" sz="1200" dirty="0" smtClean="0"/>
              <a:t>needed</a:t>
            </a:r>
          </a:p>
          <a:p>
            <a:pPr marL="285750" indent="-182880">
              <a:spcBef>
                <a:spcPts val="0"/>
              </a:spcBef>
              <a:spcAft>
                <a:spcPts val="600"/>
              </a:spcAft>
              <a:buClr>
                <a:srgbClr val="A50021"/>
              </a:buClr>
              <a:buSzPct val="125000"/>
              <a:buFont typeface="Arial" panose="020B0604020202020204" pitchFamily="34" charset="0"/>
              <a:buChar char="•"/>
            </a:pPr>
            <a:r>
              <a:rPr lang="en-US" sz="1200" dirty="0"/>
              <a:t>Easier management could translate to cost savings for growers and consumers</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i="1" dirty="0" err="1"/>
              <a:t>Prunus</a:t>
            </a:r>
            <a:r>
              <a:rPr lang="en-US" sz="1200" dirty="0"/>
              <a:t> tree industry including peach, plum, almond, apricot and </a:t>
            </a:r>
            <a:r>
              <a:rPr lang="en-US" sz="1200" dirty="0" smtClean="0"/>
              <a:t>cherry</a:t>
            </a:r>
          </a:p>
          <a:p>
            <a:pPr marL="285750" indent="-182880">
              <a:spcBef>
                <a:spcPts val="0"/>
              </a:spcBef>
              <a:spcAft>
                <a:spcPts val="600"/>
              </a:spcAft>
              <a:buClr>
                <a:srgbClr val="A50021"/>
              </a:buClr>
              <a:buSzPct val="125000"/>
              <a:buFont typeface="Arial" panose="020B0604020202020204" pitchFamily="34" charset="0"/>
              <a:buChar char="•"/>
            </a:pPr>
            <a:r>
              <a:rPr lang="en-US" sz="1200" dirty="0"/>
              <a:t>Environmental benefit given that less agricultural land and chemical inputs are needed</a:t>
            </a:r>
          </a:p>
        </p:txBody>
      </p:sp>
      <p:sp>
        <p:nvSpPr>
          <p:cNvPr id="4" name="Title 3"/>
          <p:cNvSpPr>
            <a:spLocks noGrp="1"/>
          </p:cNvSpPr>
          <p:nvPr>
            <p:ph type="ctrTitle"/>
          </p:nvPr>
        </p:nvSpPr>
        <p:spPr>
          <a:xfrm>
            <a:off x="515064" y="206850"/>
            <a:ext cx="4929625" cy="1702160"/>
          </a:xfrm>
        </p:spPr>
        <p:txBody>
          <a:bodyPr>
            <a:noAutofit/>
          </a:bodyPr>
          <a:lstStyle/>
          <a:p>
            <a:pPr algn="ctr"/>
            <a:r>
              <a:rPr lang="en-US" sz="3000" b="1" dirty="0" smtClean="0">
                <a:solidFill>
                  <a:srgbClr val="7C4B3B"/>
                </a:solidFill>
              </a:rPr>
              <a:t>Functional Analysis of Lazy1 in Arabidopsis Thaliana and </a:t>
            </a:r>
            <a:r>
              <a:rPr lang="en-US" sz="3000" b="1" dirty="0" err="1" smtClean="0">
                <a:solidFill>
                  <a:srgbClr val="7C4B3B"/>
                </a:solidFill>
              </a:rPr>
              <a:t>Prunus</a:t>
            </a:r>
            <a:r>
              <a:rPr lang="en-US" sz="3000" b="1" dirty="0" smtClean="0">
                <a:solidFill>
                  <a:srgbClr val="7C4B3B"/>
                </a:solidFill>
              </a:rPr>
              <a:t> Trees</a:t>
            </a:r>
            <a:endParaRPr lang="en-US" sz="3000" b="1" dirty="0">
              <a:solidFill>
                <a:srgbClr val="7C4B3B"/>
              </a:solidFill>
            </a:endParaRPr>
          </a:p>
        </p:txBody>
      </p:sp>
      <p:sp>
        <p:nvSpPr>
          <p:cNvPr id="7" name="Subtitle 4"/>
          <p:cNvSpPr txBox="1">
            <a:spLocks/>
          </p:cNvSpPr>
          <p:nvPr/>
        </p:nvSpPr>
        <p:spPr>
          <a:xfrm>
            <a:off x="773340" y="2173706"/>
            <a:ext cx="4413071" cy="405063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A gene called LAZY1 characterized in </a:t>
            </a:r>
            <a:r>
              <a:rPr lang="en-US" sz="1600" i="1" dirty="0" err="1">
                <a:solidFill>
                  <a:schemeClr val="tx1"/>
                </a:solidFill>
              </a:rPr>
              <a:t>Prunus</a:t>
            </a:r>
            <a:r>
              <a:rPr lang="en-US" sz="1600" i="1" dirty="0">
                <a:solidFill>
                  <a:schemeClr val="tx1"/>
                </a:solidFill>
              </a:rPr>
              <a:t> </a:t>
            </a:r>
            <a:r>
              <a:rPr lang="en-US" sz="1600" dirty="0">
                <a:solidFill>
                  <a:schemeClr val="tx1"/>
                </a:solidFill>
              </a:rPr>
              <a:t>trees that can be manipulated to influence branch angles and thus, overall tree architecture. Reduction of LAZY1 gene expression in </a:t>
            </a:r>
            <a:r>
              <a:rPr lang="en-US" sz="1600" i="1" dirty="0" err="1">
                <a:solidFill>
                  <a:schemeClr val="tx1"/>
                </a:solidFill>
              </a:rPr>
              <a:t>Prunus</a:t>
            </a:r>
            <a:r>
              <a:rPr lang="en-US" sz="1600" i="1" dirty="0">
                <a:solidFill>
                  <a:schemeClr val="tx1"/>
                </a:solidFill>
              </a:rPr>
              <a:t> </a:t>
            </a:r>
            <a:r>
              <a:rPr lang="en-US" sz="1600" dirty="0">
                <a:solidFill>
                  <a:schemeClr val="tx1"/>
                </a:solidFill>
              </a:rPr>
              <a:t>species leads to wider branch angles, while increased gene expression leads to narrower and more upright tree growth. Our results establish that manipulation of the gene function results in changes in tree shape and can be used to engineer fruit or ornamental trees with desired branch angles. </a:t>
            </a:r>
          </a:p>
          <a:p>
            <a:r>
              <a:rPr lang="en-US" sz="1500" i="1" dirty="0">
                <a:solidFill>
                  <a:srgbClr val="3C2A18"/>
                </a:solidFill>
              </a:rPr>
              <a:t>(Life Sciences)</a:t>
            </a: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168.13</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77234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System is designed to reduce berry bruising in machine-harvested </a:t>
            </a:r>
            <a:r>
              <a:rPr lang="en-US" sz="1200" dirty="0" smtClean="0"/>
              <a:t>fruit</a:t>
            </a:r>
          </a:p>
          <a:p>
            <a:pPr marL="285750" indent="-182880">
              <a:spcBef>
                <a:spcPts val="0"/>
              </a:spcBef>
              <a:spcAft>
                <a:spcPts val="600"/>
              </a:spcAft>
              <a:buClr>
                <a:srgbClr val="A50021"/>
              </a:buClr>
              <a:buSzPct val="125000"/>
              <a:buFont typeface="Arial" panose="020B0604020202020204" pitchFamily="34" charset="0"/>
              <a:buChar char="•"/>
            </a:pPr>
            <a:r>
              <a:rPr lang="en-US" sz="1200" dirty="0"/>
              <a:t>The system could be incorporated into existing commercial over-the-row harvesters and platform-based harvest-aid </a:t>
            </a:r>
            <a:r>
              <a:rPr lang="en-US" sz="1200" dirty="0" smtClean="0"/>
              <a:t>systems</a:t>
            </a:r>
          </a:p>
          <a:p>
            <a:pPr marL="285750" indent="-182880">
              <a:spcBef>
                <a:spcPts val="0"/>
              </a:spcBef>
              <a:spcAft>
                <a:spcPts val="600"/>
              </a:spcAft>
              <a:buClr>
                <a:srgbClr val="A50021"/>
              </a:buClr>
              <a:buSzPct val="125000"/>
              <a:buFont typeface="Arial" panose="020B0604020202020204" pitchFamily="34" charset="0"/>
              <a:buChar char="•"/>
            </a:pPr>
            <a:r>
              <a:rPr lang="en-US" sz="1200" dirty="0"/>
              <a:t>As a biocontrol for a specific weed to help increase wheat yields, restore rangeland and help in the fight to reduce wildfires </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Cheatgrass, medusahead, jointed goatgrass reduction in cropland and rangeland </a:t>
            </a:r>
            <a:endParaRPr lang="en-US" sz="12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Suppresses the growth of a grass weed allowing wheat and natives plants to grow</a:t>
            </a:r>
          </a:p>
        </p:txBody>
      </p:sp>
      <p:sp>
        <p:nvSpPr>
          <p:cNvPr id="4" name="Title 3"/>
          <p:cNvSpPr>
            <a:spLocks noGrp="1"/>
          </p:cNvSpPr>
          <p:nvPr>
            <p:ph type="ctrTitle"/>
          </p:nvPr>
        </p:nvSpPr>
        <p:spPr>
          <a:xfrm>
            <a:off x="620942" y="501932"/>
            <a:ext cx="4417807" cy="1702160"/>
          </a:xfrm>
        </p:spPr>
        <p:txBody>
          <a:bodyPr>
            <a:noAutofit/>
          </a:bodyPr>
          <a:lstStyle/>
          <a:p>
            <a:pPr algn="ctr"/>
            <a:r>
              <a:rPr lang="en-US" sz="2400" b="1" dirty="0" smtClean="0">
                <a:solidFill>
                  <a:srgbClr val="7C4B3B"/>
                </a:solidFill>
              </a:rPr>
              <a:t>Pseudomonas Species Having Weed-Supressive Activity and Benign Soil Survival Traits for Annual Grass Weed Management</a:t>
            </a:r>
            <a:endParaRPr lang="en-US" sz="2400" b="1" dirty="0">
              <a:solidFill>
                <a:srgbClr val="7C4B3B"/>
              </a:solidFill>
            </a:endParaRPr>
          </a:p>
        </p:txBody>
      </p:sp>
      <p:sp>
        <p:nvSpPr>
          <p:cNvPr id="7" name="Subtitle 4"/>
          <p:cNvSpPr txBox="1">
            <a:spLocks/>
          </p:cNvSpPr>
          <p:nvPr/>
        </p:nvSpPr>
        <p:spPr>
          <a:xfrm>
            <a:off x="837510" y="2462463"/>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t>Weed-suppressive Pseudomonas fluorescens bacterial strains effective for controlling one or more invasive grass weeds such as downy brome (cheatgrass, Bromus tectorum L.), medusahead (Taeniatherum caput medusae (L.) Nevski) and jointed goatgrass (Aegilops cylindrica L.).</a:t>
            </a:r>
          </a:p>
          <a:p>
            <a:r>
              <a:rPr lang="en-US" sz="1400" i="1" dirty="0">
                <a:solidFill>
                  <a:srgbClr val="3C2A18"/>
                </a:solidFill>
              </a:rPr>
              <a:t>(Environmental, </a:t>
            </a:r>
            <a:r>
              <a:rPr lang="en-US" sz="1400" i="1" dirty="0" smtClean="0">
                <a:solidFill>
                  <a:srgbClr val="3C2A18"/>
                </a:solidFill>
              </a:rPr>
              <a:t>Life Sciences)</a:t>
            </a:r>
            <a:endParaRPr lang="en-US" sz="1400" i="1" dirty="0">
              <a:solidFill>
                <a:srgbClr val="3C2A18"/>
              </a:solidFill>
            </a:endParaRP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140.13</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David Nicholson@ars.usda.gov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415641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Increased planting </a:t>
            </a:r>
            <a:r>
              <a:rPr lang="en-US" sz="1200" dirty="0" smtClean="0"/>
              <a:t>density</a:t>
            </a:r>
          </a:p>
          <a:p>
            <a:pPr marL="285750" indent="-182880">
              <a:spcBef>
                <a:spcPts val="0"/>
              </a:spcBef>
              <a:spcAft>
                <a:spcPts val="600"/>
              </a:spcAft>
              <a:buClr>
                <a:srgbClr val="A50021"/>
              </a:buClr>
              <a:buSzPct val="125000"/>
              <a:buFont typeface="Arial" panose="020B0604020202020204" pitchFamily="34" charset="0"/>
              <a:buChar char="•"/>
            </a:pPr>
            <a:r>
              <a:rPr lang="en-US" sz="1200" dirty="0"/>
              <a:t>Improved plant water use </a:t>
            </a:r>
            <a:r>
              <a:rPr lang="en-US" sz="1200" dirty="0" smtClean="0"/>
              <a:t>efficiency</a:t>
            </a:r>
          </a:p>
          <a:p>
            <a:pPr marL="285750" indent="-182880">
              <a:spcBef>
                <a:spcPts val="0"/>
              </a:spcBef>
              <a:spcAft>
                <a:spcPts val="600"/>
              </a:spcAft>
              <a:buClr>
                <a:srgbClr val="A50021"/>
              </a:buClr>
              <a:buSzPct val="125000"/>
              <a:buFont typeface="Arial" panose="020B0604020202020204" pitchFamily="34" charset="0"/>
              <a:buChar char="•"/>
            </a:pPr>
            <a:r>
              <a:rPr lang="en-US" sz="1200" dirty="0"/>
              <a:t>Reduced chemical sprays</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Development of plant or tree varieties with erect growth habit for agriculture or ornamental uses</a:t>
            </a:r>
          </a:p>
        </p:txBody>
      </p:sp>
      <p:sp>
        <p:nvSpPr>
          <p:cNvPr id="4" name="Title 3"/>
          <p:cNvSpPr>
            <a:spLocks noGrp="1"/>
          </p:cNvSpPr>
          <p:nvPr>
            <p:ph type="ctrTitle"/>
          </p:nvPr>
        </p:nvSpPr>
        <p:spPr>
          <a:xfrm>
            <a:off x="645005" y="555381"/>
            <a:ext cx="4417807" cy="1702160"/>
          </a:xfrm>
        </p:spPr>
        <p:txBody>
          <a:bodyPr>
            <a:noAutofit/>
          </a:bodyPr>
          <a:lstStyle/>
          <a:p>
            <a:pPr algn="ctr"/>
            <a:r>
              <a:rPr lang="en-US" sz="3000" b="1" dirty="0" smtClean="0">
                <a:solidFill>
                  <a:srgbClr val="7C4B3B"/>
                </a:solidFill>
              </a:rPr>
              <a:t>Novel PPETAC1 Gene and Method to Manipulate Tree Architecture</a:t>
            </a:r>
            <a:endParaRPr lang="en-US" sz="3000" b="1" dirty="0">
              <a:solidFill>
                <a:srgbClr val="7C4B3B"/>
              </a:solidFill>
            </a:endParaRPr>
          </a:p>
        </p:txBody>
      </p:sp>
      <p:sp>
        <p:nvSpPr>
          <p:cNvPr id="7" name="Subtitle 4"/>
          <p:cNvSpPr txBox="1">
            <a:spLocks/>
          </p:cNvSpPr>
          <p:nvPr/>
        </p:nvSpPr>
        <p:spPr>
          <a:xfrm>
            <a:off x="757300" y="2542674"/>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500" dirty="0">
                <a:solidFill>
                  <a:schemeClr val="tx1"/>
                </a:solidFill>
              </a:rPr>
              <a:t>A gene (PpeTAC1) identified from peach can be manipulated to influence branching angle and thus, overall tree architecture. Silencing or overexpressing the gene controls the branch angles (either upright or spreading).  </a:t>
            </a:r>
          </a:p>
          <a:p>
            <a:r>
              <a:rPr lang="en-US" sz="1400" i="1" dirty="0">
                <a:solidFill>
                  <a:srgbClr val="3C2A18"/>
                </a:solidFill>
              </a:rPr>
              <a:t>(Life Sciences)</a:t>
            </a:r>
          </a:p>
          <a:p>
            <a:endParaRPr lang="en-US" sz="1600" dirty="0" smtClean="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180.11</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92614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Developing crop trees with different degrees of dwarfing could lead to high density production, reduce manual labor costs, and reduce the volume of chemical inputs </a:t>
            </a:r>
            <a:r>
              <a:rPr lang="en-US" sz="1200" dirty="0" smtClean="0"/>
              <a:t>needed</a:t>
            </a:r>
          </a:p>
          <a:p>
            <a:pPr marL="285750" indent="-182880">
              <a:spcBef>
                <a:spcPts val="0"/>
              </a:spcBef>
              <a:spcAft>
                <a:spcPts val="600"/>
              </a:spcAft>
              <a:buClr>
                <a:srgbClr val="A50021"/>
              </a:buClr>
              <a:buSzPct val="125000"/>
              <a:buFont typeface="Arial" panose="020B0604020202020204" pitchFamily="34" charset="0"/>
              <a:buChar char="•"/>
            </a:pPr>
            <a:r>
              <a:rPr lang="en-US" sz="1200" dirty="0"/>
              <a:t>Environmental benefit given that less agricultural land and chemical inputs are </a:t>
            </a:r>
            <a:r>
              <a:rPr lang="en-US" sz="1200" dirty="0" smtClean="0"/>
              <a:t>needed</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i="1" dirty="0" err="1"/>
              <a:t>Prunus</a:t>
            </a:r>
            <a:r>
              <a:rPr lang="en-US" sz="1200" i="1" dirty="0"/>
              <a:t> </a:t>
            </a:r>
            <a:r>
              <a:rPr lang="en-US" sz="1200" dirty="0"/>
              <a:t>tree </a:t>
            </a:r>
            <a:r>
              <a:rPr lang="en-US" sz="1200" dirty="0" smtClean="0"/>
              <a:t>industry</a:t>
            </a:r>
          </a:p>
          <a:p>
            <a:pPr marL="285750" indent="-182880">
              <a:spcBef>
                <a:spcPts val="0"/>
              </a:spcBef>
              <a:spcAft>
                <a:spcPts val="600"/>
              </a:spcAft>
              <a:buClr>
                <a:srgbClr val="A50021"/>
              </a:buClr>
              <a:buSzPct val="125000"/>
              <a:buFont typeface="Arial" panose="020B0604020202020204" pitchFamily="34" charset="0"/>
              <a:buChar char="•"/>
            </a:pPr>
            <a:r>
              <a:rPr lang="en-US" sz="1200" dirty="0"/>
              <a:t>Ornamental tree industry</a:t>
            </a:r>
          </a:p>
        </p:txBody>
      </p:sp>
      <p:sp>
        <p:nvSpPr>
          <p:cNvPr id="4" name="Title 3"/>
          <p:cNvSpPr>
            <a:spLocks noGrp="1"/>
          </p:cNvSpPr>
          <p:nvPr>
            <p:ph type="ctrTitle"/>
          </p:nvPr>
        </p:nvSpPr>
        <p:spPr>
          <a:xfrm>
            <a:off x="661047" y="696135"/>
            <a:ext cx="4417807" cy="1702160"/>
          </a:xfrm>
        </p:spPr>
        <p:txBody>
          <a:bodyPr>
            <a:noAutofit/>
          </a:bodyPr>
          <a:lstStyle/>
          <a:p>
            <a:pPr algn="ctr"/>
            <a:r>
              <a:rPr lang="en-US" sz="3200" b="1" dirty="0" smtClean="0">
                <a:solidFill>
                  <a:srgbClr val="7C4B3B"/>
                </a:solidFill>
              </a:rPr>
              <a:t>The Effect of PPEGID1A on Vegetative Growth of Fruit Trees</a:t>
            </a:r>
            <a:endParaRPr lang="en-US" sz="3200" b="1" dirty="0">
              <a:solidFill>
                <a:srgbClr val="7C4B3B"/>
              </a:solidFill>
            </a:endParaRPr>
          </a:p>
        </p:txBody>
      </p:sp>
      <p:sp>
        <p:nvSpPr>
          <p:cNvPr id="7" name="Subtitle 4"/>
          <p:cNvSpPr txBox="1">
            <a:spLocks/>
          </p:cNvSpPr>
          <p:nvPr/>
        </p:nvSpPr>
        <p:spPr>
          <a:xfrm>
            <a:off x="781363" y="2654968"/>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A novel gene for a recessive dwarf trait in peach and its role in controlling tree size. Silencing the gene results in </a:t>
            </a:r>
            <a:r>
              <a:rPr lang="en-US" sz="1600" i="1" dirty="0" err="1">
                <a:solidFill>
                  <a:schemeClr val="tx1"/>
                </a:solidFill>
              </a:rPr>
              <a:t>Prunus</a:t>
            </a:r>
            <a:r>
              <a:rPr lang="en-US" sz="1600" dirty="0">
                <a:solidFill>
                  <a:schemeClr val="tx1"/>
                </a:solidFill>
              </a:rPr>
              <a:t> trees having a dwarf appearance while still retaining normal flower and fruit development. The degree of silencing corresponds to the degree of overall tree size. </a:t>
            </a:r>
          </a:p>
          <a:p>
            <a:r>
              <a:rPr lang="en-US" sz="1400" i="1" dirty="0">
                <a:solidFill>
                  <a:srgbClr val="3C2A18"/>
                </a:solidFill>
              </a:rPr>
              <a:t>(Life Sciences)</a:t>
            </a:r>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169.13</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3263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The transcription regulatory elements selectively direct gene expression in root hair cells of a </a:t>
            </a:r>
            <a:r>
              <a:rPr lang="en-US" sz="1200" dirty="0" smtClean="0"/>
              <a:t>plant</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Overexpress transporters in root hairs to increase a plant's ability to extract nutrients from the soil or alternatively as a means of removing soil </a:t>
            </a:r>
            <a:r>
              <a:rPr lang="en-US" sz="1200" dirty="0" smtClean="0"/>
              <a:t>contaminants</a:t>
            </a:r>
          </a:p>
          <a:p>
            <a:pPr marL="285750" indent="-182880">
              <a:spcBef>
                <a:spcPts val="0"/>
              </a:spcBef>
              <a:spcAft>
                <a:spcPts val="600"/>
              </a:spcAft>
              <a:buClr>
                <a:srgbClr val="A50021"/>
              </a:buClr>
              <a:buSzPct val="125000"/>
              <a:buFont typeface="Arial" panose="020B0604020202020204" pitchFamily="34" charset="0"/>
              <a:buChar char="•"/>
            </a:pPr>
            <a:r>
              <a:rPr lang="en-US" sz="1200" dirty="0"/>
              <a:t>Highly express secretory signal proteins in root hairs which would then be secreted into soil for </a:t>
            </a:r>
            <a:r>
              <a:rPr lang="en-US" sz="1200" dirty="0" smtClean="0"/>
              <a:t>collection</a:t>
            </a:r>
          </a:p>
          <a:p>
            <a:pPr marL="285750" indent="-182880">
              <a:spcBef>
                <a:spcPts val="0"/>
              </a:spcBef>
              <a:spcAft>
                <a:spcPts val="600"/>
              </a:spcAft>
              <a:buClr>
                <a:srgbClr val="A50021"/>
              </a:buClr>
              <a:buSzPct val="125000"/>
              <a:buFont typeface="Arial" panose="020B0604020202020204" pitchFamily="34" charset="0"/>
              <a:buChar char="•"/>
            </a:pPr>
            <a:r>
              <a:rPr lang="en-US" sz="1200" dirty="0"/>
              <a:t>Use of root hair promoters to express gene products capable of synthesizing pesticidal compounds, which when secreted in soil would reduce the need for synthetic pesticide treatments</a:t>
            </a:r>
          </a:p>
        </p:txBody>
      </p:sp>
      <p:sp>
        <p:nvSpPr>
          <p:cNvPr id="4" name="Title 3"/>
          <p:cNvSpPr>
            <a:spLocks noGrp="1"/>
          </p:cNvSpPr>
          <p:nvPr>
            <p:ph type="ctrTitle"/>
          </p:nvPr>
        </p:nvSpPr>
        <p:spPr>
          <a:xfrm>
            <a:off x="701154" y="388694"/>
            <a:ext cx="4417807" cy="1702160"/>
          </a:xfrm>
        </p:spPr>
        <p:txBody>
          <a:bodyPr>
            <a:noAutofit/>
          </a:bodyPr>
          <a:lstStyle/>
          <a:p>
            <a:pPr algn="ctr"/>
            <a:r>
              <a:rPr lang="en-US" sz="2800" b="1" dirty="0" smtClean="0">
                <a:solidFill>
                  <a:srgbClr val="7C4B3B"/>
                </a:solidFill>
              </a:rPr>
              <a:t>Sorghum Derived Transcription Regulatory Elements Predominantly Active in Root Hair Cells</a:t>
            </a:r>
            <a:endParaRPr lang="en-US" sz="2800" b="1" dirty="0">
              <a:solidFill>
                <a:srgbClr val="7C4B3B"/>
              </a:solidFill>
            </a:endParaRPr>
          </a:p>
        </p:txBody>
      </p:sp>
      <p:sp>
        <p:nvSpPr>
          <p:cNvPr id="7" name="Subtitle 4"/>
          <p:cNvSpPr txBox="1">
            <a:spLocks/>
          </p:cNvSpPr>
          <p:nvPr/>
        </p:nvSpPr>
        <p:spPr>
          <a:xfrm>
            <a:off x="789384" y="2342147"/>
            <a:ext cx="4413071" cy="405063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500" dirty="0">
                <a:solidFill>
                  <a:schemeClr val="tx1"/>
                </a:solidFill>
              </a:rPr>
              <a:t>Transcription regulatory elements, namely promoter and terminator sequences, obtained from </a:t>
            </a:r>
            <a:r>
              <a:rPr lang="en-US" sz="1500" i="1" dirty="0">
                <a:solidFill>
                  <a:schemeClr val="tx1"/>
                </a:solidFill>
              </a:rPr>
              <a:t>Sorghum bicolor </a:t>
            </a:r>
            <a:r>
              <a:rPr lang="en-US" sz="1500" dirty="0">
                <a:solidFill>
                  <a:schemeClr val="tx1"/>
                </a:solidFill>
              </a:rPr>
              <a:t>that drive RNA transcription predominately in root hair cells, as well as cassettes, expression vectors, and genetically modified plants containing these transcription regulatory elements. The genetically modified plants can be gymnosperms, dicots, or monocots. Methods of directing transcription of a heterologous polynucleotide under control of these transcription regulatory elements in a genetically modified plant’s root hair cells are also provided</a:t>
            </a:r>
            <a:r>
              <a:rPr lang="en-US" sz="1500" dirty="0" smtClean="0">
                <a:solidFill>
                  <a:schemeClr val="tx1"/>
                </a:solidFill>
              </a:rPr>
              <a:t>.</a:t>
            </a:r>
          </a:p>
          <a:p>
            <a:r>
              <a:rPr lang="en-US" sz="1500" i="1" dirty="0">
                <a:solidFill>
                  <a:srgbClr val="3C2A18"/>
                </a:solidFill>
              </a:rPr>
              <a:t>(Life Sciences)</a:t>
            </a:r>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183.07</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a:stretch>
            <a:fillRect/>
          </a:stretch>
        </p:blipFill>
        <p:spPr>
          <a:xfrm>
            <a:off x="7747316" y="66807"/>
            <a:ext cx="1365622" cy="2024047"/>
          </a:xfrm>
          <a:prstGeom prst="rect">
            <a:avLst/>
          </a:prstGeom>
          <a:ln w="31750">
            <a:solidFill>
              <a:schemeClr val="bg2"/>
            </a:solidFill>
          </a:ln>
        </p:spPr>
      </p:pic>
    </p:spTree>
    <p:extLst>
      <p:ext uri="{BB962C8B-B14F-4D97-AF65-F5344CB8AC3E}">
        <p14:creationId xmlns:p14="http://schemas.microsoft.com/office/powerpoint/2010/main" val="177689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09507" y="2591318"/>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100" dirty="0"/>
              <a:t>Provides broad suppression against diverse fungi including important plant pathogen genera such as </a:t>
            </a:r>
            <a:r>
              <a:rPr lang="en-US" sz="1100" i="1" dirty="0" err="1"/>
              <a:t>Venturia</a:t>
            </a:r>
            <a:r>
              <a:rPr lang="en-US" sz="1100" i="1" dirty="0"/>
              <a:t>, </a:t>
            </a:r>
            <a:r>
              <a:rPr lang="en-US" sz="1100" i="1" dirty="0" err="1"/>
              <a:t>Monilinia</a:t>
            </a:r>
            <a:r>
              <a:rPr lang="en-US" sz="1100" i="1" dirty="0"/>
              <a:t>, </a:t>
            </a:r>
            <a:r>
              <a:rPr lang="en-US" sz="1100" i="1" dirty="0" err="1"/>
              <a:t>Glomerella</a:t>
            </a:r>
            <a:r>
              <a:rPr lang="en-US" sz="1100" i="1" dirty="0"/>
              <a:t> </a:t>
            </a:r>
            <a:r>
              <a:rPr lang="en-US" sz="1100" dirty="0"/>
              <a:t>and </a:t>
            </a:r>
            <a:r>
              <a:rPr lang="en-US" sz="1100" i="1" dirty="0" err="1"/>
              <a:t>Rhizoctoni</a:t>
            </a:r>
            <a:r>
              <a:rPr lang="en-US" sz="1100" dirty="0" err="1"/>
              <a:t>a</a:t>
            </a:r>
            <a:r>
              <a:rPr lang="en-US" sz="1100" dirty="0"/>
              <a:t> and may also be effective against </a:t>
            </a:r>
            <a:r>
              <a:rPr lang="en-US" sz="1100" i="1" dirty="0" err="1"/>
              <a:t>Alternaria</a:t>
            </a:r>
            <a:r>
              <a:rPr lang="en-US" sz="1100" dirty="0"/>
              <a:t> and </a:t>
            </a:r>
            <a:r>
              <a:rPr lang="en-US" sz="1100" i="1" dirty="0" err="1" smtClean="0"/>
              <a:t>Phytophthora</a:t>
            </a:r>
            <a:endParaRPr lang="en-US" sz="1100" i="1" dirty="0" smtClean="0"/>
          </a:p>
          <a:p>
            <a:pPr marL="285750" indent="-182880">
              <a:spcBef>
                <a:spcPts val="0"/>
              </a:spcBef>
              <a:spcAft>
                <a:spcPts val="600"/>
              </a:spcAft>
              <a:buClr>
                <a:srgbClr val="A50021"/>
              </a:buClr>
              <a:buSzPct val="125000"/>
              <a:buFont typeface="Arial" panose="020B0604020202020204" pitchFamily="34" charset="0"/>
              <a:buChar char="•"/>
            </a:pPr>
            <a:r>
              <a:rPr lang="en-US" sz="1100" dirty="0" smtClean="0"/>
              <a:t>Could </a:t>
            </a:r>
            <a:r>
              <a:rPr lang="en-US" sz="1100" dirty="0"/>
              <a:t>result in enhanced control of fungal diseases and a reduction in the use of fungicides in </a:t>
            </a:r>
            <a:r>
              <a:rPr lang="en-US" sz="1100" dirty="0" smtClean="0"/>
              <a:t>agriculture</a:t>
            </a:r>
          </a:p>
          <a:p>
            <a:pPr marL="285750" indent="-182880">
              <a:spcBef>
                <a:spcPts val="0"/>
              </a:spcBef>
              <a:spcAft>
                <a:spcPts val="600"/>
              </a:spcAft>
              <a:buClr>
                <a:srgbClr val="A50021"/>
              </a:buClr>
              <a:buSzPct val="125000"/>
              <a:buFont typeface="Arial" panose="020B0604020202020204" pitchFamily="34" charset="0"/>
              <a:buChar char="•"/>
            </a:pPr>
            <a:r>
              <a:rPr lang="en-US" sz="1100" dirty="0" smtClean="0"/>
              <a:t>Compatibility </a:t>
            </a:r>
            <a:r>
              <a:rPr lang="en-US" sz="1100" dirty="0"/>
              <a:t>with low-impact or organic fungicides will lead to improved environmental </a:t>
            </a:r>
            <a:r>
              <a:rPr lang="en-US" sz="1100" dirty="0" smtClean="0"/>
              <a:t>sustainability</a:t>
            </a:r>
            <a:endParaRPr lang="en-US" altLang="en-US" sz="400" b="1"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smtClean="0"/>
              <a:t>Safe </a:t>
            </a:r>
            <a:r>
              <a:rPr lang="en-US" sz="1200" dirty="0" smtClean="0"/>
              <a:t>and </a:t>
            </a:r>
            <a:r>
              <a:rPr lang="en-US" sz="1200" dirty="0"/>
              <a:t>efficacious methodology to combat various plant diseases that affect diverse cropping systems</a:t>
            </a:r>
          </a:p>
          <a:p>
            <a:pPr marL="285750" indent="-182880">
              <a:spcBef>
                <a:spcPts val="0"/>
              </a:spcBef>
              <a:spcAft>
                <a:spcPts val="600"/>
              </a:spcAft>
              <a:buClr>
                <a:srgbClr val="A50021"/>
              </a:buClr>
              <a:buSzPct val="125000"/>
              <a:buFont typeface="Arial" panose="020B0604020202020204" pitchFamily="34" charset="0"/>
              <a:buChar char="•"/>
            </a:pPr>
            <a:endParaRPr lang="en-US" sz="1300" dirty="0"/>
          </a:p>
        </p:txBody>
      </p:sp>
      <p:sp>
        <p:nvSpPr>
          <p:cNvPr id="4" name="Title 3"/>
          <p:cNvSpPr>
            <a:spLocks noGrp="1"/>
          </p:cNvSpPr>
          <p:nvPr>
            <p:ph type="ctrTitle"/>
          </p:nvPr>
        </p:nvSpPr>
        <p:spPr>
          <a:xfrm>
            <a:off x="450972" y="563665"/>
            <a:ext cx="4730628" cy="1702160"/>
          </a:xfrm>
        </p:spPr>
        <p:txBody>
          <a:bodyPr>
            <a:noAutofit/>
          </a:bodyPr>
          <a:lstStyle/>
          <a:p>
            <a:pPr algn="ctr"/>
            <a:r>
              <a:rPr lang="en-US" sz="2600" b="1" i="1" dirty="0" err="1">
                <a:solidFill>
                  <a:srgbClr val="7C4B3B"/>
                </a:solidFill>
              </a:rPr>
              <a:t>Xenorhabdus</a:t>
            </a:r>
            <a:r>
              <a:rPr lang="en-US" sz="2600" b="1" i="1" dirty="0">
                <a:solidFill>
                  <a:srgbClr val="7C4B3B"/>
                </a:solidFill>
              </a:rPr>
              <a:t> </a:t>
            </a:r>
            <a:r>
              <a:rPr lang="en-US" sz="2600" b="1" i="1" dirty="0" err="1">
                <a:solidFill>
                  <a:srgbClr val="7C4B3B"/>
                </a:solidFill>
              </a:rPr>
              <a:t>szentirmaii</a:t>
            </a:r>
            <a:r>
              <a:rPr lang="en-US" sz="2600" b="1" i="1" dirty="0">
                <a:solidFill>
                  <a:srgbClr val="7C4B3B"/>
                </a:solidFill>
              </a:rPr>
              <a:t> </a:t>
            </a:r>
            <a:r>
              <a:rPr lang="en-US" sz="2600" b="1" dirty="0">
                <a:solidFill>
                  <a:srgbClr val="7C4B3B"/>
                </a:solidFill>
              </a:rPr>
              <a:t>Metabolites, </a:t>
            </a:r>
            <a:r>
              <a:rPr lang="en-US" sz="2600" b="1" i="1" dirty="0">
                <a:solidFill>
                  <a:srgbClr val="7C4B3B"/>
                </a:solidFill>
              </a:rPr>
              <a:t>Trans</a:t>
            </a:r>
            <a:r>
              <a:rPr lang="en-US" sz="2600" b="1" dirty="0">
                <a:solidFill>
                  <a:srgbClr val="7C4B3B"/>
                </a:solidFill>
              </a:rPr>
              <a:t>-</a:t>
            </a:r>
            <a:r>
              <a:rPr lang="en-US" sz="2600" b="1" dirty="0" err="1">
                <a:solidFill>
                  <a:srgbClr val="7C4B3B"/>
                </a:solidFill>
              </a:rPr>
              <a:t>Cinnamic</a:t>
            </a:r>
            <a:r>
              <a:rPr lang="en-US" sz="2600" b="1" dirty="0">
                <a:solidFill>
                  <a:srgbClr val="7C4B3B"/>
                </a:solidFill>
              </a:rPr>
              <a:t> Acid, and Analogs as Enhancers of Fungicidal Activity</a:t>
            </a:r>
          </a:p>
        </p:txBody>
      </p:sp>
      <p:sp>
        <p:nvSpPr>
          <p:cNvPr id="7" name="Subtitle 4"/>
          <p:cNvSpPr txBox="1">
            <a:spLocks/>
          </p:cNvSpPr>
          <p:nvPr/>
        </p:nvSpPr>
        <p:spPr>
          <a:xfrm>
            <a:off x="532711" y="2566737"/>
            <a:ext cx="4648889" cy="3670923"/>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a:solidFill>
                  <a:schemeClr val="tx1"/>
                </a:solidFill>
              </a:rPr>
              <a:t>By-products derived from a naturally occurring symbiotic bacterium (</a:t>
            </a:r>
            <a:r>
              <a:rPr lang="en-US" i="1" dirty="0" err="1">
                <a:solidFill>
                  <a:schemeClr val="tx1"/>
                </a:solidFill>
              </a:rPr>
              <a:t>Xenorhabdus</a:t>
            </a:r>
            <a:r>
              <a:rPr lang="en-US" i="1" dirty="0">
                <a:solidFill>
                  <a:schemeClr val="tx1"/>
                </a:solidFill>
              </a:rPr>
              <a:t> </a:t>
            </a:r>
            <a:r>
              <a:rPr lang="en-US" i="1" dirty="0" err="1">
                <a:solidFill>
                  <a:schemeClr val="tx1"/>
                </a:solidFill>
              </a:rPr>
              <a:t>szentirmaii</a:t>
            </a:r>
            <a:r>
              <a:rPr lang="en-US" dirty="0">
                <a:solidFill>
                  <a:schemeClr val="tx1"/>
                </a:solidFill>
              </a:rPr>
              <a:t>) and </a:t>
            </a:r>
            <a:r>
              <a:rPr lang="en-US" i="1" dirty="0">
                <a:solidFill>
                  <a:schemeClr val="tx1"/>
                </a:solidFill>
              </a:rPr>
              <a:t>trans-</a:t>
            </a:r>
            <a:r>
              <a:rPr lang="en-US" dirty="0" err="1">
                <a:solidFill>
                  <a:schemeClr val="tx1"/>
                </a:solidFill>
              </a:rPr>
              <a:t>Cinnamic</a:t>
            </a:r>
            <a:r>
              <a:rPr lang="en-US" dirty="0">
                <a:solidFill>
                  <a:schemeClr val="tx1"/>
                </a:solidFill>
              </a:rPr>
              <a:t> acid (TCA, another natural compound) can suppress various fungal diseases that attack plants. </a:t>
            </a:r>
            <a:r>
              <a:rPr lang="en-US" dirty="0" smtClean="0">
                <a:solidFill>
                  <a:schemeClr val="tx1"/>
                </a:solidFill>
              </a:rPr>
              <a:t>When </a:t>
            </a:r>
            <a:r>
              <a:rPr lang="en-US" dirty="0">
                <a:solidFill>
                  <a:schemeClr val="tx1"/>
                </a:solidFill>
              </a:rPr>
              <a:t>these the bacterial by-products or TCA are added to certain commercially available fungicides the combinations cause synergistic levels of suppression. </a:t>
            </a:r>
            <a:endParaRPr lang="en-US" dirty="0" smtClean="0">
              <a:solidFill>
                <a:schemeClr val="tx1"/>
              </a:solidFill>
            </a:endParaRPr>
          </a:p>
          <a:p>
            <a:endParaRPr lang="en-US" dirty="0">
              <a:solidFill>
                <a:schemeClr val="tx1"/>
              </a:solidFill>
            </a:endParaRPr>
          </a:p>
          <a:p>
            <a:r>
              <a:rPr lang="en-US" i="1" dirty="0">
                <a:solidFill>
                  <a:srgbClr val="3C2A18"/>
                </a:solidFill>
              </a:rPr>
              <a:t>Docket No</a:t>
            </a:r>
            <a:r>
              <a:rPr lang="en-US" i="1" dirty="0" smtClean="0">
                <a:solidFill>
                  <a:srgbClr val="3C2A18"/>
                </a:solidFill>
              </a:rPr>
              <a:t>: 7.16</a:t>
            </a:r>
          </a:p>
          <a:p>
            <a:r>
              <a:rPr lang="en-US" i="1" dirty="0" smtClean="0">
                <a:solidFill>
                  <a:srgbClr val="3C2A18"/>
                </a:solidFill>
              </a:rPr>
              <a:t>Contact</a:t>
            </a:r>
            <a:r>
              <a:rPr lang="en-US" i="1" dirty="0">
                <a:solidFill>
                  <a:srgbClr val="3C2A18"/>
                </a:solidFill>
              </a:rPr>
              <a:t>: </a:t>
            </a:r>
            <a:r>
              <a:rPr lang="en-US" i="1" dirty="0" smtClean="0">
                <a:solidFill>
                  <a:srgbClr val="3C2A18"/>
                </a:solidFill>
                <a:hlinkClick r:id="rId2"/>
              </a:rPr>
              <a:t>Joseph.Lipovsky@ars.usda.gov</a:t>
            </a:r>
            <a:endParaRPr lang="en-US"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6" name="Picture 5"/>
          <p:cNvPicPr>
            <a:picLocks noChangeAspect="1"/>
          </p:cNvPicPr>
          <p:nvPr/>
        </p:nvPicPr>
        <p:blipFill>
          <a:blip r:embed="rId3"/>
          <a:stretch>
            <a:fillRect/>
          </a:stretch>
        </p:blipFill>
        <p:spPr>
          <a:xfrm>
            <a:off x="6777743" y="352719"/>
            <a:ext cx="3476600" cy="1673619"/>
          </a:xfrm>
          <a:prstGeom prst="rect">
            <a:avLst/>
          </a:prstGeom>
        </p:spPr>
      </p:pic>
      <p:sp>
        <p:nvSpPr>
          <p:cNvPr id="8" name="TextBox 7"/>
          <p:cNvSpPr txBox="1"/>
          <p:nvPr/>
        </p:nvSpPr>
        <p:spPr>
          <a:xfrm>
            <a:off x="7061033" y="1886227"/>
            <a:ext cx="1191352" cy="584775"/>
          </a:xfrm>
          <a:prstGeom prst="rect">
            <a:avLst/>
          </a:prstGeom>
          <a:solidFill>
            <a:srgbClr val="0070C0"/>
          </a:solidFill>
          <a:ln>
            <a:solidFill>
              <a:schemeClr val="bg2"/>
            </a:solidFill>
          </a:ln>
        </p:spPr>
        <p:txBody>
          <a:bodyPr wrap="none" rtlCol="0" anchor="ctr" anchorCtr="1">
            <a:spAutoFit/>
          </a:bodyPr>
          <a:lstStyle/>
          <a:p>
            <a:pPr algn="ctr"/>
            <a:r>
              <a:rPr lang="en-US" sz="1600" dirty="0" smtClean="0">
                <a:solidFill>
                  <a:schemeClr val="bg1"/>
                </a:solidFill>
              </a:rPr>
              <a:t>Untreated</a:t>
            </a:r>
          </a:p>
          <a:p>
            <a:pPr algn="ctr"/>
            <a:r>
              <a:rPr lang="en-US" sz="1600" dirty="0" smtClean="0">
                <a:solidFill>
                  <a:schemeClr val="bg1"/>
                </a:solidFill>
              </a:rPr>
              <a:t>Contro</a:t>
            </a:r>
            <a:r>
              <a:rPr lang="en-US" sz="1600" dirty="0">
                <a:solidFill>
                  <a:schemeClr val="bg1"/>
                </a:solidFill>
              </a:rPr>
              <a:t>l</a:t>
            </a:r>
          </a:p>
        </p:txBody>
      </p:sp>
      <p:sp>
        <p:nvSpPr>
          <p:cNvPr id="11" name="TextBox 10"/>
          <p:cNvSpPr txBox="1"/>
          <p:nvPr/>
        </p:nvSpPr>
        <p:spPr>
          <a:xfrm>
            <a:off x="8728434" y="1886227"/>
            <a:ext cx="1348446" cy="584775"/>
          </a:xfrm>
          <a:prstGeom prst="rect">
            <a:avLst/>
          </a:prstGeom>
          <a:solidFill>
            <a:srgbClr val="0070C0"/>
          </a:solidFill>
          <a:ln>
            <a:solidFill>
              <a:schemeClr val="bg2"/>
            </a:solidFill>
          </a:ln>
        </p:spPr>
        <p:txBody>
          <a:bodyPr wrap="none" rtlCol="0" anchor="ctr" anchorCtr="1">
            <a:spAutoFit/>
          </a:bodyPr>
          <a:lstStyle/>
          <a:p>
            <a:pPr algn="ctr"/>
            <a:r>
              <a:rPr lang="en-US" sz="1600" dirty="0" smtClean="0">
                <a:solidFill>
                  <a:schemeClr val="bg1"/>
                </a:solidFill>
              </a:rPr>
              <a:t>Synergistic</a:t>
            </a:r>
          </a:p>
          <a:p>
            <a:pPr algn="ctr"/>
            <a:r>
              <a:rPr lang="en-US" sz="1600" dirty="0" smtClean="0">
                <a:solidFill>
                  <a:schemeClr val="bg1"/>
                </a:solidFill>
              </a:rPr>
              <a:t>Suppression</a:t>
            </a:r>
            <a:endParaRPr lang="en-US" sz="1600" dirty="0">
              <a:solidFill>
                <a:schemeClr val="bg1"/>
              </a:solidFill>
            </a:endParaRPr>
          </a:p>
        </p:txBody>
      </p:sp>
    </p:spTree>
    <p:extLst>
      <p:ext uri="{BB962C8B-B14F-4D97-AF65-F5344CB8AC3E}">
        <p14:creationId xmlns:p14="http://schemas.microsoft.com/office/powerpoint/2010/main" val="199472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Use of the CBD1 gene in transgenic </a:t>
            </a:r>
            <a:r>
              <a:rPr lang="en-US" sz="1200" dirty="0" err="1"/>
              <a:t>Bintje</a:t>
            </a:r>
            <a:r>
              <a:rPr lang="en-US" sz="1200" dirty="0"/>
              <a:t> will allow for the introduction of new traits into previously infertile cultivar </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The cultivar </a:t>
            </a:r>
            <a:r>
              <a:rPr lang="en-US" sz="1200" dirty="0" err="1"/>
              <a:t>Bintje</a:t>
            </a:r>
            <a:r>
              <a:rPr lang="en-US" sz="1200" dirty="0"/>
              <a:t> is one of the most widely used potatoes in Europe. </a:t>
            </a:r>
            <a:r>
              <a:rPr lang="en-US" sz="1200" dirty="0" err="1"/>
              <a:t>Bintje</a:t>
            </a:r>
            <a:r>
              <a:rPr lang="en-US" sz="1200" dirty="0"/>
              <a:t> has the advantage of having outstanding flavor, but some disadvantages are that it lacks disease resistance and the tubers are short and unsuitable for use commercially in the U.S., for example, where longer French fires are sold by fast food franchises. Thus, the possibility now exists for non-transgenic potatoes resulting from crosses with the transgenic </a:t>
            </a:r>
            <a:r>
              <a:rPr lang="en-US" sz="1200" dirty="0" err="1"/>
              <a:t>Bintje</a:t>
            </a:r>
            <a:r>
              <a:rPr lang="en-US" sz="1200" dirty="0"/>
              <a:t> potato to have the desirable traits of disease resistance and longer length while still maintaining the outstanding flavor of </a:t>
            </a:r>
            <a:r>
              <a:rPr lang="en-US" sz="1200" dirty="0" err="1"/>
              <a:t>Bintje</a:t>
            </a:r>
            <a:endParaRPr lang="en-US" sz="1200" dirty="0"/>
          </a:p>
        </p:txBody>
      </p:sp>
      <p:sp>
        <p:nvSpPr>
          <p:cNvPr id="4" name="Title 3"/>
          <p:cNvSpPr>
            <a:spLocks noGrp="1"/>
          </p:cNvSpPr>
          <p:nvPr>
            <p:ph type="ctrTitle"/>
          </p:nvPr>
        </p:nvSpPr>
        <p:spPr>
          <a:xfrm>
            <a:off x="749279" y="-150472"/>
            <a:ext cx="4417807" cy="1702160"/>
          </a:xfrm>
        </p:spPr>
        <p:txBody>
          <a:bodyPr>
            <a:noAutofit/>
          </a:bodyPr>
          <a:lstStyle/>
          <a:p>
            <a:pPr algn="ctr"/>
            <a:r>
              <a:rPr lang="en-US" b="1" dirty="0" smtClean="0">
                <a:solidFill>
                  <a:srgbClr val="7C4B3B"/>
                </a:solidFill>
              </a:rPr>
              <a:t>Potato Fertility Restoration</a:t>
            </a:r>
            <a:endParaRPr lang="en-US" b="1" dirty="0">
              <a:solidFill>
                <a:srgbClr val="7C4B3B"/>
              </a:solidFill>
            </a:endParaRPr>
          </a:p>
        </p:txBody>
      </p:sp>
      <p:sp>
        <p:nvSpPr>
          <p:cNvPr id="7" name="Subtitle 4"/>
          <p:cNvSpPr txBox="1">
            <a:spLocks/>
          </p:cNvSpPr>
          <p:nvPr/>
        </p:nvSpPr>
        <p:spPr>
          <a:xfrm>
            <a:off x="749279" y="1752215"/>
            <a:ext cx="4721079" cy="5194016"/>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nSpc>
                <a:spcPct val="120000"/>
              </a:lnSpc>
            </a:pPr>
            <a:r>
              <a:rPr lang="en-US" sz="2400" dirty="0">
                <a:solidFill>
                  <a:schemeClr val="tx1"/>
                </a:solidFill>
              </a:rPr>
              <a:t>Transgenic </a:t>
            </a:r>
            <a:r>
              <a:rPr lang="en-US" sz="2400" dirty="0" err="1">
                <a:solidFill>
                  <a:schemeClr val="tx1"/>
                </a:solidFill>
              </a:rPr>
              <a:t>Bintje</a:t>
            </a:r>
            <a:r>
              <a:rPr lang="en-US" sz="2400" dirty="0">
                <a:solidFill>
                  <a:schemeClr val="tx1"/>
                </a:solidFill>
              </a:rPr>
              <a:t> potato plants have been developed that restore fertility and seed ball formation in sterile potato plants. The gene used in transgenic development is a family 1 cellulose-binding-domain encoding gene from</a:t>
            </a:r>
            <a:r>
              <a:rPr lang="en-US" sz="2400" i="1" dirty="0">
                <a:solidFill>
                  <a:schemeClr val="tx1"/>
                </a:solidFill>
              </a:rPr>
              <a:t> </a:t>
            </a:r>
            <a:r>
              <a:rPr lang="en-US" sz="2400" i="1" dirty="0" err="1">
                <a:solidFill>
                  <a:schemeClr val="tx1"/>
                </a:solidFill>
              </a:rPr>
              <a:t>Phytophthora</a:t>
            </a:r>
            <a:r>
              <a:rPr lang="en-US" sz="2400" i="1" dirty="0">
                <a:solidFill>
                  <a:schemeClr val="tx1"/>
                </a:solidFill>
              </a:rPr>
              <a:t> </a:t>
            </a:r>
            <a:r>
              <a:rPr lang="en-US" sz="2400" i="1" dirty="0" err="1">
                <a:solidFill>
                  <a:schemeClr val="tx1"/>
                </a:solidFill>
              </a:rPr>
              <a:t>infestans</a:t>
            </a:r>
            <a:r>
              <a:rPr lang="en-US" sz="2400" i="1" dirty="0">
                <a:solidFill>
                  <a:schemeClr val="tx1"/>
                </a:solidFill>
              </a:rPr>
              <a:t>.</a:t>
            </a:r>
            <a:r>
              <a:rPr lang="en-US" sz="2400" dirty="0">
                <a:solidFill>
                  <a:schemeClr val="tx1"/>
                </a:solidFill>
              </a:rPr>
              <a:t> </a:t>
            </a:r>
            <a:r>
              <a:rPr lang="en-US" sz="2400" dirty="0" err="1">
                <a:solidFill>
                  <a:schemeClr val="tx1"/>
                </a:solidFill>
              </a:rPr>
              <a:t>Bintje</a:t>
            </a:r>
            <a:r>
              <a:rPr lang="en-US" sz="2400" dirty="0">
                <a:solidFill>
                  <a:schemeClr val="tx1"/>
                </a:solidFill>
              </a:rPr>
              <a:t> control plants are male and female sterile while the transgenic plants are male sterile and female fertile thus enabling crosses to be made into transgenic </a:t>
            </a:r>
            <a:r>
              <a:rPr lang="en-US" sz="2400" dirty="0" err="1">
                <a:solidFill>
                  <a:schemeClr val="tx1"/>
                </a:solidFill>
              </a:rPr>
              <a:t>Bintje</a:t>
            </a:r>
            <a:r>
              <a:rPr lang="en-US" sz="2400" dirty="0">
                <a:solidFill>
                  <a:schemeClr val="tx1"/>
                </a:solidFill>
              </a:rPr>
              <a:t> to obtain </a:t>
            </a:r>
            <a:r>
              <a:rPr lang="en-US" sz="2400" dirty="0" err="1">
                <a:solidFill>
                  <a:schemeClr val="tx1"/>
                </a:solidFill>
              </a:rPr>
              <a:t>Bintje</a:t>
            </a:r>
            <a:r>
              <a:rPr lang="en-US" sz="2400" dirty="0">
                <a:solidFill>
                  <a:schemeClr val="tx1"/>
                </a:solidFill>
              </a:rPr>
              <a:t> potatoes with favorable traits. The </a:t>
            </a:r>
            <a:r>
              <a:rPr lang="en-US" sz="2400" i="1" dirty="0">
                <a:solidFill>
                  <a:schemeClr val="tx1"/>
                </a:solidFill>
              </a:rPr>
              <a:t>P. </a:t>
            </a:r>
            <a:r>
              <a:rPr lang="en-US" sz="2400" i="1" dirty="0" err="1">
                <a:solidFill>
                  <a:schemeClr val="tx1"/>
                </a:solidFill>
              </a:rPr>
              <a:t>infestan</a:t>
            </a:r>
            <a:r>
              <a:rPr lang="en-US" sz="2400" dirty="0">
                <a:solidFill>
                  <a:schemeClr val="tx1"/>
                </a:solidFill>
              </a:rPr>
              <a:t> RB gene for resistance to late blight, and genes responsible for color and tuber shape have been transferred into </a:t>
            </a:r>
            <a:r>
              <a:rPr lang="en-US" sz="2400" dirty="0" err="1">
                <a:solidFill>
                  <a:schemeClr val="tx1"/>
                </a:solidFill>
              </a:rPr>
              <a:t>Bintje</a:t>
            </a:r>
            <a:r>
              <a:rPr lang="en-US" sz="2400" dirty="0">
                <a:solidFill>
                  <a:schemeClr val="tx1"/>
                </a:solidFill>
              </a:rPr>
              <a:t> germplasm. Selection for the absence of the CBD1 transgene provides null-</a:t>
            </a:r>
            <a:r>
              <a:rPr lang="en-US" sz="2400" dirty="0" err="1">
                <a:solidFill>
                  <a:schemeClr val="tx1"/>
                </a:solidFill>
              </a:rPr>
              <a:t>segregants</a:t>
            </a:r>
            <a:r>
              <a:rPr lang="en-US" sz="2400" dirty="0">
                <a:solidFill>
                  <a:schemeClr val="tx1"/>
                </a:solidFill>
              </a:rPr>
              <a:t> that are considered non-transgenic, </a:t>
            </a:r>
            <a:r>
              <a:rPr lang="en-US" sz="2400" i="1" dirty="0">
                <a:solidFill>
                  <a:schemeClr val="tx1"/>
                </a:solidFill>
              </a:rPr>
              <a:t>i.e.,</a:t>
            </a:r>
            <a:r>
              <a:rPr lang="en-US" sz="2400" dirty="0">
                <a:solidFill>
                  <a:schemeClr val="tx1"/>
                </a:solidFill>
              </a:rPr>
              <a:t> a non-transgenic potato having the desirable trait of resistance to late blight for example.  </a:t>
            </a:r>
          </a:p>
          <a:p>
            <a:pPr>
              <a:lnSpc>
                <a:spcPct val="120000"/>
              </a:lnSpc>
            </a:pPr>
            <a:r>
              <a:rPr lang="en-US" sz="2400" i="1" dirty="0">
                <a:solidFill>
                  <a:srgbClr val="3C2A18"/>
                </a:solidFill>
              </a:rPr>
              <a:t>(Life Sciences)</a:t>
            </a:r>
          </a:p>
          <a:p>
            <a:pPr>
              <a:lnSpc>
                <a:spcPct val="120000"/>
              </a:lnSpc>
            </a:pPr>
            <a:endParaRPr lang="en-US" sz="2400" dirty="0" smtClean="0"/>
          </a:p>
          <a:p>
            <a:pPr>
              <a:lnSpc>
                <a:spcPct val="120000"/>
              </a:lnSpc>
            </a:pPr>
            <a:r>
              <a:rPr lang="en-US" sz="2400" dirty="0"/>
              <a:t/>
            </a:r>
            <a:br>
              <a:rPr lang="en-US" sz="2400" dirty="0"/>
            </a:br>
            <a:r>
              <a:rPr lang="en-US" sz="2400" i="1" dirty="0" smtClean="0">
                <a:solidFill>
                  <a:srgbClr val="3C2A18"/>
                </a:solidFill>
              </a:rPr>
              <a:t>Docket </a:t>
            </a:r>
            <a:r>
              <a:rPr lang="en-US" sz="2400" i="1" dirty="0">
                <a:solidFill>
                  <a:srgbClr val="3C2A18"/>
                </a:solidFill>
              </a:rPr>
              <a:t>No: </a:t>
            </a:r>
            <a:r>
              <a:rPr lang="en-US" sz="2400" i="1" dirty="0" smtClean="0">
                <a:solidFill>
                  <a:srgbClr val="3C2A18"/>
                </a:solidFill>
              </a:rPr>
              <a:t>162.13</a:t>
            </a:r>
            <a:endParaRPr lang="en-US" sz="2400" i="1" dirty="0">
              <a:solidFill>
                <a:srgbClr val="3C2A18"/>
              </a:solidFill>
            </a:endParaRPr>
          </a:p>
          <a:p>
            <a:pPr>
              <a:lnSpc>
                <a:spcPct val="120000"/>
              </a:lnSpc>
            </a:pPr>
            <a:r>
              <a:rPr lang="en-US" sz="2400" i="1" dirty="0" smtClean="0">
                <a:solidFill>
                  <a:srgbClr val="3C2A18"/>
                </a:solidFill>
              </a:rPr>
              <a:t>Contact: </a:t>
            </a:r>
            <a:r>
              <a:rPr lang="en-US" sz="2400" i="1" dirty="0" smtClean="0">
                <a:solidFill>
                  <a:srgbClr val="3C2A18"/>
                </a:solidFill>
                <a:hlinkClick r:id="rId2"/>
              </a:rPr>
              <a:t>Jim.Poulos@ars.usda.gov</a:t>
            </a:r>
            <a:endParaRPr lang="en-US" sz="24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41350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To date, no sources of wheat completely resistance to this disease have been found; therefore, fungicides are required for control. The problem is that the currently available registered fungicides only provide partial control (50-60%). Transgenic plants expressing this gene have significant resistance to this disease. </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smtClean="0"/>
              <a:t>Fusarium </a:t>
            </a:r>
            <a:r>
              <a:rPr lang="en-US" sz="1200" dirty="0"/>
              <a:t>head blight disease results in close to $500 million in damage to the US wheat and barley crop. Transgenic plants expressing this gene results in significant resistance to this disease.  </a:t>
            </a:r>
          </a:p>
          <a:p>
            <a:pPr marL="285750" indent="-182880">
              <a:spcBef>
                <a:spcPts val="0"/>
              </a:spcBef>
              <a:spcAft>
                <a:spcPts val="600"/>
              </a:spcAft>
              <a:buClr>
                <a:srgbClr val="A50021"/>
              </a:buClr>
              <a:buSzPct val="125000"/>
              <a:buFont typeface="Arial" panose="020B0604020202020204" pitchFamily="34" charset="0"/>
              <a:buChar char="•"/>
            </a:pPr>
            <a:endParaRPr lang="en-US" sz="1200" dirty="0"/>
          </a:p>
        </p:txBody>
      </p:sp>
      <p:sp>
        <p:nvSpPr>
          <p:cNvPr id="4" name="Title 3"/>
          <p:cNvSpPr>
            <a:spLocks noGrp="1"/>
          </p:cNvSpPr>
          <p:nvPr>
            <p:ph type="ctrTitle"/>
          </p:nvPr>
        </p:nvSpPr>
        <p:spPr>
          <a:xfrm>
            <a:off x="741258" y="560821"/>
            <a:ext cx="4417807" cy="1702160"/>
          </a:xfrm>
        </p:spPr>
        <p:txBody>
          <a:bodyPr>
            <a:noAutofit/>
          </a:bodyPr>
          <a:lstStyle/>
          <a:p>
            <a:pPr algn="ctr"/>
            <a:r>
              <a:rPr lang="en-US" sz="3000" b="1" dirty="0" smtClean="0">
                <a:solidFill>
                  <a:srgbClr val="7C4B3B"/>
                </a:solidFill>
              </a:rPr>
              <a:t>A Transgene Construct to Improve Fusarium Head Blight Resistance in Wheat and Barley</a:t>
            </a:r>
            <a:endParaRPr lang="en-US" sz="3000" b="1" dirty="0">
              <a:solidFill>
                <a:srgbClr val="7C4B3B"/>
              </a:solidFill>
            </a:endParaRPr>
          </a:p>
        </p:txBody>
      </p:sp>
      <p:sp>
        <p:nvSpPr>
          <p:cNvPr id="7" name="Subtitle 4"/>
          <p:cNvSpPr txBox="1">
            <a:spLocks/>
          </p:cNvSpPr>
          <p:nvPr/>
        </p:nvSpPr>
        <p:spPr>
          <a:xfrm>
            <a:off x="745994" y="2534653"/>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400" dirty="0">
                <a:solidFill>
                  <a:schemeClr val="tx1"/>
                </a:solidFill>
              </a:rPr>
              <a:t>A gene encoding a wheat ethylene-responsive transcription factor was cloned into a plant gene expression vector. This vector when transformed into wheat and barley results in increased resistance to Fusarium head blight and other Fusarium-related diseases. The fungus responsible for this disease produces a mycotoxin that poses a significant threat to the human and animal health.</a:t>
            </a:r>
          </a:p>
          <a:p>
            <a:r>
              <a:rPr lang="en-US" sz="1400" i="1" dirty="0">
                <a:solidFill>
                  <a:srgbClr val="3C2A18"/>
                </a:solidFill>
              </a:rPr>
              <a:t>(Life Sciences)</a:t>
            </a:r>
          </a:p>
          <a:p>
            <a:endParaRPr lang="en-US" sz="1600" dirty="0" smtClean="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168.11</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Renee.Wagner@ars.usda.gov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529" y="96252"/>
            <a:ext cx="1397450" cy="2094539"/>
          </a:xfrm>
          <a:prstGeom prst="rect">
            <a:avLst/>
          </a:prstGeom>
          <a:ln w="31750">
            <a:solidFill>
              <a:schemeClr val="bg2"/>
            </a:solidFill>
          </a:ln>
        </p:spPr>
      </p:pic>
    </p:spTree>
    <p:extLst>
      <p:ext uri="{BB962C8B-B14F-4D97-AF65-F5344CB8AC3E}">
        <p14:creationId xmlns:p14="http://schemas.microsoft.com/office/powerpoint/2010/main" val="92100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A lower starch, but not empty endosperm line like other high beta-glucan </a:t>
            </a:r>
            <a:r>
              <a:rPr lang="en-US" sz="1200" dirty="0" smtClean="0"/>
              <a:t>lines</a:t>
            </a:r>
            <a:endParaRPr lang="en-US" sz="1200" dirty="0"/>
          </a:p>
          <a:p>
            <a:pPr marL="285750" indent="-182880">
              <a:spcBef>
                <a:spcPts val="0"/>
              </a:spcBef>
              <a:spcAft>
                <a:spcPts val="600"/>
              </a:spcAft>
              <a:buClr>
                <a:srgbClr val="A50021"/>
              </a:buClr>
              <a:buSzPct val="125000"/>
              <a:buFont typeface="Arial" panose="020B0604020202020204" pitchFamily="34" charset="0"/>
              <a:buChar char="•"/>
            </a:pPr>
            <a:r>
              <a:rPr lang="en-US" sz="1200" dirty="0"/>
              <a:t>Could provide high beta-glucan flour that is used in various food </a:t>
            </a:r>
            <a:r>
              <a:rPr lang="en-US" sz="1200" dirty="0" smtClean="0"/>
              <a:t>products</a:t>
            </a:r>
          </a:p>
          <a:p>
            <a:pPr marL="285750" indent="-182880">
              <a:spcBef>
                <a:spcPts val="0"/>
              </a:spcBef>
              <a:spcAft>
                <a:spcPts val="600"/>
              </a:spcAft>
              <a:buClr>
                <a:srgbClr val="A50021"/>
              </a:buClr>
              <a:buSzPct val="125000"/>
              <a:buFont typeface="Arial" panose="020B0604020202020204" pitchFamily="34" charset="0"/>
              <a:buChar char="•"/>
            </a:pPr>
            <a:r>
              <a:rPr lang="en-US" sz="1200" dirty="0"/>
              <a:t>Plants have normal looking </a:t>
            </a:r>
            <a:r>
              <a:rPr lang="en-US" sz="1200" dirty="0" smtClean="0"/>
              <a:t>morphology</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Use as an critical parental line to significantly boost  beta-glucan content in food barley </a:t>
            </a:r>
            <a:r>
              <a:rPr lang="en-US" sz="1200" dirty="0" smtClean="0"/>
              <a:t>cultivars</a:t>
            </a:r>
          </a:p>
          <a:p>
            <a:pPr marL="285750" indent="-182880">
              <a:spcBef>
                <a:spcPts val="0"/>
              </a:spcBef>
              <a:spcAft>
                <a:spcPts val="600"/>
              </a:spcAft>
              <a:buClr>
                <a:srgbClr val="A50021"/>
              </a:buClr>
              <a:buSzPct val="125000"/>
              <a:buFont typeface="Arial" panose="020B0604020202020204" pitchFamily="34" charset="0"/>
              <a:buChar char="•"/>
            </a:pPr>
            <a:r>
              <a:rPr lang="en-US" sz="1200" dirty="0"/>
              <a:t>Use as parental line to significantly boost total dietary fiber in food barley </a:t>
            </a:r>
            <a:r>
              <a:rPr lang="en-US" sz="1200" dirty="0" smtClean="0"/>
              <a:t>development</a:t>
            </a:r>
          </a:p>
          <a:p>
            <a:pPr marL="285750" indent="-182880">
              <a:spcBef>
                <a:spcPts val="0"/>
              </a:spcBef>
              <a:spcAft>
                <a:spcPts val="600"/>
              </a:spcAft>
              <a:buClr>
                <a:srgbClr val="A50021"/>
              </a:buClr>
              <a:buSzPct val="125000"/>
              <a:buFont typeface="Arial" panose="020B0604020202020204" pitchFamily="34" charset="0"/>
              <a:buChar char="•"/>
            </a:pPr>
            <a:r>
              <a:rPr lang="en-US" sz="1200" dirty="0"/>
              <a:t>Directly use it as dietary fiber extraction source </a:t>
            </a:r>
          </a:p>
        </p:txBody>
      </p:sp>
      <p:sp>
        <p:nvSpPr>
          <p:cNvPr id="4" name="Title 3"/>
          <p:cNvSpPr>
            <a:spLocks noGrp="1"/>
          </p:cNvSpPr>
          <p:nvPr>
            <p:ph type="ctrTitle"/>
          </p:nvPr>
        </p:nvSpPr>
        <p:spPr>
          <a:xfrm>
            <a:off x="765321" y="619549"/>
            <a:ext cx="4417807" cy="1702160"/>
          </a:xfrm>
        </p:spPr>
        <p:txBody>
          <a:bodyPr>
            <a:noAutofit/>
          </a:bodyPr>
          <a:lstStyle/>
          <a:p>
            <a:pPr algn="ctr"/>
            <a:r>
              <a:rPr lang="en-US" sz="3000" b="1" dirty="0" smtClean="0">
                <a:solidFill>
                  <a:srgbClr val="7C4B3B"/>
                </a:solidFill>
              </a:rPr>
              <a:t>Barley Mutant Lines Having Grain with Ultra-High Beta Glucan Content</a:t>
            </a:r>
            <a:endParaRPr lang="en-US" sz="3000" b="1" dirty="0">
              <a:solidFill>
                <a:srgbClr val="7C4B3B"/>
              </a:solidFill>
            </a:endParaRPr>
          </a:p>
        </p:txBody>
      </p:sp>
      <p:sp>
        <p:nvSpPr>
          <p:cNvPr id="7" name="Subtitle 4"/>
          <p:cNvSpPr txBox="1">
            <a:spLocks/>
          </p:cNvSpPr>
          <p:nvPr/>
        </p:nvSpPr>
        <p:spPr>
          <a:xfrm>
            <a:off x="853553" y="2687053"/>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500" dirty="0">
                <a:solidFill>
                  <a:schemeClr val="tx1"/>
                </a:solidFill>
              </a:rPr>
              <a:t>A barley plant having grain with ultra-high beta-glucan content and total fiber.</a:t>
            </a:r>
          </a:p>
          <a:p>
            <a:r>
              <a:rPr lang="en-US" sz="1400" i="1" dirty="0">
                <a:solidFill>
                  <a:srgbClr val="3C2A18"/>
                </a:solidFill>
              </a:rPr>
              <a:t>(Life </a:t>
            </a:r>
            <a:r>
              <a:rPr lang="en-US" sz="1400" i="1" dirty="0" smtClean="0">
                <a:solidFill>
                  <a:srgbClr val="3C2A18"/>
                </a:solidFill>
              </a:rPr>
              <a:t>Sciences, Medical-Health)</a:t>
            </a:r>
            <a:endParaRPr lang="en-US" sz="1400" i="1" dirty="0">
              <a:solidFill>
                <a:srgbClr val="3C2A18"/>
              </a:solidFill>
            </a:endParaRPr>
          </a:p>
          <a:p>
            <a:endParaRPr lang="en-US" sz="1600" dirty="0" smtClean="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53.12</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David.Nicholson@ars.usda.gov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7151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Quantitative and sensitive </a:t>
            </a:r>
            <a:r>
              <a:rPr lang="en-US" sz="1200" dirty="0" smtClean="0"/>
              <a:t>test</a:t>
            </a:r>
          </a:p>
          <a:p>
            <a:pPr marL="285750" indent="-182880">
              <a:spcBef>
                <a:spcPts val="0"/>
              </a:spcBef>
              <a:spcAft>
                <a:spcPts val="600"/>
              </a:spcAft>
              <a:buClr>
                <a:srgbClr val="A50021"/>
              </a:buClr>
              <a:buSzPct val="125000"/>
              <a:buFont typeface="Arial" panose="020B0604020202020204" pitchFamily="34" charset="0"/>
              <a:buChar char="•"/>
            </a:pPr>
            <a:r>
              <a:rPr lang="en-US" sz="1200" dirty="0"/>
              <a:t>Results obtained in 3 - 6 hours instead of days or </a:t>
            </a:r>
            <a:r>
              <a:rPr lang="en-US" sz="1200" dirty="0" smtClean="0"/>
              <a:t>weeks</a:t>
            </a:r>
          </a:p>
          <a:p>
            <a:pPr marL="285750" indent="-182880">
              <a:spcBef>
                <a:spcPts val="0"/>
              </a:spcBef>
              <a:spcAft>
                <a:spcPts val="600"/>
              </a:spcAft>
              <a:buClr>
                <a:srgbClr val="A50021"/>
              </a:buClr>
              <a:buSzPct val="125000"/>
              <a:buFont typeface="Arial" panose="020B0604020202020204" pitchFamily="34" charset="0"/>
              <a:buChar char="•"/>
            </a:pPr>
            <a:r>
              <a:rPr lang="en-US" sz="1200" dirty="0"/>
              <a:t>Controlled delivery of 1-MCP, selective application, cost effective multi-batch treatment </a:t>
            </a:r>
            <a:r>
              <a:rPr lang="en-US" sz="1200" dirty="0" smtClean="0"/>
              <a:t>option</a:t>
            </a:r>
            <a:endParaRPr lang="en-US" sz="1200" dirty="0"/>
          </a:p>
          <a:p>
            <a:pPr marL="285750" indent="-182880">
              <a:spcBef>
                <a:spcPts val="0"/>
              </a:spcBef>
              <a:spcAft>
                <a:spcPts val="600"/>
              </a:spcAft>
              <a:buClr>
                <a:srgbClr val="A50021"/>
              </a:buClr>
              <a:buSzPct val="125000"/>
              <a:buFont typeface="Arial" panose="020B0604020202020204" pitchFamily="34" charset="0"/>
              <a:buChar char="•"/>
            </a:pPr>
            <a:r>
              <a:rPr lang="en-US" sz="1200" dirty="0"/>
              <a:t>Potential to be used in open fields to increase crop yields</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smtClean="0"/>
              <a:t>Treatment </a:t>
            </a:r>
            <a:r>
              <a:rPr lang="en-US" sz="1200" dirty="0"/>
              <a:t>of perishable agricultural commodities such as fruits, flowers and vegetables, to retard ripening and thus prolong shelf-life by blocking the activities of ethylene</a:t>
            </a:r>
            <a:endParaRPr lang="en-US" sz="1200" dirty="0" smtClean="0"/>
          </a:p>
        </p:txBody>
      </p:sp>
      <p:sp>
        <p:nvSpPr>
          <p:cNvPr id="4" name="Title 3"/>
          <p:cNvSpPr>
            <a:spLocks noGrp="1"/>
          </p:cNvSpPr>
          <p:nvPr>
            <p:ph type="ctrTitle"/>
          </p:nvPr>
        </p:nvSpPr>
        <p:spPr>
          <a:xfrm>
            <a:off x="717195" y="686416"/>
            <a:ext cx="4417807" cy="1702160"/>
          </a:xfrm>
        </p:spPr>
        <p:txBody>
          <a:bodyPr>
            <a:noAutofit/>
          </a:bodyPr>
          <a:lstStyle/>
          <a:p>
            <a:pPr algn="ctr"/>
            <a:r>
              <a:rPr lang="en-US" sz="3200" b="1" dirty="0" smtClean="0">
                <a:solidFill>
                  <a:srgbClr val="7C4B3B"/>
                </a:solidFill>
              </a:rPr>
              <a:t>Boron Complexes with Gradual 1-Methylcyclopropene Releasing Capability</a:t>
            </a:r>
            <a:endParaRPr lang="en-US" sz="3200" b="1" dirty="0">
              <a:solidFill>
                <a:srgbClr val="7C4B3B"/>
              </a:solidFill>
            </a:endParaRPr>
          </a:p>
        </p:txBody>
      </p:sp>
      <p:sp>
        <p:nvSpPr>
          <p:cNvPr id="7" name="Subtitle 4"/>
          <p:cNvSpPr txBox="1">
            <a:spLocks/>
          </p:cNvSpPr>
          <p:nvPr/>
        </p:nvSpPr>
        <p:spPr>
          <a:xfrm>
            <a:off x="813447" y="2671011"/>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Boron derivatives that are stable at ambient conditions and capable of releasing 1-methyl cyclopropene (1-MCP) gradually when in contact with water.</a:t>
            </a:r>
          </a:p>
          <a:p>
            <a:r>
              <a:rPr lang="en-US" sz="1400" i="1" dirty="0">
                <a:solidFill>
                  <a:srgbClr val="3C2A18"/>
                </a:solidFill>
              </a:rPr>
              <a:t>(Life </a:t>
            </a:r>
            <a:r>
              <a:rPr lang="en-US" sz="1400" i="1" dirty="0" smtClean="0">
                <a:solidFill>
                  <a:srgbClr val="3C2A18"/>
                </a:solidFill>
              </a:rPr>
              <a:t>Sciences)</a:t>
            </a:r>
            <a:endParaRPr lang="en-US" sz="1400" i="1" dirty="0">
              <a:solidFill>
                <a:srgbClr val="3C2A18"/>
              </a:solidFill>
            </a:endParaRPr>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47.14</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48327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000" dirty="0"/>
              <a:t>Quantitative and sensitive </a:t>
            </a:r>
            <a:r>
              <a:rPr lang="en-US" sz="1000" dirty="0" smtClean="0"/>
              <a:t>test</a:t>
            </a:r>
          </a:p>
          <a:p>
            <a:pPr marL="285750" indent="-182880">
              <a:spcBef>
                <a:spcPts val="0"/>
              </a:spcBef>
              <a:spcAft>
                <a:spcPts val="600"/>
              </a:spcAft>
              <a:buClr>
                <a:srgbClr val="A50021"/>
              </a:buClr>
              <a:buSzPct val="125000"/>
              <a:buFont typeface="Arial" panose="020B0604020202020204" pitchFamily="34" charset="0"/>
              <a:buChar char="•"/>
            </a:pPr>
            <a:r>
              <a:rPr lang="en-US" sz="1000" dirty="0"/>
              <a:t>Results obtained in 3 - 6 hours instead of days or </a:t>
            </a:r>
            <a:r>
              <a:rPr lang="en-US" sz="1000" dirty="0" smtClean="0"/>
              <a:t>weeks</a:t>
            </a:r>
          </a:p>
          <a:p>
            <a:pPr marL="285750" indent="-182880">
              <a:spcBef>
                <a:spcPts val="0"/>
              </a:spcBef>
              <a:spcAft>
                <a:spcPts val="600"/>
              </a:spcAft>
              <a:buClr>
                <a:srgbClr val="A50021"/>
              </a:buClr>
              <a:buSzPct val="125000"/>
              <a:buFont typeface="Arial" panose="020B0604020202020204" pitchFamily="34" charset="0"/>
              <a:buChar char="•"/>
            </a:pPr>
            <a:r>
              <a:rPr lang="en-US" sz="1000" dirty="0"/>
              <a:t>Could potentially reduce post-harvest losses of fruits in supply </a:t>
            </a:r>
            <a:r>
              <a:rPr lang="en-US" sz="1000" dirty="0" smtClean="0"/>
              <a:t>chain</a:t>
            </a:r>
          </a:p>
          <a:p>
            <a:pPr marL="285750" indent="-182880">
              <a:spcBef>
                <a:spcPts val="0"/>
              </a:spcBef>
              <a:spcAft>
                <a:spcPts val="600"/>
              </a:spcAft>
              <a:buClr>
                <a:srgbClr val="A50021"/>
              </a:buClr>
              <a:buSzPct val="125000"/>
              <a:buFont typeface="Arial" panose="020B0604020202020204" pitchFamily="34" charset="0"/>
              <a:buChar char="•"/>
            </a:pPr>
            <a:r>
              <a:rPr lang="en-US" sz="1000" dirty="0"/>
              <a:t>Accelerates the ripening of climacteric </a:t>
            </a:r>
            <a:r>
              <a:rPr lang="en-US" sz="1000" dirty="0" smtClean="0"/>
              <a:t>fruits</a:t>
            </a:r>
          </a:p>
          <a:p>
            <a:pPr marL="285750" indent="-182880">
              <a:spcBef>
                <a:spcPts val="0"/>
              </a:spcBef>
              <a:spcAft>
                <a:spcPts val="600"/>
              </a:spcAft>
              <a:buClr>
                <a:srgbClr val="A50021"/>
              </a:buClr>
              <a:buSzPct val="125000"/>
              <a:buFont typeface="Arial" panose="020B0604020202020204" pitchFamily="34" charset="0"/>
              <a:buChar char="•"/>
            </a:pPr>
            <a:r>
              <a:rPr lang="en-US" sz="1000" dirty="0"/>
              <a:t>Solid material is easy to transport and can be applied to individual packages and produce containers such as shipping boxes, paper bags and plastic bags</a:t>
            </a:r>
            <a:endParaRPr lang="en-US" sz="10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000" dirty="0"/>
              <a:t>Could be used by supermarkets and consumers to ripen fruits when </a:t>
            </a:r>
            <a:r>
              <a:rPr lang="en-US" sz="1000" dirty="0" smtClean="0"/>
              <a:t>desired</a:t>
            </a:r>
          </a:p>
          <a:p>
            <a:pPr marL="285750" indent="-182880">
              <a:spcBef>
                <a:spcPts val="0"/>
              </a:spcBef>
              <a:spcAft>
                <a:spcPts val="600"/>
              </a:spcAft>
              <a:buClr>
                <a:srgbClr val="A50021"/>
              </a:buClr>
              <a:buSzPct val="125000"/>
              <a:buFont typeface="Arial" panose="020B0604020202020204" pitchFamily="34" charset="0"/>
              <a:buChar char="•"/>
            </a:pPr>
            <a:r>
              <a:rPr lang="en-US" sz="1000" dirty="0"/>
              <a:t>Ripening fruits at distribution facilities immediately prior to shipping to local grocery stores.</a:t>
            </a:r>
            <a:endParaRPr lang="en-US" sz="1000" dirty="0" smtClean="0"/>
          </a:p>
        </p:txBody>
      </p:sp>
      <p:sp>
        <p:nvSpPr>
          <p:cNvPr id="4" name="Title 3"/>
          <p:cNvSpPr>
            <a:spLocks noGrp="1"/>
          </p:cNvSpPr>
          <p:nvPr>
            <p:ph type="ctrTitle"/>
          </p:nvPr>
        </p:nvSpPr>
        <p:spPr>
          <a:xfrm>
            <a:off x="693132" y="-203920"/>
            <a:ext cx="4417807" cy="1702160"/>
          </a:xfrm>
        </p:spPr>
        <p:txBody>
          <a:bodyPr>
            <a:noAutofit/>
          </a:bodyPr>
          <a:lstStyle/>
          <a:p>
            <a:pPr algn="ctr"/>
            <a:r>
              <a:rPr lang="en-US" sz="3200" b="1" dirty="0" smtClean="0">
                <a:solidFill>
                  <a:srgbClr val="7C4B3B"/>
                </a:solidFill>
              </a:rPr>
              <a:t>Methods For Treating Plants or Fruits</a:t>
            </a:r>
            <a:endParaRPr lang="en-US" sz="3200" b="1" dirty="0">
              <a:solidFill>
                <a:srgbClr val="7C4B3B"/>
              </a:solidFill>
            </a:endParaRPr>
          </a:p>
        </p:txBody>
      </p:sp>
      <p:sp>
        <p:nvSpPr>
          <p:cNvPr id="7" name="Subtitle 4"/>
          <p:cNvSpPr txBox="1">
            <a:spLocks/>
          </p:cNvSpPr>
          <p:nvPr/>
        </p:nvSpPr>
        <p:spPr>
          <a:xfrm>
            <a:off x="765321" y="1949116"/>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Methods for treating plants or fruits that involves a solid material that stores natural gaseous plant hormones and then releases them at levels between a required ripening concentration and safety allowance.</a:t>
            </a:r>
          </a:p>
          <a:p>
            <a:r>
              <a:rPr lang="en-US" sz="1400" i="1" dirty="0">
                <a:solidFill>
                  <a:srgbClr val="3C2A18"/>
                </a:solidFill>
              </a:rPr>
              <a:t>(Life </a:t>
            </a:r>
            <a:r>
              <a:rPr lang="en-US" sz="1400" i="1" dirty="0" smtClean="0">
                <a:solidFill>
                  <a:srgbClr val="3C2A18"/>
                </a:solidFill>
              </a:rPr>
              <a:t>Sciences)</a:t>
            </a:r>
            <a:endParaRPr lang="en-US" sz="1400" i="1" dirty="0">
              <a:solidFill>
                <a:srgbClr val="3C2A18"/>
              </a:solidFill>
            </a:endParaRPr>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37.15</a:t>
            </a:r>
            <a:endParaRPr lang="en-US" i="1" dirty="0">
              <a:solidFill>
                <a:srgbClr val="3C2A18"/>
              </a:solidFill>
            </a:endParaRPr>
          </a:p>
          <a:p>
            <a:r>
              <a:rPr lang="en-US" i="1" dirty="0" smtClean="0">
                <a:solidFill>
                  <a:srgbClr val="3C2A18"/>
                </a:solidFill>
              </a:rPr>
              <a:t>Contact: </a:t>
            </a:r>
            <a:r>
              <a:rPr lang="en-US" sz="1600" i="1" dirty="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39009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a:t>This bacteria strain was isolated in Maryland so they are native pathogens. In addition, the bacteria strain can be grown on standard laboratory </a:t>
            </a:r>
            <a:r>
              <a:rPr lang="en-US" sz="1400" dirty="0" smtClean="0"/>
              <a:t>media</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This bacteria strain may be able to be used in a bait to control brown marmorated stink bugs</a:t>
            </a:r>
            <a:r>
              <a:rPr lang="en-US" sz="1300" b="1" dirty="0"/>
              <a:t/>
            </a:r>
            <a:br>
              <a:rPr lang="en-US" sz="1300" b="1" dirty="0"/>
            </a:br>
            <a:endParaRPr lang="en-US" sz="1300" dirty="0"/>
          </a:p>
        </p:txBody>
      </p:sp>
      <p:sp>
        <p:nvSpPr>
          <p:cNvPr id="4" name="Title 3"/>
          <p:cNvSpPr>
            <a:spLocks noGrp="1"/>
          </p:cNvSpPr>
          <p:nvPr>
            <p:ph type="ctrTitle"/>
          </p:nvPr>
        </p:nvSpPr>
        <p:spPr>
          <a:xfrm>
            <a:off x="532711" y="760303"/>
            <a:ext cx="4613597" cy="1702160"/>
          </a:xfrm>
        </p:spPr>
        <p:txBody>
          <a:bodyPr>
            <a:noAutofit/>
          </a:bodyPr>
          <a:lstStyle/>
          <a:p>
            <a:pPr algn="ctr"/>
            <a:r>
              <a:rPr lang="en-US" sz="2600" b="1" dirty="0" smtClean="0">
                <a:solidFill>
                  <a:srgbClr val="7C4B3B"/>
                </a:solidFill>
              </a:rPr>
              <a:t>Insecticidal Strain of </a:t>
            </a:r>
            <a:r>
              <a:rPr lang="en-US" sz="2600" b="1" dirty="0" err="1" smtClean="0">
                <a:solidFill>
                  <a:srgbClr val="7C4B3B"/>
                </a:solidFill>
              </a:rPr>
              <a:t>Serratia</a:t>
            </a:r>
            <a:r>
              <a:rPr lang="en-US" sz="2600" b="1" dirty="0" smtClean="0">
                <a:solidFill>
                  <a:srgbClr val="7C4B3B"/>
                </a:solidFill>
              </a:rPr>
              <a:t> for Control of Insects Such as Brown Marmorated Stink Bug (BMSB) Halyomorpha Halys</a:t>
            </a:r>
            <a:endParaRPr lang="en-US" sz="2600" b="1" dirty="0">
              <a:solidFill>
                <a:srgbClr val="7C4B3B"/>
              </a:solidFill>
            </a:endParaRPr>
          </a:p>
        </p:txBody>
      </p:sp>
      <p:sp>
        <p:nvSpPr>
          <p:cNvPr id="7" name="Subtitle 4"/>
          <p:cNvSpPr txBox="1">
            <a:spLocks/>
          </p:cNvSpPr>
          <p:nvPr/>
        </p:nvSpPr>
        <p:spPr>
          <a:xfrm>
            <a:off x="853553" y="2807369"/>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A strain of the </a:t>
            </a:r>
            <a:r>
              <a:rPr lang="en-US" sz="1600" i="1" dirty="0">
                <a:solidFill>
                  <a:schemeClr val="tx1"/>
                </a:solidFill>
              </a:rPr>
              <a:t>Serratia</a:t>
            </a:r>
            <a:r>
              <a:rPr lang="en-US" sz="1600" dirty="0">
                <a:solidFill>
                  <a:schemeClr val="tx1"/>
                </a:solidFill>
              </a:rPr>
              <a:t> bacteria that has insecticidal properties was identified. This strain can be used be as a novel biocontrol agent and strategy for controlling brown marmorated stink bugs.  </a:t>
            </a:r>
          </a:p>
          <a:p>
            <a:r>
              <a:rPr lang="en-US" sz="1400" i="1" dirty="0">
                <a:solidFill>
                  <a:srgbClr val="3C2A18"/>
                </a:solidFill>
              </a:rPr>
              <a:t>(Environmental, Life Sciences)</a:t>
            </a:r>
          </a:p>
          <a:p>
            <a:endParaRPr lang="en-US" sz="1600" dirty="0" smtClean="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92.14</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60433" y="-200659"/>
            <a:ext cx="1742517" cy="2611735"/>
          </a:xfrm>
          <a:prstGeom prst="rect">
            <a:avLst/>
          </a:prstGeom>
          <a:ln w="31750">
            <a:solidFill>
              <a:schemeClr val="bg2"/>
            </a:solidFill>
          </a:ln>
        </p:spPr>
      </p:pic>
    </p:spTree>
    <p:extLst>
      <p:ext uri="{BB962C8B-B14F-4D97-AF65-F5344CB8AC3E}">
        <p14:creationId xmlns:p14="http://schemas.microsoft.com/office/powerpoint/2010/main" val="157665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a:t>There is no resistance in wheat or barley to </a:t>
            </a:r>
            <a:r>
              <a:rPr lang="en-US" sz="1400" i="1" dirty="0"/>
              <a:t>Rhizoctonia</a:t>
            </a:r>
            <a:r>
              <a:rPr lang="en-US" sz="1400" dirty="0"/>
              <a:t>, no fungicides are available, and all crops grow in rotation with wheat and barley are susceptible to </a:t>
            </a:r>
            <a:r>
              <a:rPr lang="en-US" sz="1400" i="1" dirty="0" smtClean="0"/>
              <a:t>Rhizoctonia</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Could be used as a seed treatment to enhance biocontrol activity against </a:t>
            </a:r>
            <a:r>
              <a:rPr lang="en-US" sz="1400" i="1" dirty="0"/>
              <a:t>Rhizoctonia</a:t>
            </a:r>
            <a:r>
              <a:rPr lang="en-US" sz="1400" dirty="0"/>
              <a:t> root rot of </a:t>
            </a:r>
            <a:r>
              <a:rPr lang="en-US" sz="1400" dirty="0" smtClean="0"/>
              <a:t>wheat</a:t>
            </a:r>
          </a:p>
          <a:p>
            <a:pPr marL="285750" indent="-182880">
              <a:spcBef>
                <a:spcPts val="0"/>
              </a:spcBef>
              <a:spcAft>
                <a:spcPts val="600"/>
              </a:spcAft>
              <a:buClr>
                <a:srgbClr val="A50021"/>
              </a:buClr>
              <a:buSzPct val="125000"/>
              <a:buFont typeface="Arial" panose="020B0604020202020204" pitchFamily="34" charset="0"/>
              <a:buChar char="•"/>
            </a:pPr>
            <a:r>
              <a:rPr lang="en-US" sz="1400" i="1" dirty="0"/>
              <a:t>Rhizoctonia solani</a:t>
            </a:r>
            <a:r>
              <a:rPr lang="en-US" sz="1400" dirty="0"/>
              <a:t> AG-8 is a disease of direct-seeded wheat and a barrier to wider adoption of conservation tillage, which is needed to control soil erosion</a:t>
            </a:r>
            <a:endParaRPr lang="en-US" sz="1300" dirty="0"/>
          </a:p>
        </p:txBody>
      </p:sp>
      <p:sp>
        <p:nvSpPr>
          <p:cNvPr id="4" name="Title 3"/>
          <p:cNvSpPr>
            <a:spLocks noGrp="1"/>
          </p:cNvSpPr>
          <p:nvPr>
            <p:ph type="ctrTitle"/>
          </p:nvPr>
        </p:nvSpPr>
        <p:spPr>
          <a:xfrm>
            <a:off x="527975" y="856556"/>
            <a:ext cx="4417807" cy="1702160"/>
          </a:xfrm>
        </p:spPr>
        <p:txBody>
          <a:bodyPr>
            <a:noAutofit/>
          </a:bodyPr>
          <a:lstStyle/>
          <a:p>
            <a:pPr algn="ctr"/>
            <a:r>
              <a:rPr lang="en-US" sz="2800" b="1" dirty="0" smtClean="0">
                <a:solidFill>
                  <a:srgbClr val="7C4B3B"/>
                </a:solidFill>
              </a:rPr>
              <a:t>Pseudomonas Fluorescens 2-79 with Genes for Biosynthesis of Pyrrolnitrin Improves Biocontrol Activity</a:t>
            </a:r>
            <a:endParaRPr lang="en-US" sz="2800" b="1" dirty="0">
              <a:solidFill>
                <a:srgbClr val="7C4B3B"/>
              </a:solidFill>
            </a:endParaRPr>
          </a:p>
        </p:txBody>
      </p:sp>
      <p:sp>
        <p:nvSpPr>
          <p:cNvPr id="7" name="Subtitle 4"/>
          <p:cNvSpPr txBox="1">
            <a:spLocks/>
          </p:cNvSpPr>
          <p:nvPr/>
        </p:nvSpPr>
        <p:spPr>
          <a:xfrm>
            <a:off x="789385" y="2807369"/>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Pseudomonas fluorescens 2-79 bacterial strains with pyrrolnitrin biosynthetic genes have enhanced biocontrol activity against the soil-borne pathogen </a:t>
            </a:r>
            <a:r>
              <a:rPr lang="en-US" sz="1600" i="1" dirty="0">
                <a:solidFill>
                  <a:schemeClr val="tx1"/>
                </a:solidFill>
              </a:rPr>
              <a:t>Rhizoctonia.</a:t>
            </a:r>
            <a:endParaRPr lang="en-US" sz="1600" dirty="0">
              <a:solidFill>
                <a:schemeClr val="tx1"/>
              </a:solidFill>
            </a:endParaRPr>
          </a:p>
          <a:p>
            <a:r>
              <a:rPr lang="en-US" sz="1400" i="1" dirty="0">
                <a:solidFill>
                  <a:srgbClr val="3C2A18"/>
                </a:solidFill>
              </a:rPr>
              <a:t>(Environmental, Life Sciences)</a:t>
            </a:r>
          </a:p>
          <a:p>
            <a:endParaRPr lang="en-US" sz="1600" dirty="0" smtClean="0"/>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128.11</a:t>
            </a:r>
            <a:endParaRPr lang="en-US" i="1" dirty="0">
              <a:solidFill>
                <a:srgbClr val="3C2A18"/>
              </a:solidFill>
            </a:endParaRPr>
          </a:p>
          <a:p>
            <a:r>
              <a:rPr lang="en-US" i="1" dirty="0" smtClean="0">
                <a:solidFill>
                  <a:srgbClr val="3C2A18"/>
                </a:solidFill>
              </a:rPr>
              <a:t>Contact: </a:t>
            </a:r>
            <a:r>
              <a:rPr lang="en-US" sz="1600" i="1" dirty="0">
                <a:solidFill>
                  <a:srgbClr val="3C2A18"/>
                </a:solidFill>
                <a:hlinkClick r:id="rId2"/>
              </a:rPr>
              <a:t>David.Nicholson@ars.usda.gov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00655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The biocontrol agent does not inhibit the growth of desired grasses, such as turfgrasses, cereal crops and native </a:t>
            </a:r>
            <a:r>
              <a:rPr lang="en-US" sz="1200" dirty="0" smtClean="0"/>
              <a:t>plants</a:t>
            </a:r>
          </a:p>
          <a:p>
            <a:pPr marL="285750" indent="-182880">
              <a:spcBef>
                <a:spcPts val="0"/>
              </a:spcBef>
              <a:spcAft>
                <a:spcPts val="600"/>
              </a:spcAft>
              <a:buClr>
                <a:srgbClr val="A50021"/>
              </a:buClr>
              <a:buSzPct val="125000"/>
              <a:buFont typeface="Arial" panose="020B0604020202020204" pitchFamily="34" charset="0"/>
              <a:buChar char="•"/>
            </a:pPr>
            <a:r>
              <a:rPr lang="en-US" sz="1200" dirty="0"/>
              <a:t>May be applied to the soil and/or seeds in the fall with inhibition occurring in subsequent </a:t>
            </a:r>
            <a:r>
              <a:rPr lang="en-US" sz="1200" dirty="0" smtClean="0"/>
              <a:t>years</a:t>
            </a:r>
          </a:p>
          <a:p>
            <a:pPr marL="285750" indent="-182880">
              <a:spcBef>
                <a:spcPts val="0"/>
              </a:spcBef>
              <a:spcAft>
                <a:spcPts val="600"/>
              </a:spcAft>
              <a:buClr>
                <a:srgbClr val="A50021"/>
              </a:buClr>
              <a:buSzPct val="125000"/>
              <a:buFont typeface="Arial" panose="020B0604020202020204" pitchFamily="34" charset="0"/>
              <a:buChar char="•"/>
            </a:pPr>
            <a:r>
              <a:rPr lang="en-US" sz="1200" dirty="0"/>
              <a:t>Can also be used in combination with herbicides and/or fertilizer </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Inhibits the growth of annual bluegrass and/or rough bluegrass when they are most actively growing and out-competing desired plants (e.g., turfgrass, crops, and native plants)</a:t>
            </a:r>
          </a:p>
        </p:txBody>
      </p:sp>
      <p:sp>
        <p:nvSpPr>
          <p:cNvPr id="4" name="Title 3"/>
          <p:cNvSpPr>
            <a:spLocks noGrp="1"/>
          </p:cNvSpPr>
          <p:nvPr>
            <p:ph type="ctrTitle"/>
          </p:nvPr>
        </p:nvSpPr>
        <p:spPr>
          <a:xfrm>
            <a:off x="610553" y="760303"/>
            <a:ext cx="4578228" cy="1702160"/>
          </a:xfrm>
        </p:spPr>
        <p:txBody>
          <a:bodyPr>
            <a:noAutofit/>
          </a:bodyPr>
          <a:lstStyle/>
          <a:p>
            <a:pPr algn="ctr"/>
            <a:r>
              <a:rPr lang="en-US" sz="2800" b="1" dirty="0" smtClean="0">
                <a:solidFill>
                  <a:srgbClr val="7C4B3B"/>
                </a:solidFill>
              </a:rPr>
              <a:t>Pseudomonas Fluorescens Inhibit Annual Bluegrass and Rough Bluegrass Root Growth and Germination</a:t>
            </a:r>
            <a:endParaRPr lang="en-US" sz="2800" b="1" dirty="0">
              <a:solidFill>
                <a:srgbClr val="7C4B3B"/>
              </a:solidFill>
            </a:endParaRPr>
          </a:p>
        </p:txBody>
      </p:sp>
      <p:sp>
        <p:nvSpPr>
          <p:cNvPr id="7" name="Subtitle 4"/>
          <p:cNvSpPr txBox="1">
            <a:spLocks/>
          </p:cNvSpPr>
          <p:nvPr/>
        </p:nvSpPr>
        <p:spPr>
          <a:xfrm>
            <a:off x="775710" y="2751222"/>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A biocontrol agent effective for controlling annual bluegrass and rough bluegrass root growth and seed germination comprising of one or more </a:t>
            </a:r>
            <a:r>
              <a:rPr lang="en-US" sz="1600" i="1" dirty="0">
                <a:solidFill>
                  <a:schemeClr val="tx1"/>
                </a:solidFill>
              </a:rPr>
              <a:t>Pseudomonas fluorescens</a:t>
            </a:r>
            <a:r>
              <a:rPr lang="en-US" sz="1600" dirty="0">
                <a:solidFill>
                  <a:schemeClr val="tx1"/>
                </a:solidFill>
              </a:rPr>
              <a:t> strains. Also provided are methods for use of these biocontrol agents to control the growth of annual bluegrass and rough bluegrass. </a:t>
            </a:r>
            <a:endParaRPr lang="en-US" sz="1600" dirty="0" smtClean="0">
              <a:solidFill>
                <a:schemeClr val="tx1"/>
              </a:solidFill>
            </a:endParaRPr>
          </a:p>
          <a:p>
            <a:r>
              <a:rPr lang="en-US" sz="1400" i="1" dirty="0">
                <a:solidFill>
                  <a:srgbClr val="3C2A18"/>
                </a:solidFill>
              </a:rPr>
              <a:t>(Environmental, Life Sciences</a:t>
            </a:r>
            <a:r>
              <a:rPr lang="en-US" sz="1600" i="1" dirty="0">
                <a:solidFill>
                  <a:srgbClr val="3C2A18"/>
                </a:solidFill>
              </a:rPr>
              <a:t>)</a:t>
            </a: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129.11</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David.Nicholson@ars.usda.gov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4077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The </a:t>
            </a:r>
            <a:r>
              <a:rPr lang="en-US" sz="1300" dirty="0"/>
              <a:t>chimeric peptides are effective at killing a wide range of gram-negative plant-pathogenic </a:t>
            </a:r>
            <a:r>
              <a:rPr lang="en-US" sz="1300" dirty="0" smtClean="0"/>
              <a:t>bacteria</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300" dirty="0"/>
              <a:t>Use of the chimeral peptides through transgenesis may provide immunity to critical citrus </a:t>
            </a:r>
            <a:r>
              <a:rPr lang="en-US" sz="1300" dirty="0" smtClean="0"/>
              <a:t>diseases</a:t>
            </a:r>
          </a:p>
          <a:p>
            <a:pPr marL="285750" indent="-182880">
              <a:spcBef>
                <a:spcPts val="0"/>
              </a:spcBef>
              <a:spcAft>
                <a:spcPts val="600"/>
              </a:spcAft>
              <a:buClr>
                <a:srgbClr val="A50021"/>
              </a:buClr>
              <a:buSzPct val="125000"/>
              <a:buFont typeface="Arial" panose="020B0604020202020204" pitchFamily="34" charset="0"/>
              <a:buChar char="•"/>
            </a:pPr>
            <a:r>
              <a:rPr lang="en-US" sz="1300" dirty="0"/>
              <a:t>Creation of HLB-immune rootstocks, sweet orange and grapefruit </a:t>
            </a:r>
            <a:r>
              <a:rPr lang="en-US" sz="1300" b="1" dirty="0"/>
              <a:t/>
            </a:r>
            <a:br>
              <a:rPr lang="en-US" sz="1300" b="1" dirty="0"/>
            </a:br>
            <a:endParaRPr lang="en-US" sz="1300" dirty="0"/>
          </a:p>
        </p:txBody>
      </p:sp>
      <p:sp>
        <p:nvSpPr>
          <p:cNvPr id="4" name="Title 3"/>
          <p:cNvSpPr>
            <a:spLocks noGrp="1"/>
          </p:cNvSpPr>
          <p:nvPr>
            <p:ph type="ctrTitle"/>
          </p:nvPr>
        </p:nvSpPr>
        <p:spPr>
          <a:xfrm>
            <a:off x="532711" y="760303"/>
            <a:ext cx="4417807" cy="1702160"/>
          </a:xfrm>
        </p:spPr>
        <p:txBody>
          <a:bodyPr>
            <a:noAutofit/>
          </a:bodyPr>
          <a:lstStyle/>
          <a:p>
            <a:pPr algn="ctr"/>
            <a:r>
              <a:rPr lang="en-US" sz="3000" b="1" dirty="0" smtClean="0">
                <a:solidFill>
                  <a:srgbClr val="7C4B3B"/>
                </a:solidFill>
              </a:rPr>
              <a:t>Thionin-D4E1 Chimeric Protein Protects Plants Against Bacterial Infections</a:t>
            </a:r>
            <a:endParaRPr lang="en-US" sz="3000" b="1" dirty="0">
              <a:solidFill>
                <a:srgbClr val="7C4B3B"/>
              </a:solidFill>
            </a:endParaRPr>
          </a:p>
        </p:txBody>
      </p:sp>
      <p:sp>
        <p:nvSpPr>
          <p:cNvPr id="7" name="Subtitle 4"/>
          <p:cNvSpPr txBox="1">
            <a:spLocks/>
          </p:cNvSpPr>
          <p:nvPr/>
        </p:nvSpPr>
        <p:spPr>
          <a:xfrm>
            <a:off x="749279" y="2807369"/>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400" dirty="0">
                <a:solidFill>
                  <a:schemeClr val="tx1"/>
                </a:solidFill>
              </a:rPr>
              <a:t>A chimeric protein containing thionin and D4E1 and genetically altered citrus plants that express the chimeric protein are made. The chimeric protein has the ability to protect citrus plants from citrus greening (</a:t>
            </a:r>
            <a:r>
              <a:rPr lang="en-US" sz="1400" i="1" dirty="0">
                <a:solidFill>
                  <a:schemeClr val="tx1"/>
                </a:solidFill>
              </a:rPr>
              <a:t>Huanglongbing</a:t>
            </a:r>
            <a:r>
              <a:rPr lang="en-US" sz="1400" dirty="0">
                <a:solidFill>
                  <a:schemeClr val="tx1"/>
                </a:solidFill>
              </a:rPr>
              <a:t>, (HLB)) and citrus canker. When exposed to disease causing bacteria, genetically altered plants expressing/producing the chimeric protein exhibit no symptoms or much reduced symptoms of the diseases.</a:t>
            </a:r>
          </a:p>
          <a:p>
            <a:r>
              <a:rPr lang="en-US" sz="1400" i="1" dirty="0" smtClean="0">
                <a:solidFill>
                  <a:srgbClr val="3C2A18"/>
                </a:solidFill>
              </a:rPr>
              <a:t>(Life </a:t>
            </a:r>
            <a:r>
              <a:rPr lang="en-US" sz="1400" i="1" dirty="0">
                <a:solidFill>
                  <a:srgbClr val="3C2A18"/>
                </a:solidFill>
              </a:rPr>
              <a:t>Sciences)</a:t>
            </a:r>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23.15</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6" y="168192"/>
            <a:ext cx="2823410" cy="1883744"/>
          </a:xfrm>
          <a:prstGeom prst="rect">
            <a:avLst/>
          </a:prstGeom>
          <a:ln w="31750">
            <a:solidFill>
              <a:schemeClr val="bg2"/>
            </a:solidFill>
          </a:ln>
        </p:spPr>
      </p:pic>
    </p:spTree>
    <p:extLst>
      <p:ext uri="{BB962C8B-B14F-4D97-AF65-F5344CB8AC3E}">
        <p14:creationId xmlns:p14="http://schemas.microsoft.com/office/powerpoint/2010/main" val="401758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a:t>Compounds can be applied onto plants by spraying, dripping and/or applied to the soil for uptake by the </a:t>
            </a:r>
            <a:r>
              <a:rPr lang="en-US" sz="1400" dirty="0" smtClean="0"/>
              <a:t>roots</a:t>
            </a:r>
          </a:p>
          <a:p>
            <a:pPr marL="285750" indent="-182880">
              <a:spcBef>
                <a:spcPts val="0"/>
              </a:spcBef>
              <a:spcAft>
                <a:spcPts val="600"/>
              </a:spcAft>
              <a:buClr>
                <a:srgbClr val="A50021"/>
              </a:buClr>
              <a:buSzPct val="125000"/>
              <a:buFont typeface="Arial" panose="020B0604020202020204" pitchFamily="34" charset="0"/>
              <a:buChar char="•"/>
            </a:pPr>
            <a:r>
              <a:rPr lang="en-US" sz="1400" dirty="0"/>
              <a:t>Many of the compounds are recognized as generally regarded as safe (GRAS)</a:t>
            </a:r>
            <a:endParaRPr lang="en-US" sz="14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These compounds and methods prevent and/or reduce the transmission of vascular associated diseases (caused by hemipteran vector-borne pathogens) to plants</a:t>
            </a:r>
          </a:p>
        </p:txBody>
      </p:sp>
      <p:sp>
        <p:nvSpPr>
          <p:cNvPr id="4" name="Title 3"/>
          <p:cNvSpPr>
            <a:spLocks noGrp="1"/>
          </p:cNvSpPr>
          <p:nvPr>
            <p:ph type="ctrTitle"/>
          </p:nvPr>
        </p:nvSpPr>
        <p:spPr>
          <a:xfrm>
            <a:off x="709174" y="760303"/>
            <a:ext cx="4417807" cy="1702160"/>
          </a:xfrm>
        </p:spPr>
        <p:txBody>
          <a:bodyPr>
            <a:noAutofit/>
          </a:bodyPr>
          <a:lstStyle/>
          <a:p>
            <a:pPr algn="ctr"/>
            <a:r>
              <a:rPr lang="en-US" sz="2800" b="1" dirty="0" smtClean="0">
                <a:solidFill>
                  <a:srgbClr val="7C4B3B"/>
                </a:solidFill>
              </a:rPr>
              <a:t>Compositions and Methods for Control of Hemipteran Insect Stylet Sheath Structure Formation </a:t>
            </a:r>
            <a:endParaRPr lang="en-US" sz="2800" b="1" dirty="0">
              <a:solidFill>
                <a:srgbClr val="7C4B3B"/>
              </a:solidFill>
            </a:endParaRPr>
          </a:p>
        </p:txBody>
      </p:sp>
      <p:sp>
        <p:nvSpPr>
          <p:cNvPr id="7" name="Subtitle 4"/>
          <p:cNvSpPr txBox="1">
            <a:spLocks/>
          </p:cNvSpPr>
          <p:nvPr/>
        </p:nvSpPr>
        <p:spPr>
          <a:xfrm>
            <a:off x="797406" y="2703096"/>
            <a:ext cx="4413071" cy="405063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Many hemipteran insects form a stylet sheath each time they pierce and penetrate plant tissue on which they feed. Compounds that inhibit stylet sheath formation or degraded/destabilize stylet sheaths are described, as well as methods of using those compounds. These methods and compounds deter or block hemipteran insects from feeding on plants, especially agriculturally important plants and thus can prevent or reduce transmission of micro-organisms that use the insects as a carrier-host. PCT Application No.: PCT/US16/27824.</a:t>
            </a:r>
          </a:p>
          <a:p>
            <a:r>
              <a:rPr lang="en-US" sz="1500" i="1" dirty="0">
                <a:solidFill>
                  <a:srgbClr val="3C2A18"/>
                </a:solidFill>
              </a:rPr>
              <a:t>(Environmental, Life Sciences)</a:t>
            </a: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282.12</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a:stretch>
            <a:fillRect/>
          </a:stretch>
        </p:blipFill>
        <p:spPr>
          <a:xfrm>
            <a:off x="7571926" y="134659"/>
            <a:ext cx="1932961" cy="1960807"/>
          </a:xfrm>
          <a:prstGeom prst="rect">
            <a:avLst/>
          </a:prstGeom>
          <a:ln w="31750">
            <a:solidFill>
              <a:schemeClr val="bg2"/>
            </a:solidFill>
          </a:ln>
        </p:spPr>
      </p:pic>
    </p:spTree>
    <p:extLst>
      <p:ext uri="{BB962C8B-B14F-4D97-AF65-F5344CB8AC3E}">
        <p14:creationId xmlns:p14="http://schemas.microsoft.com/office/powerpoint/2010/main" val="1027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Cultures </a:t>
            </a:r>
            <a:r>
              <a:rPr lang="en-US" sz="1400" dirty="0"/>
              <a:t>of </a:t>
            </a:r>
            <a:r>
              <a:rPr lang="en-US" sz="1400" i="1" dirty="0"/>
              <a:t>C. </a:t>
            </a:r>
            <a:r>
              <a:rPr lang="en-US" sz="1400" i="1" dirty="0" err="1"/>
              <a:t>phragmitis</a:t>
            </a:r>
            <a:r>
              <a:rPr lang="en-US" sz="1400" dirty="0"/>
              <a:t> are more toxic to moth species than </a:t>
            </a:r>
            <a:r>
              <a:rPr lang="en-US" sz="1400" i="1" dirty="0"/>
              <a:t>C. </a:t>
            </a:r>
            <a:r>
              <a:rPr lang="en-US" sz="1400" i="1" dirty="0" err="1" smtClean="0"/>
              <a:t>subtsugae</a:t>
            </a:r>
            <a:endParaRPr lang="en-US" sz="1400" dirty="0"/>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An </a:t>
            </a:r>
            <a:r>
              <a:rPr lang="en-US" sz="1400" dirty="0"/>
              <a:t>alternative to </a:t>
            </a:r>
            <a:r>
              <a:rPr lang="en-US" sz="1400" i="1" dirty="0"/>
              <a:t>Bacillus thuringiensis</a:t>
            </a:r>
            <a:r>
              <a:rPr lang="en-US" sz="1400" dirty="0"/>
              <a:t> with a broader activity </a:t>
            </a:r>
            <a:r>
              <a:rPr lang="en-US" sz="1400" dirty="0" smtClean="0"/>
              <a:t>spectrum</a:t>
            </a:r>
            <a:endParaRPr lang="en-US" sz="1400" dirty="0"/>
          </a:p>
          <a:p>
            <a:pPr marL="285750" indent="-182880">
              <a:spcBef>
                <a:spcPts val="0"/>
              </a:spcBef>
              <a:spcAft>
                <a:spcPts val="600"/>
              </a:spcAft>
              <a:buClr>
                <a:srgbClr val="A50021"/>
              </a:buClr>
              <a:buSzPct val="125000"/>
              <a:buFont typeface="Arial" panose="020B0604020202020204" pitchFamily="34" charset="0"/>
              <a:buChar char="•"/>
            </a:pPr>
            <a:endParaRPr lang="en-US" sz="1300" dirty="0"/>
          </a:p>
          <a:p>
            <a:pPr>
              <a:spcBef>
                <a:spcPts val="0"/>
              </a:spcBef>
              <a:buClr>
                <a:srgbClr val="A50021"/>
              </a:buClr>
            </a:pPr>
            <a:endParaRPr lang="en-US" altLang="en-US" sz="400" b="1"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Cultured </a:t>
            </a:r>
            <a:r>
              <a:rPr lang="en-US" sz="1400" i="1" dirty="0"/>
              <a:t>C. </a:t>
            </a:r>
            <a:r>
              <a:rPr lang="en-US" sz="1400" i="1" dirty="0" err="1"/>
              <a:t>phragmitis</a:t>
            </a:r>
            <a:r>
              <a:rPr lang="en-US" sz="1400" dirty="0"/>
              <a:t> can be used as an organic insecticide with activity against </a:t>
            </a:r>
            <a:r>
              <a:rPr lang="en-US" sz="1400" dirty="0" smtClean="0"/>
              <a:t>lepidopteran</a:t>
            </a:r>
            <a:r>
              <a:rPr lang="en-US" sz="1400" i="1" dirty="0" smtClean="0"/>
              <a:t> </a:t>
            </a:r>
            <a:r>
              <a:rPr lang="en-US" sz="1400" dirty="0"/>
              <a:t>and </a:t>
            </a:r>
            <a:r>
              <a:rPr lang="en-US" sz="1400" dirty="0" smtClean="0"/>
              <a:t>dipteran </a:t>
            </a:r>
            <a:r>
              <a:rPr lang="en-US" sz="1400" dirty="0"/>
              <a:t>insect pests such as cabbage </a:t>
            </a:r>
            <a:r>
              <a:rPr lang="en-US" sz="1400" dirty="0" err="1"/>
              <a:t>looper</a:t>
            </a:r>
            <a:r>
              <a:rPr lang="en-US" sz="1400" dirty="0"/>
              <a:t>, diamondback moth, and </a:t>
            </a:r>
            <a:r>
              <a:rPr lang="en-US" sz="1400" dirty="0" err="1"/>
              <a:t>seedcorn</a:t>
            </a:r>
            <a:r>
              <a:rPr lang="en-US" sz="1400" dirty="0"/>
              <a:t> </a:t>
            </a:r>
            <a:r>
              <a:rPr lang="en-US" sz="1400" dirty="0" smtClean="0"/>
              <a:t>maggot</a:t>
            </a:r>
            <a:endParaRPr lang="en-US" sz="1400" dirty="0"/>
          </a:p>
          <a:p>
            <a:pPr marL="285750" indent="-182880">
              <a:spcBef>
                <a:spcPts val="0"/>
              </a:spcBef>
              <a:spcAft>
                <a:spcPts val="600"/>
              </a:spcAft>
              <a:buClr>
                <a:srgbClr val="A50021"/>
              </a:buClr>
              <a:buSzPct val="125000"/>
              <a:buFont typeface="Arial" panose="020B0604020202020204" pitchFamily="34" charset="0"/>
              <a:buChar char="•"/>
            </a:pPr>
            <a:endParaRPr lang="en-US" sz="1300" dirty="0"/>
          </a:p>
        </p:txBody>
      </p:sp>
      <p:sp>
        <p:nvSpPr>
          <p:cNvPr id="4" name="Title 3"/>
          <p:cNvSpPr>
            <a:spLocks noGrp="1"/>
          </p:cNvSpPr>
          <p:nvPr>
            <p:ph type="ctrTitle"/>
          </p:nvPr>
        </p:nvSpPr>
        <p:spPr>
          <a:xfrm>
            <a:off x="527975" y="171219"/>
            <a:ext cx="4417807" cy="1702160"/>
          </a:xfrm>
        </p:spPr>
        <p:txBody>
          <a:bodyPr>
            <a:normAutofit fontScale="90000"/>
          </a:bodyPr>
          <a:lstStyle/>
          <a:p>
            <a:pPr algn="ctr"/>
            <a:r>
              <a:rPr lang="en-US" b="1" i="1" dirty="0" err="1">
                <a:solidFill>
                  <a:srgbClr val="7C4B3B"/>
                </a:solidFill>
              </a:rPr>
              <a:t>Chromobacterium</a:t>
            </a:r>
            <a:r>
              <a:rPr lang="en-US" b="1" i="1" dirty="0">
                <a:solidFill>
                  <a:srgbClr val="7C4B3B"/>
                </a:solidFill>
              </a:rPr>
              <a:t> </a:t>
            </a:r>
            <a:r>
              <a:rPr lang="en-US" b="1" i="1" dirty="0" err="1" smtClean="0">
                <a:solidFill>
                  <a:srgbClr val="7C4B3B"/>
                </a:solidFill>
              </a:rPr>
              <a:t>phragmitis</a:t>
            </a:r>
            <a:r>
              <a:rPr lang="en-US" b="1" i="1" dirty="0" smtClean="0">
                <a:solidFill>
                  <a:srgbClr val="7C4B3B"/>
                </a:solidFill>
              </a:rPr>
              <a:t> </a:t>
            </a:r>
            <a:r>
              <a:rPr lang="en-US" b="1" dirty="0" smtClean="0">
                <a:solidFill>
                  <a:srgbClr val="7C4B3B"/>
                </a:solidFill>
              </a:rPr>
              <a:t>for Insect Control</a:t>
            </a:r>
            <a:endParaRPr lang="en-US" b="1" dirty="0">
              <a:solidFill>
                <a:srgbClr val="7C4B3B"/>
              </a:solidFill>
            </a:endParaRPr>
          </a:p>
        </p:txBody>
      </p:sp>
      <p:sp>
        <p:nvSpPr>
          <p:cNvPr id="7" name="Subtitle 4"/>
          <p:cNvSpPr txBox="1">
            <a:spLocks/>
          </p:cNvSpPr>
          <p:nvPr/>
        </p:nvSpPr>
        <p:spPr>
          <a:xfrm>
            <a:off x="532711" y="2038967"/>
            <a:ext cx="4413071" cy="4198694"/>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700" i="1" dirty="0" err="1">
                <a:solidFill>
                  <a:schemeClr val="tx1"/>
                </a:solidFill>
              </a:rPr>
              <a:t>Chromobacterium</a:t>
            </a:r>
            <a:r>
              <a:rPr lang="en-US" sz="1700" i="1" dirty="0">
                <a:solidFill>
                  <a:schemeClr val="tx1"/>
                </a:solidFill>
              </a:rPr>
              <a:t> </a:t>
            </a:r>
            <a:r>
              <a:rPr lang="en-US" sz="1700" i="1" dirty="0" err="1">
                <a:solidFill>
                  <a:schemeClr val="tx1"/>
                </a:solidFill>
              </a:rPr>
              <a:t>phragmitis</a:t>
            </a:r>
            <a:r>
              <a:rPr lang="en-US" sz="1700" i="1" dirty="0">
                <a:solidFill>
                  <a:schemeClr val="tx1"/>
                </a:solidFill>
              </a:rPr>
              <a:t> </a:t>
            </a:r>
            <a:r>
              <a:rPr lang="en-US" sz="1700" dirty="0">
                <a:solidFill>
                  <a:schemeClr val="tx1"/>
                </a:solidFill>
              </a:rPr>
              <a:t>is a newly discovered species of bacteria that has insecticidal activity against immature stages of both fly and moth pests. These bacteria are not insect pathogens, but produce compounds in culture that are toxic to the insects. This means that it is not necessary to maintain the viability of the bacteria in a product, and that the toxic compounds can be concentrated in post-fermentation processing. </a:t>
            </a:r>
            <a:endParaRPr lang="en-US" sz="1700" dirty="0" smtClean="0">
              <a:solidFill>
                <a:schemeClr val="tx1"/>
              </a:solidFill>
            </a:endParaRPr>
          </a:p>
          <a:p>
            <a:endParaRPr lang="en-US" dirty="0">
              <a:solidFill>
                <a:schemeClr val="tx1"/>
              </a:solidFill>
            </a:endParaRPr>
          </a:p>
          <a:p>
            <a:r>
              <a:rPr lang="en-US" i="1" dirty="0">
                <a:solidFill>
                  <a:srgbClr val="3C2A18"/>
                </a:solidFill>
              </a:rPr>
              <a:t>Docket No: </a:t>
            </a:r>
            <a:r>
              <a:rPr lang="en-US" i="1" dirty="0" smtClean="0">
                <a:solidFill>
                  <a:srgbClr val="3C2A18"/>
                </a:solidFill>
              </a:rPr>
              <a:t>109.15</a:t>
            </a:r>
            <a:endParaRPr lang="en-US" i="1" dirty="0">
              <a:solidFill>
                <a:srgbClr val="3C2A18"/>
              </a:solidFill>
            </a:endParaRPr>
          </a:p>
          <a:p>
            <a:r>
              <a:rPr lang="en-US" i="1" dirty="0">
                <a:solidFill>
                  <a:srgbClr val="3C2A18"/>
                </a:solidFill>
              </a:rPr>
              <a:t>Contact: </a:t>
            </a:r>
            <a:r>
              <a:rPr lang="en-US" i="1" dirty="0" smtClean="0">
                <a:solidFill>
                  <a:srgbClr val="3C2A18"/>
                </a:solidFill>
                <a:hlinkClick r:id="rId2"/>
              </a:rPr>
              <a:t>Jim.Poulos@ars.usda.gov</a:t>
            </a:r>
            <a:endParaRPr lang="en-US" i="1" dirty="0" smtClean="0">
              <a:solidFill>
                <a:srgbClr val="3C2A18"/>
              </a:solidFill>
            </a:endParaRPr>
          </a:p>
          <a:p>
            <a:endParaRPr lang="en-US"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83364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a:t>Environmental-friendly green pesticide as an alternative to synthetic </a:t>
            </a:r>
            <a:r>
              <a:rPr lang="en-US" sz="1400" dirty="0" smtClean="0"/>
              <a:t>pesticides</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Botanical pesticide for controlling spotted wing drosophila, </a:t>
            </a:r>
            <a:r>
              <a:rPr lang="en-US" sz="1400" i="1" dirty="0"/>
              <a:t>Drosophila suzukii </a:t>
            </a:r>
            <a:r>
              <a:rPr lang="en-US" sz="1400" dirty="0"/>
              <a:t>and other pest species including brown marmorated stinkbug </a:t>
            </a:r>
            <a:r>
              <a:rPr lang="en-US" sz="1400" i="1" dirty="0"/>
              <a:t>Halyomorpha halys, </a:t>
            </a:r>
            <a:r>
              <a:rPr lang="en-US" sz="1400" dirty="0"/>
              <a:t>diamondback moth </a:t>
            </a:r>
            <a:r>
              <a:rPr lang="en-US" sz="1400" i="1" dirty="0"/>
              <a:t>Plutella xylostella</a:t>
            </a:r>
            <a:r>
              <a:rPr lang="en-US" sz="1400" dirty="0"/>
              <a:t>and tobacco hornworm </a:t>
            </a:r>
            <a:r>
              <a:rPr lang="en-US" sz="1400" i="1" dirty="0"/>
              <a:t>Manduca sext</a:t>
            </a:r>
            <a:endParaRPr lang="en-US" sz="1400" dirty="0"/>
          </a:p>
        </p:txBody>
      </p:sp>
      <p:sp>
        <p:nvSpPr>
          <p:cNvPr id="4" name="Title 3"/>
          <p:cNvSpPr>
            <a:spLocks noGrp="1"/>
          </p:cNvSpPr>
          <p:nvPr>
            <p:ph type="ctrTitle"/>
          </p:nvPr>
        </p:nvSpPr>
        <p:spPr>
          <a:xfrm>
            <a:off x="677089" y="279888"/>
            <a:ext cx="4417807" cy="1702160"/>
          </a:xfrm>
        </p:spPr>
        <p:txBody>
          <a:bodyPr>
            <a:noAutofit/>
          </a:bodyPr>
          <a:lstStyle/>
          <a:p>
            <a:pPr algn="ctr"/>
            <a:r>
              <a:rPr lang="en-US" sz="3200" b="1" dirty="0" smtClean="0">
                <a:solidFill>
                  <a:srgbClr val="7C4B3B"/>
                </a:solidFill>
              </a:rPr>
              <a:t>Methods for Killing Insects Using Methyl Benzoate</a:t>
            </a:r>
            <a:endParaRPr lang="en-US" sz="3200" b="1" dirty="0">
              <a:solidFill>
                <a:srgbClr val="7C4B3B"/>
              </a:solidFill>
            </a:endParaRPr>
          </a:p>
        </p:txBody>
      </p:sp>
      <p:sp>
        <p:nvSpPr>
          <p:cNvPr id="7" name="Subtitle 4"/>
          <p:cNvSpPr txBox="1">
            <a:spLocks/>
          </p:cNvSpPr>
          <p:nvPr/>
        </p:nvSpPr>
        <p:spPr>
          <a:xfrm>
            <a:off x="861575" y="2294022"/>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t>A method for killing insects involving treating an object or area with an insect killing effective amount of a composition from fermented apple juice and optionally a carrier.</a:t>
            </a:r>
          </a:p>
          <a:p>
            <a:r>
              <a:rPr lang="en-US" sz="1400" i="1" dirty="0">
                <a:solidFill>
                  <a:srgbClr val="3C2A18"/>
                </a:solidFill>
              </a:rPr>
              <a:t>(Environmental, Life Sciences</a:t>
            </a:r>
            <a:r>
              <a:rPr lang="en-US" sz="1600" i="1" dirty="0">
                <a:solidFill>
                  <a:srgbClr val="3C2A18"/>
                </a:solidFill>
              </a:rPr>
              <a:t>)</a:t>
            </a:r>
          </a:p>
          <a:p>
            <a:r>
              <a:rPr lang="en-US" sz="1600" dirty="0"/>
              <a:t/>
            </a:r>
            <a:br>
              <a:rPr lang="en-US" sz="1600" dirty="0"/>
            </a:br>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53.15</a:t>
            </a:r>
            <a:endParaRPr lang="en-US" i="1" dirty="0">
              <a:solidFill>
                <a:srgbClr val="3C2A18"/>
              </a:solidFill>
            </a:endParaRPr>
          </a:p>
          <a:p>
            <a:r>
              <a:rPr lang="en-US" i="1" dirty="0" smtClean="0">
                <a:solidFill>
                  <a:srgbClr val="3C2A18"/>
                </a:solidFill>
              </a:rPr>
              <a:t>Contact: </a:t>
            </a:r>
            <a:r>
              <a:rPr lang="en-US" sz="1600" i="1" dirty="0">
                <a:solidFill>
                  <a:srgbClr val="3C2A18"/>
                </a:solidFill>
                <a:hlinkClick r:id="rId2"/>
              </a:rPr>
              <a:t>Jim.Poulos@ars.usda.gov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710" y="192505"/>
            <a:ext cx="2493394" cy="1876926"/>
          </a:xfrm>
          <a:prstGeom prst="rect">
            <a:avLst/>
          </a:prstGeom>
          <a:ln w="31750">
            <a:solidFill>
              <a:schemeClr val="bg2"/>
            </a:solidFill>
          </a:ln>
        </p:spPr>
      </p:pic>
    </p:spTree>
    <p:extLst>
      <p:ext uri="{BB962C8B-B14F-4D97-AF65-F5344CB8AC3E}">
        <p14:creationId xmlns:p14="http://schemas.microsoft.com/office/powerpoint/2010/main" val="13794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a:t>RNAi through oral delivery may be beneficial due to the ease in delivery to large number of insects and the delivery system bypasses the need to create transgenic </a:t>
            </a:r>
            <a:r>
              <a:rPr lang="en-US" sz="1400" dirty="0" smtClean="0"/>
              <a:t>plants</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Control sap-feeding insects such as brown marmorated sink bugs</a:t>
            </a:r>
          </a:p>
        </p:txBody>
      </p:sp>
      <p:sp>
        <p:nvSpPr>
          <p:cNvPr id="4" name="Title 3"/>
          <p:cNvSpPr>
            <a:spLocks noGrp="1"/>
          </p:cNvSpPr>
          <p:nvPr>
            <p:ph type="ctrTitle"/>
          </p:nvPr>
        </p:nvSpPr>
        <p:spPr>
          <a:xfrm>
            <a:off x="532711" y="760303"/>
            <a:ext cx="4417807" cy="1702160"/>
          </a:xfrm>
        </p:spPr>
        <p:txBody>
          <a:bodyPr>
            <a:noAutofit/>
          </a:bodyPr>
          <a:lstStyle/>
          <a:p>
            <a:pPr algn="ctr"/>
            <a:r>
              <a:rPr lang="en-US" sz="3200" b="1" dirty="0" smtClean="0">
                <a:solidFill>
                  <a:srgbClr val="7C4B3B"/>
                </a:solidFill>
              </a:rPr>
              <a:t>Double Strand RNA Delivery System for Plant-Sap-Feeding Insects</a:t>
            </a:r>
            <a:endParaRPr lang="en-US" sz="3200" b="1" dirty="0">
              <a:solidFill>
                <a:srgbClr val="7C4B3B"/>
              </a:solidFill>
            </a:endParaRPr>
          </a:p>
        </p:txBody>
      </p:sp>
      <p:sp>
        <p:nvSpPr>
          <p:cNvPr id="7" name="Subtitle 4"/>
          <p:cNvSpPr txBox="1">
            <a:spLocks/>
          </p:cNvSpPr>
          <p:nvPr/>
        </p:nvSpPr>
        <p:spPr>
          <a:xfrm>
            <a:off x="749279" y="2727158"/>
            <a:ext cx="4413071" cy="405063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Compositions and methods of delivering double strand ribonucleic acid (dsRNA) to insects that penetrate plant tissues to feed on sap and other liquid components of plants. Taking advantage of the liquid transport capabilities of plant vascular structures, dsRNA is provided to plant tissues in an aqueous solution that is then transported throughout the tissues. The dsRNA-laden plant material is then presented to sap-feeding insects, such as brown marmorated stink bugs that can ingest the dsRNA by feeding on the plant tissue. </a:t>
            </a:r>
            <a:endParaRPr lang="en-US" sz="1600" i="1" dirty="0">
              <a:solidFill>
                <a:schemeClr val="tx1"/>
              </a:solidFill>
            </a:endParaRPr>
          </a:p>
          <a:p>
            <a:r>
              <a:rPr lang="en-US" sz="1500" i="1" dirty="0">
                <a:solidFill>
                  <a:srgbClr val="3C2A18"/>
                </a:solidFill>
              </a:rPr>
              <a:t>(Environmental, </a:t>
            </a:r>
            <a:r>
              <a:rPr lang="en-US" sz="1500" i="1" dirty="0" smtClean="0">
                <a:solidFill>
                  <a:srgbClr val="3C2A18"/>
                </a:solidFill>
              </a:rPr>
              <a:t>Life Sciences)</a:t>
            </a:r>
            <a:endParaRPr lang="en-US" sz="1500" i="1" dirty="0">
              <a:solidFill>
                <a:srgbClr val="3C2A18"/>
              </a:solidFill>
            </a:endParaRP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129.16</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Jim.Poulos@ars.usda.gov</a:t>
            </a:r>
            <a:endParaRPr lang="en-US" sz="1600" i="1" dirty="0" smtClean="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821" y="148391"/>
            <a:ext cx="2737431" cy="1971825"/>
          </a:xfrm>
          <a:prstGeom prst="rect">
            <a:avLst/>
          </a:prstGeom>
          <a:ln w="31750">
            <a:solidFill>
              <a:schemeClr val="bg2"/>
            </a:solidFill>
          </a:ln>
        </p:spPr>
      </p:pic>
    </p:spTree>
    <p:extLst>
      <p:ext uri="{BB962C8B-B14F-4D97-AF65-F5344CB8AC3E}">
        <p14:creationId xmlns:p14="http://schemas.microsoft.com/office/powerpoint/2010/main" val="360367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100" dirty="0"/>
              <a:t>Adapted to small scale </a:t>
            </a:r>
            <a:r>
              <a:rPr lang="en-US" sz="1100" dirty="0" smtClean="0"/>
              <a:t>tractors</a:t>
            </a:r>
          </a:p>
          <a:p>
            <a:pPr marL="285750" indent="-182880">
              <a:spcBef>
                <a:spcPts val="0"/>
              </a:spcBef>
              <a:spcAft>
                <a:spcPts val="600"/>
              </a:spcAft>
              <a:buClr>
                <a:srgbClr val="A50021"/>
              </a:buClr>
              <a:buSzPct val="125000"/>
              <a:buFont typeface="Arial" panose="020B0604020202020204" pitchFamily="34" charset="0"/>
              <a:buChar char="•"/>
            </a:pPr>
            <a:r>
              <a:rPr lang="en-US" sz="1100" dirty="0"/>
              <a:t>The transplanter is operated by one person who simultaneously operates the transplanter and drives the walk-behind </a:t>
            </a:r>
            <a:r>
              <a:rPr lang="en-US" sz="1100" dirty="0" smtClean="0"/>
              <a:t>tractor</a:t>
            </a:r>
          </a:p>
          <a:p>
            <a:pPr marL="285750" indent="-182880">
              <a:spcBef>
                <a:spcPts val="0"/>
              </a:spcBef>
              <a:spcAft>
                <a:spcPts val="600"/>
              </a:spcAft>
              <a:buClr>
                <a:srgbClr val="A50021"/>
              </a:buClr>
              <a:buSzPct val="125000"/>
              <a:buFont typeface="Arial" panose="020B0604020202020204" pitchFamily="34" charset="0"/>
              <a:buChar char="•"/>
            </a:pPr>
            <a:r>
              <a:rPr lang="en-US" sz="1100" dirty="0"/>
              <a:t>Auxiliary racks of transplant vegetables can be attached to the tractor to enable the operator to reload the transplanter and thereby continuously transplant multiple </a:t>
            </a:r>
            <a:r>
              <a:rPr lang="en-US" sz="1100" dirty="0" smtClean="0"/>
              <a:t>plants</a:t>
            </a:r>
          </a:p>
          <a:p>
            <a:pPr marL="285750" indent="-182880">
              <a:spcBef>
                <a:spcPts val="0"/>
              </a:spcBef>
              <a:spcAft>
                <a:spcPts val="600"/>
              </a:spcAft>
              <a:buClr>
                <a:srgbClr val="A50021"/>
              </a:buClr>
              <a:buSzPct val="125000"/>
              <a:buFont typeface="Arial" panose="020B0604020202020204" pitchFamily="34" charset="0"/>
              <a:buChar char="•"/>
            </a:pPr>
            <a:r>
              <a:rPr lang="en-US" sz="1100" dirty="0"/>
              <a:t>The transplanter can be configured to plant more than one row </a:t>
            </a:r>
            <a:r>
              <a:rPr lang="en-US" sz="1100" dirty="0" smtClean="0"/>
              <a:t>simultaneously</a:t>
            </a:r>
          </a:p>
          <a:p>
            <a:pPr marL="285750" indent="-182880">
              <a:spcBef>
                <a:spcPts val="0"/>
              </a:spcBef>
              <a:spcAft>
                <a:spcPts val="600"/>
              </a:spcAft>
              <a:buClr>
                <a:srgbClr val="A50021"/>
              </a:buClr>
              <a:buSzPct val="125000"/>
              <a:buFont typeface="Arial" panose="020B0604020202020204" pitchFamily="34" charset="0"/>
              <a:buChar char="•"/>
            </a:pPr>
            <a:r>
              <a:rPr lang="en-US" sz="1100" dirty="0"/>
              <a:t>A no till system that mechanically transplants vegetables into cover crop residue </a:t>
            </a:r>
            <a:endParaRPr lang="en-US" sz="11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100" dirty="0"/>
              <a:t>A walk-behind tractor to help small farmers transplant seedling vegetables </a:t>
            </a:r>
          </a:p>
        </p:txBody>
      </p:sp>
      <p:sp>
        <p:nvSpPr>
          <p:cNvPr id="4" name="Title 3"/>
          <p:cNvSpPr>
            <a:spLocks noGrp="1"/>
          </p:cNvSpPr>
          <p:nvPr>
            <p:ph type="ctrTitle"/>
          </p:nvPr>
        </p:nvSpPr>
        <p:spPr>
          <a:xfrm>
            <a:off x="693132" y="-186181"/>
            <a:ext cx="4417807" cy="1702160"/>
          </a:xfrm>
        </p:spPr>
        <p:txBody>
          <a:bodyPr>
            <a:noAutofit/>
          </a:bodyPr>
          <a:lstStyle/>
          <a:p>
            <a:pPr algn="ctr"/>
            <a:r>
              <a:rPr lang="en-US" sz="3400" b="1" dirty="0" err="1" smtClean="0">
                <a:solidFill>
                  <a:srgbClr val="7C4B3B"/>
                </a:solidFill>
              </a:rPr>
              <a:t>Transplanter</a:t>
            </a:r>
            <a:r>
              <a:rPr lang="en-US" sz="3400" b="1" dirty="0" smtClean="0">
                <a:solidFill>
                  <a:srgbClr val="7C4B3B"/>
                </a:solidFill>
              </a:rPr>
              <a:t> for a Walk-Behind Tractor</a:t>
            </a:r>
            <a:endParaRPr lang="en-US" sz="3400" b="1" dirty="0">
              <a:solidFill>
                <a:srgbClr val="7C4B3B"/>
              </a:solidFill>
            </a:endParaRPr>
          </a:p>
        </p:txBody>
      </p:sp>
      <p:sp>
        <p:nvSpPr>
          <p:cNvPr id="7" name="Subtitle 4"/>
          <p:cNvSpPr txBox="1">
            <a:spLocks/>
          </p:cNvSpPr>
          <p:nvPr/>
        </p:nvSpPr>
        <p:spPr>
          <a:xfrm>
            <a:off x="853553" y="1884948"/>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a:solidFill>
                  <a:schemeClr val="tx1"/>
                </a:solidFill>
              </a:rPr>
              <a:t>The transplanter is a self-propelled walk-behind tractor for no-till and/or organic vegetable small scale market farms and gardens.  The transplanter is designed to help small farmers transplant vegetables and other seedling vegetables and to ensure good root system-to-soil contact. </a:t>
            </a:r>
            <a:endParaRPr lang="en-US" dirty="0" smtClean="0">
              <a:solidFill>
                <a:schemeClr val="tx1"/>
              </a:solidFill>
            </a:endParaRPr>
          </a:p>
          <a:p>
            <a:r>
              <a:rPr lang="en-US" sz="1400" i="1" dirty="0" smtClean="0">
                <a:solidFill>
                  <a:srgbClr val="3C2A18"/>
                </a:solidFill>
              </a:rPr>
              <a:t>(Environmental, Electronics &amp; Hardware)</a:t>
            </a:r>
            <a:endParaRPr lang="en-US" sz="1400" i="1" dirty="0">
              <a:solidFill>
                <a:srgbClr val="3C2A18"/>
              </a:solidFill>
            </a:endParaRP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187.16</a:t>
            </a:r>
            <a:endParaRPr lang="en-US" i="1" dirty="0">
              <a:solidFill>
                <a:srgbClr val="3C2A18"/>
              </a:solidFill>
            </a:endParaRPr>
          </a:p>
          <a:p>
            <a:r>
              <a:rPr lang="en-US" i="1" dirty="0" smtClean="0">
                <a:solidFill>
                  <a:srgbClr val="3C2A18"/>
                </a:solidFill>
              </a:rPr>
              <a:t>Contact: </a:t>
            </a:r>
            <a:r>
              <a:rPr lang="en-US" sz="1600" i="1" dirty="0">
                <a:solidFill>
                  <a:srgbClr val="3C2A18"/>
                </a:solidFill>
                <a:hlinkClick r:id="rId2"/>
              </a:rPr>
              <a:t>Joseph.Lipovsky@ars.usda.gov</a:t>
            </a:r>
            <a:endParaRPr lang="en-US" sz="1600" i="1" dirty="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348515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a:t>Effectively managing cover crops without using synthetic </a:t>
            </a:r>
            <a:r>
              <a:rPr lang="en-US" sz="1300" dirty="0" smtClean="0"/>
              <a:t>herbicides</a:t>
            </a:r>
          </a:p>
          <a:p>
            <a:pPr marL="102870">
              <a:spcBef>
                <a:spcPts val="0"/>
              </a:spcBef>
              <a:spcAft>
                <a:spcPts val="600"/>
              </a:spcAft>
              <a:buClr>
                <a:srgbClr val="A50021"/>
              </a:buClr>
              <a:buSzPct val="125000"/>
            </a:pPr>
            <a:endParaRPr lang="en-US" sz="11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300" dirty="0"/>
              <a:t>A means to terminate cover crops that is directed to smaller scale organic farming operations</a:t>
            </a:r>
          </a:p>
        </p:txBody>
      </p:sp>
      <p:sp>
        <p:nvSpPr>
          <p:cNvPr id="4" name="Title 3"/>
          <p:cNvSpPr>
            <a:spLocks noGrp="1"/>
          </p:cNvSpPr>
          <p:nvPr>
            <p:ph type="ctrTitle"/>
          </p:nvPr>
        </p:nvSpPr>
        <p:spPr>
          <a:xfrm>
            <a:off x="709174" y="583840"/>
            <a:ext cx="4417807" cy="1702160"/>
          </a:xfrm>
        </p:spPr>
        <p:txBody>
          <a:bodyPr>
            <a:noAutofit/>
          </a:bodyPr>
          <a:lstStyle/>
          <a:p>
            <a:pPr algn="ctr"/>
            <a:r>
              <a:rPr lang="en-US" sz="3000" b="1" dirty="0" smtClean="0">
                <a:solidFill>
                  <a:srgbClr val="7C4B3B"/>
                </a:solidFill>
              </a:rPr>
              <a:t>System and Method for Terminating Cover Crops Using Vehicle-Generated Heat</a:t>
            </a:r>
            <a:endParaRPr lang="en-US" sz="3000" b="1" dirty="0">
              <a:solidFill>
                <a:srgbClr val="7C4B3B"/>
              </a:solidFill>
            </a:endParaRPr>
          </a:p>
        </p:txBody>
      </p:sp>
      <p:sp>
        <p:nvSpPr>
          <p:cNvPr id="7" name="Subtitle 4"/>
          <p:cNvSpPr txBox="1">
            <a:spLocks/>
          </p:cNvSpPr>
          <p:nvPr/>
        </p:nvSpPr>
        <p:spPr>
          <a:xfrm>
            <a:off x="805426" y="2606843"/>
            <a:ext cx="4413071" cy="405063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a:solidFill>
                  <a:schemeClr val="tx1"/>
                </a:solidFill>
              </a:rPr>
              <a:t>A system and method that uses vehicle-generated heat (which is currently wasted) to terminate cover crops. The cover crop termination system can be mounted on the front of a walk-behind tractor. As the tractor is propelled across a field of cover crops, heat from the vehicle’s exhaust is directed to a perforated manifold positioned adjacent to the cover crop so that the exhaust heat terminates the cover crop.</a:t>
            </a:r>
          </a:p>
          <a:p>
            <a:r>
              <a:rPr lang="en-US" sz="1500" i="1" dirty="0">
                <a:solidFill>
                  <a:srgbClr val="3C2A18"/>
                </a:solidFill>
              </a:rPr>
              <a:t>(Environmental, Electronics &amp; Hardware)</a:t>
            </a: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197.13</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885" y="112295"/>
            <a:ext cx="2699095" cy="2053639"/>
          </a:xfrm>
          <a:prstGeom prst="rect">
            <a:avLst/>
          </a:prstGeom>
          <a:ln w="31750">
            <a:solidFill>
              <a:schemeClr val="bg2"/>
            </a:solidFill>
          </a:ln>
        </p:spPr>
      </p:pic>
    </p:spTree>
    <p:extLst>
      <p:ext uri="{BB962C8B-B14F-4D97-AF65-F5344CB8AC3E}">
        <p14:creationId xmlns:p14="http://schemas.microsoft.com/office/powerpoint/2010/main" val="230227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400" dirty="0"/>
              <a:t>Novel planter design to plant seeds into soil with residue cover using small walk-behind tractor</a:t>
            </a:r>
            <a:endParaRPr lang="en-US" sz="11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Effective planting system for small farms to achieve no-till planting of cash and cover crops into residue cover </a:t>
            </a:r>
            <a:endParaRPr lang="en-US" sz="1300" dirty="0"/>
          </a:p>
        </p:txBody>
      </p:sp>
      <p:sp>
        <p:nvSpPr>
          <p:cNvPr id="4" name="Title 3"/>
          <p:cNvSpPr>
            <a:spLocks noGrp="1"/>
          </p:cNvSpPr>
          <p:nvPr>
            <p:ph type="ctrTitle"/>
          </p:nvPr>
        </p:nvSpPr>
        <p:spPr>
          <a:xfrm>
            <a:off x="348227" y="-186181"/>
            <a:ext cx="4417807" cy="1702160"/>
          </a:xfrm>
        </p:spPr>
        <p:txBody>
          <a:bodyPr>
            <a:noAutofit/>
          </a:bodyPr>
          <a:lstStyle/>
          <a:p>
            <a:pPr algn="ctr"/>
            <a:r>
              <a:rPr lang="en-US" sz="3400" b="1" dirty="0" smtClean="0">
                <a:solidFill>
                  <a:srgbClr val="7C4B3B"/>
                </a:solidFill>
              </a:rPr>
              <a:t>Active Coulter Planting System </a:t>
            </a:r>
            <a:endParaRPr lang="en-US" sz="3400" b="1" dirty="0">
              <a:solidFill>
                <a:srgbClr val="7C4B3B"/>
              </a:solidFill>
            </a:endParaRPr>
          </a:p>
        </p:txBody>
      </p:sp>
      <p:sp>
        <p:nvSpPr>
          <p:cNvPr id="7" name="Subtitle 4"/>
          <p:cNvSpPr txBox="1">
            <a:spLocks/>
          </p:cNvSpPr>
          <p:nvPr/>
        </p:nvSpPr>
        <p:spPr>
          <a:xfrm>
            <a:off x="781363" y="1884948"/>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600" dirty="0">
                <a:solidFill>
                  <a:schemeClr val="tx1"/>
                </a:solidFill>
              </a:rPr>
              <a:t>A no-till agricultural system that uses a walk-behind tractor for planting seeds. The system comprises of active coulters integrated into a planter apparatus that is connected to a walk-behind tractor. The active coulter blades cut and penetrate cover crop residue on a surface of a field so that seeds are planted in the soil below the surface crop residue.</a:t>
            </a:r>
          </a:p>
          <a:p>
            <a:r>
              <a:rPr lang="en-US" sz="1400" i="1" dirty="0">
                <a:solidFill>
                  <a:srgbClr val="3C2A18"/>
                </a:solidFill>
              </a:rPr>
              <a:t>(Environmental, Electronics &amp; Hardware)</a:t>
            </a: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82.14</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2" y="93246"/>
            <a:ext cx="2733168" cy="2049876"/>
          </a:xfrm>
          <a:prstGeom prst="rect">
            <a:avLst/>
          </a:prstGeom>
          <a:ln w="31750">
            <a:solidFill>
              <a:schemeClr val="bg2"/>
            </a:solidFill>
          </a:ln>
        </p:spPr>
      </p:pic>
    </p:spTree>
    <p:extLst>
      <p:ext uri="{BB962C8B-B14F-4D97-AF65-F5344CB8AC3E}">
        <p14:creationId xmlns:p14="http://schemas.microsoft.com/office/powerpoint/2010/main" val="213379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Can detect whether sensor sees plant or soil thus improving data quality </a:t>
            </a:r>
            <a:r>
              <a:rPr lang="en-US" sz="1200" dirty="0" smtClean="0"/>
              <a:t>immensely</a:t>
            </a:r>
          </a:p>
          <a:p>
            <a:pPr marL="285750" indent="-182880">
              <a:spcBef>
                <a:spcPts val="0"/>
              </a:spcBef>
              <a:spcAft>
                <a:spcPts val="600"/>
              </a:spcAft>
              <a:buClr>
                <a:srgbClr val="A50021"/>
              </a:buClr>
              <a:buSzPct val="125000"/>
              <a:buFont typeface="Arial" panose="020B0604020202020204" pitchFamily="34" charset="0"/>
              <a:buChar char="•"/>
            </a:pPr>
            <a:r>
              <a:rPr lang="en-US" sz="1200" dirty="0"/>
              <a:t>Greatly improved irrigation </a:t>
            </a:r>
            <a:r>
              <a:rPr lang="en-US" sz="1200" dirty="0" smtClean="0"/>
              <a:t>scheduling</a:t>
            </a:r>
          </a:p>
          <a:p>
            <a:pPr marL="285750" indent="-182880">
              <a:spcBef>
                <a:spcPts val="0"/>
              </a:spcBef>
              <a:spcAft>
                <a:spcPts val="600"/>
              </a:spcAft>
              <a:buClr>
                <a:srgbClr val="A50021"/>
              </a:buClr>
              <a:buSzPct val="125000"/>
              <a:buFont typeface="Arial" panose="020B0604020202020204" pitchFamily="34" charset="0"/>
              <a:buChar char="•"/>
            </a:pPr>
            <a:r>
              <a:rPr lang="en-US" sz="1200" dirty="0"/>
              <a:t>Much cheaper acquisition of data critical for real-time crop </a:t>
            </a:r>
            <a:r>
              <a:rPr lang="en-US" sz="1200" dirty="0" smtClean="0"/>
              <a:t>management</a:t>
            </a:r>
          </a:p>
          <a:p>
            <a:pPr marL="285750" indent="-182880">
              <a:spcBef>
                <a:spcPts val="0"/>
              </a:spcBef>
              <a:spcAft>
                <a:spcPts val="600"/>
              </a:spcAft>
              <a:buClr>
                <a:srgbClr val="A50021"/>
              </a:buClr>
              <a:buSzPct val="125000"/>
              <a:buFont typeface="Arial" panose="020B0604020202020204" pitchFamily="34" charset="0"/>
              <a:buChar char="•"/>
            </a:pPr>
            <a:r>
              <a:rPr lang="en-US" sz="1200" dirty="0"/>
              <a:t>Improved accuracy in crop yield forecasting </a:t>
            </a:r>
            <a:endParaRPr lang="en-US" sz="12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Water conservation </a:t>
            </a:r>
            <a:endParaRPr lang="en-US" sz="1200" dirty="0" smtClean="0"/>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a:t>Crop irrigation scheduling and </a:t>
            </a:r>
            <a:r>
              <a:rPr lang="en-US" sz="1200" dirty="0" smtClean="0"/>
              <a:t>automation</a:t>
            </a:r>
          </a:p>
          <a:p>
            <a:pPr marL="285750" indent="-182880">
              <a:spcBef>
                <a:spcPts val="0"/>
              </a:spcBef>
              <a:spcAft>
                <a:spcPts val="600"/>
              </a:spcAft>
              <a:buClr>
                <a:srgbClr val="A50021"/>
              </a:buClr>
              <a:buSzPct val="125000"/>
              <a:buFont typeface="Arial" panose="020B0604020202020204" pitchFamily="34" charset="0"/>
              <a:buChar char="•"/>
            </a:pPr>
            <a:r>
              <a:rPr lang="en-US" sz="1200" dirty="0"/>
              <a:t>Detection of crop nutrient deficiencies, pests, weeds, and </a:t>
            </a:r>
            <a:r>
              <a:rPr lang="en-US" sz="1200" dirty="0" smtClean="0"/>
              <a:t>diseases</a:t>
            </a:r>
          </a:p>
          <a:p>
            <a:pPr marL="285750" indent="-182880">
              <a:spcBef>
                <a:spcPts val="0"/>
              </a:spcBef>
              <a:spcAft>
                <a:spcPts val="600"/>
              </a:spcAft>
              <a:buClr>
                <a:srgbClr val="A50021"/>
              </a:buClr>
              <a:buSzPct val="125000"/>
              <a:buFont typeface="Arial" panose="020B0604020202020204" pitchFamily="34" charset="0"/>
              <a:buChar char="•"/>
            </a:pPr>
            <a:r>
              <a:rPr lang="en-US" sz="1200" dirty="0"/>
              <a:t>Crop yield forecasting</a:t>
            </a:r>
            <a:r>
              <a:rPr lang="en-US" sz="1400" dirty="0"/>
              <a:t/>
            </a:r>
            <a:br>
              <a:rPr lang="en-US" sz="1400" dirty="0"/>
            </a:br>
            <a:endParaRPr lang="en-US" sz="1300" dirty="0"/>
          </a:p>
        </p:txBody>
      </p:sp>
      <p:sp>
        <p:nvSpPr>
          <p:cNvPr id="4" name="Title 3"/>
          <p:cNvSpPr>
            <a:spLocks noGrp="1"/>
          </p:cNvSpPr>
          <p:nvPr>
            <p:ph type="ctrTitle"/>
          </p:nvPr>
        </p:nvSpPr>
        <p:spPr>
          <a:xfrm>
            <a:off x="653027" y="391334"/>
            <a:ext cx="4417807" cy="1702160"/>
          </a:xfrm>
        </p:spPr>
        <p:txBody>
          <a:bodyPr>
            <a:noAutofit/>
          </a:bodyPr>
          <a:lstStyle/>
          <a:p>
            <a:pPr algn="ctr"/>
            <a:r>
              <a:rPr lang="en-US" sz="3400" b="1" dirty="0" smtClean="0">
                <a:solidFill>
                  <a:srgbClr val="7C4B3B"/>
                </a:solidFill>
              </a:rPr>
              <a:t>Computer Vision Qualified Infrared Temperature Sensor</a:t>
            </a:r>
            <a:endParaRPr lang="en-US" sz="3400" b="1" dirty="0">
              <a:solidFill>
                <a:srgbClr val="7C4B3B"/>
              </a:solidFill>
            </a:endParaRPr>
          </a:p>
        </p:txBody>
      </p:sp>
      <p:sp>
        <p:nvSpPr>
          <p:cNvPr id="7" name="Subtitle 4"/>
          <p:cNvSpPr txBox="1">
            <a:spLocks/>
          </p:cNvSpPr>
          <p:nvPr/>
        </p:nvSpPr>
        <p:spPr>
          <a:xfrm>
            <a:off x="805426" y="2374232"/>
            <a:ext cx="4413071" cy="405063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sz="1500" dirty="0">
                <a:solidFill>
                  <a:schemeClr val="tx1"/>
                </a:solidFill>
              </a:rPr>
              <a:t>An integrated set of sensors, microprocessor, and devices with software that remotely measures surface temperature and simultaneously acquires an image for the purposes of qualifying the sensed temperature. The system can be used to aide in precision irrigation management of center pivot or lateral move irrigation systems by providing surface temperature data for use in irrigation scheduling algorithms and automatic irrigation. The system can also be used in greenhouse environments and in drip irrigated fields to help monitor plant abiotic (drought, chemical) and biotic stresses (disease, insect infestation).   </a:t>
            </a:r>
          </a:p>
          <a:p>
            <a:r>
              <a:rPr lang="en-US" sz="1500" i="1" dirty="0">
                <a:solidFill>
                  <a:srgbClr val="3C2A18"/>
                </a:solidFill>
              </a:rPr>
              <a:t>(Environmental, Electronics &amp; Hardware</a:t>
            </a:r>
            <a:r>
              <a:rPr lang="en-US" i="1" dirty="0">
                <a:solidFill>
                  <a:srgbClr val="3C2A18"/>
                </a:solidFill>
              </a:rPr>
              <a:t>)</a:t>
            </a: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288.12</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Jeffrey.Walenta@ars.usda.gov</a:t>
            </a:r>
            <a:endParaRPr lang="en-US" sz="1600" i="1" dirty="0" smtClean="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309857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Biocontrol agent</a:t>
            </a:r>
          </a:p>
          <a:p>
            <a:pPr marL="285750" indent="-182880">
              <a:spcBef>
                <a:spcPts val="0"/>
              </a:spcBef>
              <a:spcAft>
                <a:spcPts val="600"/>
              </a:spcAft>
              <a:buClr>
                <a:srgbClr val="A50021"/>
              </a:buClr>
              <a:buSzPct val="125000"/>
              <a:buFont typeface="Arial" panose="020B0604020202020204" pitchFamily="34" charset="0"/>
              <a:buChar char="•"/>
            </a:pPr>
            <a:r>
              <a:rPr lang="en-US" altLang="en-US" sz="1300" dirty="0" smtClean="0">
                <a:solidFill>
                  <a:schemeClr val="tx1"/>
                </a:solidFill>
              </a:rPr>
              <a:t>Some species of </a:t>
            </a:r>
            <a:r>
              <a:rPr lang="en-US" altLang="en-US" sz="1300" dirty="0" err="1">
                <a:solidFill>
                  <a:schemeClr val="tx1"/>
                </a:solidFill>
              </a:rPr>
              <a:t>l</a:t>
            </a:r>
            <a:r>
              <a:rPr lang="en-US" altLang="en-US" sz="1300" dirty="0" err="1" smtClean="0">
                <a:solidFill>
                  <a:schemeClr val="tx1"/>
                </a:solidFill>
              </a:rPr>
              <a:t>epidoptera</a:t>
            </a:r>
            <a:r>
              <a:rPr lang="en-US" altLang="en-US" sz="1300" dirty="0" smtClean="0">
                <a:solidFill>
                  <a:schemeClr val="tx1"/>
                </a:solidFill>
              </a:rPr>
              <a:t> </a:t>
            </a:r>
            <a:r>
              <a:rPr lang="en-US" sz="1300" dirty="0"/>
              <a:t>have become resistant to currently used pesticides. </a:t>
            </a:r>
            <a:r>
              <a:rPr lang="en-US" sz="1300" dirty="0" smtClean="0"/>
              <a:t>Thus </a:t>
            </a:r>
            <a:r>
              <a:rPr lang="en-US" sz="1300" dirty="0"/>
              <a:t>a need exists for new biocontrol agents</a:t>
            </a:r>
          </a:p>
          <a:p>
            <a:pPr marL="285750" indent="-182880">
              <a:spcBef>
                <a:spcPts val="0"/>
              </a:spcBef>
              <a:spcAft>
                <a:spcPts val="600"/>
              </a:spcAft>
              <a:buClr>
                <a:srgbClr val="A50021"/>
              </a:buClr>
              <a:buSzPct val="125000"/>
              <a:buFont typeface="Arial" panose="020B0604020202020204" pitchFamily="34" charset="0"/>
              <a:buChar cha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This invention covers an insecticidal bacterium that can be used to kill lepidopteran insect larvae </a:t>
            </a:r>
            <a:r>
              <a:rPr lang="en-US" sz="1400" dirty="0"/>
              <a:t>without harming non-target insect </a:t>
            </a:r>
            <a:r>
              <a:rPr lang="en-US" sz="1400" dirty="0" smtClean="0"/>
              <a:t>larvae</a:t>
            </a:r>
            <a:endParaRPr lang="en-US" sz="1300" dirty="0" smtClean="0"/>
          </a:p>
          <a:p>
            <a:pPr marL="285750" indent="-182880">
              <a:spcBef>
                <a:spcPts val="0"/>
              </a:spcBef>
              <a:spcAft>
                <a:spcPts val="600"/>
              </a:spcAft>
              <a:buClr>
                <a:srgbClr val="A50021"/>
              </a:buClr>
              <a:buSzPct val="125000"/>
              <a:buFont typeface="Arial" panose="020B0604020202020204" pitchFamily="34" charset="0"/>
              <a:buChar char="•"/>
            </a:pPr>
            <a:endParaRPr lang="en-US" sz="1300" dirty="0"/>
          </a:p>
        </p:txBody>
      </p:sp>
      <p:sp>
        <p:nvSpPr>
          <p:cNvPr id="4" name="Title 3"/>
          <p:cNvSpPr>
            <a:spLocks noGrp="1"/>
          </p:cNvSpPr>
          <p:nvPr>
            <p:ph type="ctrTitle"/>
          </p:nvPr>
        </p:nvSpPr>
        <p:spPr>
          <a:xfrm>
            <a:off x="527975" y="171219"/>
            <a:ext cx="4417807" cy="1702160"/>
          </a:xfrm>
        </p:spPr>
        <p:txBody>
          <a:bodyPr>
            <a:normAutofit fontScale="90000"/>
          </a:bodyPr>
          <a:lstStyle/>
          <a:p>
            <a:pPr algn="ctr"/>
            <a:r>
              <a:rPr lang="en-US" b="1" i="1" dirty="0" err="1" smtClean="0">
                <a:solidFill>
                  <a:srgbClr val="7C4B3B"/>
                </a:solidFill>
              </a:rPr>
              <a:t>Chromobacterium</a:t>
            </a:r>
            <a:r>
              <a:rPr lang="en-US" b="1" dirty="0" smtClean="0">
                <a:solidFill>
                  <a:srgbClr val="7C4B3B"/>
                </a:solidFill>
              </a:rPr>
              <a:t> Species with Insecticidal Activity</a:t>
            </a:r>
            <a:endParaRPr lang="en-US" b="1" dirty="0">
              <a:solidFill>
                <a:srgbClr val="7C4B3B"/>
              </a:solidFill>
            </a:endParaRPr>
          </a:p>
        </p:txBody>
      </p:sp>
      <p:sp>
        <p:nvSpPr>
          <p:cNvPr id="7" name="Subtitle 4"/>
          <p:cNvSpPr txBox="1">
            <a:spLocks/>
          </p:cNvSpPr>
          <p:nvPr/>
        </p:nvSpPr>
        <p:spPr>
          <a:xfrm>
            <a:off x="527975" y="2073442"/>
            <a:ext cx="4688995" cy="4251158"/>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nSpc>
                <a:spcPct val="110000"/>
              </a:lnSpc>
            </a:pPr>
            <a:r>
              <a:rPr lang="en-US" dirty="0">
                <a:solidFill>
                  <a:schemeClr val="tx1"/>
                </a:solidFill>
              </a:rPr>
              <a:t>A novel species of </a:t>
            </a:r>
            <a:r>
              <a:rPr lang="en-US" i="1" dirty="0" err="1">
                <a:solidFill>
                  <a:schemeClr val="tx1"/>
                </a:solidFill>
              </a:rPr>
              <a:t>Chromobacterium</a:t>
            </a:r>
            <a:r>
              <a:rPr lang="en-US" i="1" dirty="0">
                <a:solidFill>
                  <a:schemeClr val="tx1"/>
                </a:solidFill>
              </a:rPr>
              <a:t> </a:t>
            </a:r>
            <a:r>
              <a:rPr lang="en-US" dirty="0">
                <a:solidFill>
                  <a:schemeClr val="tx1"/>
                </a:solidFill>
              </a:rPr>
              <a:t>that </a:t>
            </a:r>
            <a:r>
              <a:rPr lang="en-US" dirty="0" smtClean="0">
                <a:solidFill>
                  <a:schemeClr val="tx1"/>
                </a:solidFill>
              </a:rPr>
              <a:t>selectively kills lepidopteran insect larvae </a:t>
            </a:r>
            <a:r>
              <a:rPr lang="en-US" dirty="0">
                <a:solidFill>
                  <a:schemeClr val="tx1"/>
                </a:solidFill>
              </a:rPr>
              <a:t>(such as, gypsy moth, diamondback moth, tobacco hornworm larvae, and cabbage </a:t>
            </a:r>
            <a:r>
              <a:rPr lang="en-US" dirty="0" err="1">
                <a:solidFill>
                  <a:schemeClr val="tx1"/>
                </a:solidFill>
              </a:rPr>
              <a:t>looper</a:t>
            </a:r>
            <a:r>
              <a:rPr lang="en-US" dirty="0">
                <a:solidFill>
                  <a:schemeClr val="tx1"/>
                </a:solidFill>
              </a:rPr>
              <a:t> larvae). Compositions containing </a:t>
            </a:r>
            <a:r>
              <a:rPr lang="en-US" i="1" dirty="0" err="1" smtClean="0">
                <a:solidFill>
                  <a:schemeClr val="tx1"/>
                </a:solidFill>
              </a:rPr>
              <a:t>Chromobacterium</a:t>
            </a:r>
            <a:r>
              <a:rPr lang="en-US" i="1" dirty="0" smtClean="0">
                <a:solidFill>
                  <a:schemeClr val="tx1"/>
                </a:solidFill>
              </a:rPr>
              <a:t> </a:t>
            </a:r>
            <a:r>
              <a:rPr lang="en-US" i="1" dirty="0" err="1" smtClean="0">
                <a:solidFill>
                  <a:schemeClr val="tx1"/>
                </a:solidFill>
              </a:rPr>
              <a:t>spagni</a:t>
            </a:r>
            <a:r>
              <a:rPr lang="en-US" i="1" dirty="0" smtClean="0">
                <a:solidFill>
                  <a:schemeClr val="tx1"/>
                </a:solidFill>
              </a:rPr>
              <a:t> </a:t>
            </a:r>
            <a:r>
              <a:rPr lang="en-US" dirty="0" smtClean="0">
                <a:solidFill>
                  <a:schemeClr val="tx1"/>
                </a:solidFill>
              </a:rPr>
              <a:t>sp. strains </a:t>
            </a:r>
            <a:r>
              <a:rPr lang="en-US" dirty="0">
                <a:solidFill>
                  <a:schemeClr val="tx1"/>
                </a:solidFill>
              </a:rPr>
              <a:t>and the use of these compositions to kill insect larvae are covered by the </a:t>
            </a:r>
            <a:r>
              <a:rPr lang="en-US" dirty="0" smtClean="0">
                <a:solidFill>
                  <a:schemeClr val="tx1"/>
                </a:solidFill>
              </a:rPr>
              <a:t>U.S</a:t>
            </a:r>
            <a:r>
              <a:rPr lang="en-US" dirty="0">
                <a:solidFill>
                  <a:schemeClr val="tx1"/>
                </a:solidFill>
              </a:rPr>
              <a:t>. and PCT patent applications</a:t>
            </a:r>
            <a:r>
              <a:rPr lang="en-US" dirty="0" smtClean="0">
                <a:solidFill>
                  <a:schemeClr val="tx1"/>
                </a:solidFill>
              </a:rPr>
              <a:t>. </a:t>
            </a:r>
            <a:r>
              <a:rPr lang="en-US" dirty="0">
                <a:solidFill>
                  <a:schemeClr val="tx1"/>
                </a:solidFill>
              </a:rPr>
              <a:t>These compositions kill the indicated larvae at least as well as or better than some </a:t>
            </a:r>
            <a:r>
              <a:rPr lang="en-US" i="1" dirty="0">
                <a:solidFill>
                  <a:schemeClr val="tx1"/>
                </a:solidFill>
              </a:rPr>
              <a:t>C. </a:t>
            </a:r>
            <a:r>
              <a:rPr lang="en-US" i="1" dirty="0" err="1">
                <a:solidFill>
                  <a:schemeClr val="tx1"/>
                </a:solidFill>
              </a:rPr>
              <a:t>subtsugae</a:t>
            </a:r>
            <a:r>
              <a:rPr lang="en-US" i="1" dirty="0">
                <a:solidFill>
                  <a:schemeClr val="tx1"/>
                </a:solidFill>
              </a:rPr>
              <a:t> </a:t>
            </a:r>
            <a:r>
              <a:rPr lang="en-US" dirty="0">
                <a:solidFill>
                  <a:schemeClr val="tx1"/>
                </a:solidFill>
              </a:rPr>
              <a:t>biocontrol agents.</a:t>
            </a:r>
          </a:p>
          <a:p>
            <a:endParaRPr lang="en-US" i="1" dirty="0" smtClean="0">
              <a:solidFill>
                <a:srgbClr val="3C2A18"/>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33.15</a:t>
            </a:r>
          </a:p>
          <a:p>
            <a:r>
              <a:rPr lang="en-US" i="1" dirty="0" smtClean="0">
                <a:solidFill>
                  <a:srgbClr val="3C2A18"/>
                </a:solidFill>
              </a:rPr>
              <a:t>Contact</a:t>
            </a:r>
            <a:r>
              <a:rPr lang="en-US" i="1" dirty="0">
                <a:solidFill>
                  <a:srgbClr val="3C2A18"/>
                </a:solidFill>
              </a:rPr>
              <a:t>: </a:t>
            </a:r>
            <a:r>
              <a:rPr lang="en-US" i="1" dirty="0" smtClean="0">
                <a:solidFill>
                  <a:srgbClr val="C00000"/>
                </a:solidFill>
                <a:hlinkClick r:id="rId2"/>
              </a:rPr>
              <a:t>Jim.Poulos@ars.usda.gov</a:t>
            </a:r>
            <a:endParaRPr lang="en-US" i="1" dirty="0" smtClean="0">
              <a:solidFill>
                <a:srgbClr val="C00000"/>
              </a:solidFill>
            </a:endParaRPr>
          </a:p>
          <a:p>
            <a:endParaRPr lang="en-US" i="1" dirty="0">
              <a:solidFill>
                <a:srgbClr val="C00000"/>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46240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100" dirty="0"/>
              <a:t>The novel peptide ligands show mortality effects when fed to fire ants – a bait formulations and fire ant control.</a:t>
            </a:r>
          </a:p>
          <a:p>
            <a:pPr marL="285750" indent="-182880">
              <a:spcBef>
                <a:spcPts val="0"/>
              </a:spcBef>
              <a:spcAft>
                <a:spcPts val="600"/>
              </a:spcAft>
              <a:buClr>
                <a:srgbClr val="A50021"/>
              </a:buClr>
              <a:buSzPct val="125000"/>
              <a:buFont typeface="Arial" panose="020B0604020202020204" pitchFamily="34" charset="0"/>
              <a:buChar char="•"/>
            </a:pPr>
            <a:r>
              <a:rPr lang="en-US" sz="1100" dirty="0"/>
              <a:t>Peptide selection method is readily adapted to other target receptors and insect pests.</a:t>
            </a:r>
          </a:p>
          <a:p>
            <a:pPr marL="285750" indent="-182880">
              <a:spcBef>
                <a:spcPts val="0"/>
              </a:spcBef>
              <a:spcAft>
                <a:spcPts val="600"/>
              </a:spcAft>
              <a:buClr>
                <a:srgbClr val="A50021"/>
              </a:buClr>
              <a:buSzPct val="125000"/>
              <a:buFont typeface="Arial" panose="020B0604020202020204" pitchFamily="34" charset="0"/>
              <a:buChar char="•"/>
            </a:pPr>
            <a:r>
              <a:rPr lang="en-US" sz="1100" dirty="0"/>
              <a:t>The control method is targeted rather than general.</a:t>
            </a:r>
          </a:p>
          <a:p>
            <a:pPr marL="285750" indent="-182880">
              <a:spcBef>
                <a:spcPts val="0"/>
              </a:spcBef>
              <a:spcAft>
                <a:spcPts val="600"/>
              </a:spcAft>
              <a:buClr>
                <a:srgbClr val="A50021"/>
              </a:buClr>
              <a:buSzPct val="125000"/>
              <a:buFont typeface="Arial" panose="020B0604020202020204" pitchFamily="34" charset="0"/>
              <a:buChar char="•"/>
            </a:pPr>
            <a:r>
              <a:rPr lang="en-US" sz="1100" dirty="0"/>
              <a:t>The peptides are expected to be an environmentally-friendly pest management tool. </a:t>
            </a:r>
          </a:p>
          <a:p>
            <a:pPr marL="102870">
              <a:spcBef>
                <a:spcPts val="0"/>
              </a:spcBef>
              <a:spcAft>
                <a:spcPts val="600"/>
              </a:spcAft>
              <a:buClr>
                <a:srgbClr val="A50021"/>
              </a:buClr>
              <a:buSzPct val="125000"/>
            </a:pPr>
            <a:r>
              <a:rPr lang="en-US" altLang="en-US" sz="1100" b="1" dirty="0" smtClean="0">
                <a:solidFill>
                  <a:schemeClr val="accent2">
                    <a:lumMod val="75000"/>
                  </a:schemeClr>
                </a:solidFill>
              </a:rPr>
              <a:t>Applications</a:t>
            </a:r>
            <a:endParaRPr lang="en-US" altLang="en-US" sz="11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100" dirty="0"/>
              <a:t>Bioactive peptides discovered can be used directly and/or formulated to control the fire ant and other insect pests.  </a:t>
            </a:r>
          </a:p>
          <a:p>
            <a:pPr marL="285750" indent="-182880">
              <a:spcBef>
                <a:spcPts val="0"/>
              </a:spcBef>
              <a:spcAft>
                <a:spcPts val="600"/>
              </a:spcAft>
              <a:buClr>
                <a:srgbClr val="A50021"/>
              </a:buClr>
              <a:buSzPct val="125000"/>
              <a:buFont typeface="Arial" panose="020B0604020202020204" pitchFamily="34" charset="0"/>
              <a:buChar char="•"/>
            </a:pPr>
            <a:r>
              <a:rPr lang="en-US" sz="1100" dirty="0"/>
              <a:t>The technology for fire ant model, but the invention can be applied to any insect pest species.</a:t>
            </a:r>
            <a:endParaRPr lang="en-US" sz="1100" dirty="0"/>
          </a:p>
        </p:txBody>
      </p:sp>
      <p:sp>
        <p:nvSpPr>
          <p:cNvPr id="4" name="Title 3"/>
          <p:cNvSpPr>
            <a:spLocks noGrp="1"/>
          </p:cNvSpPr>
          <p:nvPr>
            <p:ph type="ctrTitle"/>
          </p:nvPr>
        </p:nvSpPr>
        <p:spPr>
          <a:xfrm>
            <a:off x="556773" y="511650"/>
            <a:ext cx="4417807" cy="1702160"/>
          </a:xfrm>
        </p:spPr>
        <p:txBody>
          <a:bodyPr>
            <a:noAutofit/>
          </a:bodyPr>
          <a:lstStyle/>
          <a:p>
            <a:pPr algn="ctr"/>
            <a:r>
              <a:rPr lang="en-US" b="1" dirty="0" smtClean="0">
                <a:solidFill>
                  <a:srgbClr val="7C4B3B"/>
                </a:solidFill>
              </a:rPr>
              <a:t>Bioactive Peptides Having Insecticide Activity</a:t>
            </a:r>
            <a:endParaRPr lang="en-US" b="1" dirty="0">
              <a:solidFill>
                <a:srgbClr val="7C4B3B"/>
              </a:solidFill>
            </a:endParaRPr>
          </a:p>
        </p:txBody>
      </p:sp>
      <p:sp>
        <p:nvSpPr>
          <p:cNvPr id="7" name="Subtitle 4"/>
          <p:cNvSpPr txBox="1">
            <a:spLocks/>
          </p:cNvSpPr>
          <p:nvPr/>
        </p:nvSpPr>
        <p:spPr>
          <a:xfrm>
            <a:off x="284820" y="2213810"/>
            <a:ext cx="5321896" cy="4319337"/>
          </a:xfrm>
          <a:prstGeom prst="rect">
            <a:avLst/>
          </a:prstGeom>
          <a:ln w="38100">
            <a:noFill/>
          </a:ln>
        </p:spPr>
        <p:txBody>
          <a:bodyPr vert="horz" lIns="91440" tIns="45720" rIns="91440" bIns="45720" rtlCol="0">
            <a:normAutofit fontScale="85000"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nSpc>
                <a:spcPct val="110000"/>
              </a:lnSpc>
            </a:pPr>
            <a:r>
              <a:rPr lang="en-US" dirty="0">
                <a:solidFill>
                  <a:schemeClr val="tx1"/>
                </a:solidFill>
              </a:rPr>
              <a:t>Novel bioactive peptides were discovered using a receptor screening process. The peptides are structurally very different from the natural ligand(s) for this receptor. Injection of the novel peptides into fire ants (our model system) resulted in mortality. Interestingly, several peptides displayed similar mortality effects when fed to ants in a sucrose solution, </a:t>
            </a:r>
            <a:r>
              <a:rPr lang="en-US" dirty="0" smtClean="0">
                <a:solidFill>
                  <a:schemeClr val="tx1"/>
                </a:solidFill>
              </a:rPr>
              <a:t>thus</a:t>
            </a:r>
            <a:r>
              <a:rPr lang="en-US" dirty="0">
                <a:solidFill>
                  <a:schemeClr val="tx1"/>
                </a:solidFill>
              </a:rPr>
              <a:t>, a bait-station system could be used as a novel control method to add to the fire ant integrated management tool box. Fire ants are an annual 6 billion dollar problem in the U.S. The screening method can be applied to a wide variety of receptors and insect pests, providing versatility and likely target specificity.</a:t>
            </a:r>
          </a:p>
          <a:p>
            <a:r>
              <a:rPr lang="en-US" sz="1400" i="1" dirty="0" smtClean="0">
                <a:solidFill>
                  <a:srgbClr val="3C2A18"/>
                </a:solidFill>
              </a:rPr>
              <a:t>(</a:t>
            </a:r>
            <a:r>
              <a:rPr lang="en-US" sz="1400" i="1" dirty="0" smtClean="0">
                <a:solidFill>
                  <a:srgbClr val="3C2A18"/>
                </a:solidFill>
              </a:rPr>
              <a:t>Life Sciences, Medical-Health)</a:t>
            </a:r>
            <a:endParaRPr lang="en-US" sz="1400" i="1" dirty="0">
              <a:solidFill>
                <a:srgbClr val="3C2A18"/>
              </a:solidFill>
            </a:endParaRP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244.12 + 135.17</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6" name="Picture 5"/>
          <p:cNvPicPr>
            <a:picLocks noChangeAspect="1"/>
          </p:cNvPicPr>
          <p:nvPr/>
        </p:nvPicPr>
        <p:blipFill>
          <a:blip r:embed="rId3"/>
          <a:stretch>
            <a:fillRect/>
          </a:stretch>
        </p:blipFill>
        <p:spPr>
          <a:xfrm>
            <a:off x="7186769" y="49160"/>
            <a:ext cx="2773920" cy="2194750"/>
          </a:xfrm>
          <a:prstGeom prst="rect">
            <a:avLst/>
          </a:prstGeom>
          <a:ln w="25400">
            <a:solidFill>
              <a:schemeClr val="bg2">
                <a:lumMod val="90000"/>
                <a:alpha val="94000"/>
              </a:schemeClr>
            </a:solidFill>
          </a:ln>
        </p:spPr>
      </p:pic>
    </p:spTree>
    <p:extLst>
      <p:ext uri="{BB962C8B-B14F-4D97-AF65-F5344CB8AC3E}">
        <p14:creationId xmlns:p14="http://schemas.microsoft.com/office/powerpoint/2010/main" val="17492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6255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a:spcBef>
                <a:spcPts val="0"/>
              </a:spcBef>
              <a:buClr>
                <a:srgbClr val="A50021"/>
              </a:buClr>
            </a:pPr>
            <a:endParaRPr lang="en-US" sz="11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This </a:t>
            </a:r>
            <a:r>
              <a:rPr lang="en-US" sz="1200" i="1" dirty="0"/>
              <a:t>Nylanderia fulva </a:t>
            </a:r>
            <a:r>
              <a:rPr lang="en-US" sz="1200" dirty="0"/>
              <a:t>virus is the first virus to be discovered from the invasive ant species </a:t>
            </a:r>
            <a:r>
              <a:rPr lang="en-US" sz="1200" i="1" dirty="0"/>
              <a:t>N. </a:t>
            </a:r>
            <a:r>
              <a:rPr lang="en-US" sz="1200" i="1" dirty="0" smtClean="0"/>
              <a:t>fulva</a:t>
            </a:r>
          </a:p>
          <a:p>
            <a:pPr marL="102870">
              <a:spcBef>
                <a:spcPts val="0"/>
              </a:spcBef>
              <a:spcAft>
                <a:spcPts val="600"/>
              </a:spcAft>
              <a:buClr>
                <a:srgbClr val="A50021"/>
              </a:buClr>
              <a:buSzPct val="125000"/>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200" dirty="0" smtClean="0"/>
              <a:t>Potentially </a:t>
            </a:r>
            <a:r>
              <a:rPr lang="en-US" sz="1200" dirty="0"/>
              <a:t>the virus could be utilized as a biopesticide or biological control agent to eliminate or at least reduce the spread of </a:t>
            </a:r>
            <a:r>
              <a:rPr lang="en-US" sz="1200" i="1" dirty="0"/>
              <a:t>Nylanderia</a:t>
            </a:r>
            <a:r>
              <a:rPr lang="en-US" sz="1200" dirty="0"/>
              <a:t> </a:t>
            </a:r>
            <a:r>
              <a:rPr lang="en-US" sz="1200" i="1" dirty="0"/>
              <a:t>fulva </a:t>
            </a:r>
            <a:r>
              <a:rPr lang="en-US" sz="1200" dirty="0"/>
              <a:t>and their colonies </a:t>
            </a:r>
            <a:endParaRPr lang="en-US" sz="1200" dirty="0" smtClean="0"/>
          </a:p>
          <a:p>
            <a:pPr marL="285750" indent="-182880">
              <a:spcBef>
                <a:spcPts val="0"/>
              </a:spcBef>
              <a:spcAft>
                <a:spcPts val="600"/>
              </a:spcAft>
              <a:buClr>
                <a:srgbClr val="A50021"/>
              </a:buClr>
              <a:buSzPct val="125000"/>
              <a:buFont typeface="Arial" panose="020B0604020202020204" pitchFamily="34" charset="0"/>
              <a:buChar char="•"/>
            </a:pPr>
            <a:r>
              <a:rPr lang="en-US" sz="1200" dirty="0"/>
              <a:t>The virus could serve as a gene delivery system to study functional genomics in the ant</a:t>
            </a:r>
          </a:p>
        </p:txBody>
      </p:sp>
      <p:sp>
        <p:nvSpPr>
          <p:cNvPr id="4" name="Title 3"/>
          <p:cNvSpPr>
            <a:spLocks noGrp="1"/>
          </p:cNvSpPr>
          <p:nvPr>
            <p:ph type="ctrTitle"/>
          </p:nvPr>
        </p:nvSpPr>
        <p:spPr>
          <a:xfrm>
            <a:off x="596879" y="70493"/>
            <a:ext cx="4417807" cy="1702160"/>
          </a:xfrm>
        </p:spPr>
        <p:txBody>
          <a:bodyPr>
            <a:noAutofit/>
          </a:bodyPr>
          <a:lstStyle/>
          <a:p>
            <a:pPr algn="ctr"/>
            <a:r>
              <a:rPr lang="en-US" b="1" dirty="0" smtClean="0">
                <a:solidFill>
                  <a:srgbClr val="7C4B3B"/>
                </a:solidFill>
              </a:rPr>
              <a:t>Novel </a:t>
            </a:r>
            <a:r>
              <a:rPr lang="en-US" b="1" i="1" dirty="0" smtClean="0">
                <a:solidFill>
                  <a:srgbClr val="7C4B3B"/>
                </a:solidFill>
              </a:rPr>
              <a:t>Nylanderia Fulva </a:t>
            </a:r>
            <a:r>
              <a:rPr lang="en-US" b="1" dirty="0" smtClean="0">
                <a:solidFill>
                  <a:srgbClr val="7C4B3B"/>
                </a:solidFill>
              </a:rPr>
              <a:t>Virus</a:t>
            </a:r>
            <a:endParaRPr lang="en-US" b="1" dirty="0">
              <a:solidFill>
                <a:srgbClr val="7C4B3B"/>
              </a:solidFill>
            </a:endParaRPr>
          </a:p>
        </p:txBody>
      </p:sp>
      <p:sp>
        <p:nvSpPr>
          <p:cNvPr id="7" name="Subtitle 4"/>
          <p:cNvSpPr txBox="1">
            <a:spLocks/>
          </p:cNvSpPr>
          <p:nvPr/>
        </p:nvSpPr>
        <p:spPr>
          <a:xfrm>
            <a:off x="773343" y="2037348"/>
            <a:ext cx="4413071" cy="405063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smtClean="0">
                <a:solidFill>
                  <a:schemeClr val="tx1"/>
                </a:solidFill>
              </a:rPr>
              <a:t>At </a:t>
            </a:r>
            <a:r>
              <a:rPr lang="en-US" dirty="0">
                <a:solidFill>
                  <a:schemeClr val="tx1"/>
                </a:solidFill>
              </a:rPr>
              <a:t>least one novel virus capable of infecting crazy ants (</a:t>
            </a:r>
            <a:r>
              <a:rPr lang="en-US" i="1" dirty="0">
                <a:solidFill>
                  <a:schemeClr val="tx1"/>
                </a:solidFill>
              </a:rPr>
              <a:t>Nylanderia fulva</a:t>
            </a:r>
            <a:r>
              <a:rPr lang="en-US" dirty="0">
                <a:solidFill>
                  <a:schemeClr val="tx1"/>
                </a:solidFill>
              </a:rPr>
              <a:t>), along with polynucleotide sequences and amino acid sequences of the virus. The virus is capable of be used as a biopesticide to control populations of crazy ants.</a:t>
            </a:r>
          </a:p>
          <a:p>
            <a:r>
              <a:rPr lang="en-US" sz="1600" i="1" dirty="0">
                <a:solidFill>
                  <a:srgbClr val="3C2A18"/>
                </a:solidFill>
              </a:rPr>
              <a:t>(Life Sciences, Medical-Health)</a:t>
            </a:r>
          </a:p>
          <a:p>
            <a:endParaRPr lang="en-US" sz="1600" dirty="0"/>
          </a:p>
          <a:p>
            <a:r>
              <a:rPr lang="en-US" sz="1600" dirty="0"/>
              <a:t/>
            </a:r>
            <a:br>
              <a:rPr lang="en-US" sz="1600" dirty="0"/>
            </a:br>
            <a:r>
              <a:rPr lang="en-US" i="1" dirty="0" smtClean="0">
                <a:solidFill>
                  <a:srgbClr val="3C2A18"/>
                </a:solidFill>
              </a:rPr>
              <a:t>Docket </a:t>
            </a:r>
            <a:r>
              <a:rPr lang="en-US" i="1" dirty="0">
                <a:solidFill>
                  <a:srgbClr val="3C2A18"/>
                </a:solidFill>
              </a:rPr>
              <a:t>No: </a:t>
            </a:r>
            <a:r>
              <a:rPr lang="en-US" i="1" dirty="0" smtClean="0">
                <a:solidFill>
                  <a:srgbClr val="3C2A18"/>
                </a:solidFill>
              </a:rPr>
              <a:t>36.14 &amp; 47.16</a:t>
            </a:r>
            <a:endParaRPr lang="en-US" i="1" dirty="0">
              <a:solidFill>
                <a:srgbClr val="3C2A18"/>
              </a:solidFill>
            </a:endParaRPr>
          </a:p>
          <a:p>
            <a:r>
              <a:rPr lang="en-US" i="1" dirty="0" smtClean="0">
                <a:solidFill>
                  <a:srgbClr val="3C2A18"/>
                </a:solidFill>
              </a:rPr>
              <a:t>Contact: </a:t>
            </a:r>
            <a:r>
              <a:rPr lang="en-US" sz="1600" i="1" dirty="0" smtClean="0">
                <a:solidFill>
                  <a:srgbClr val="3C2A18"/>
                </a:solidFill>
                <a:hlinkClick r:id="rId2"/>
              </a:rPr>
              <a:t>Joseph.Lipovsky@ars.usda.gov</a:t>
            </a:r>
            <a:endParaRPr lang="en-US" sz="1600" i="1" dirty="0">
              <a:solidFill>
                <a:srgbClr val="3C2A18"/>
              </a:solidFill>
            </a:endParaRPr>
          </a:p>
          <a:p>
            <a:endParaRPr lang="en-US" sz="1600"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6808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4763" y="2776884"/>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Provides </a:t>
            </a:r>
            <a:r>
              <a:rPr lang="en-US" sz="1300" dirty="0"/>
              <a:t>broad protection against </a:t>
            </a:r>
            <a:r>
              <a:rPr lang="en-US" sz="1300" i="1" dirty="0" err="1"/>
              <a:t>Xanthomonas</a:t>
            </a:r>
            <a:r>
              <a:rPr lang="en-US" sz="1300" i="1" dirty="0"/>
              <a:t> </a:t>
            </a:r>
            <a:r>
              <a:rPr lang="en-US" sz="1300" i="1" dirty="0" err="1"/>
              <a:t>citri</a:t>
            </a:r>
            <a:r>
              <a:rPr lang="en-US" sz="1300" dirty="0"/>
              <a:t> spp. </a:t>
            </a:r>
            <a:r>
              <a:rPr lang="en-US" sz="1300" i="1" dirty="0" err="1"/>
              <a:t>citri</a:t>
            </a:r>
            <a:r>
              <a:rPr lang="en-US" sz="1300" dirty="0"/>
              <a:t> and </a:t>
            </a:r>
            <a:r>
              <a:rPr lang="en-US" sz="1300" i="1" dirty="0" err="1"/>
              <a:t>Candidatus</a:t>
            </a:r>
            <a:r>
              <a:rPr lang="en-US" sz="1300" dirty="0"/>
              <a:t> </a:t>
            </a:r>
            <a:r>
              <a:rPr lang="en-US" sz="1300" dirty="0" err="1"/>
              <a:t>Liberibacter</a:t>
            </a:r>
            <a:r>
              <a:rPr lang="en-US" sz="1300" dirty="0"/>
              <a:t> </a:t>
            </a:r>
            <a:r>
              <a:rPr lang="en-US" sz="1300" dirty="0" err="1"/>
              <a:t>asiaticus</a:t>
            </a:r>
            <a:endParaRPr lang="en-US" sz="1300" dirty="0"/>
          </a:p>
          <a:p>
            <a:pPr>
              <a:spcBef>
                <a:spcPts val="0"/>
              </a:spcBef>
              <a:buClr>
                <a:srgbClr val="A50021"/>
              </a:buClr>
            </a:pPr>
            <a:endParaRPr lang="en-US" altLang="en-US" sz="400" b="1"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400" dirty="0"/>
              <a:t>Prevent and reduce spread of citrus canker and HLB </a:t>
            </a:r>
            <a:r>
              <a:rPr lang="en-US" sz="1400" dirty="0" smtClean="0"/>
              <a:t>diseases</a:t>
            </a:r>
            <a:endParaRPr lang="en-US" sz="1400" dirty="0"/>
          </a:p>
          <a:p>
            <a:pPr marL="285750" indent="-182880">
              <a:spcBef>
                <a:spcPts val="0"/>
              </a:spcBef>
              <a:spcAft>
                <a:spcPts val="600"/>
              </a:spcAft>
              <a:buClr>
                <a:srgbClr val="A50021"/>
              </a:buClr>
              <a:buSzPct val="125000"/>
              <a:buFont typeface="Arial" panose="020B0604020202020204" pitchFamily="34" charset="0"/>
              <a:buChar char="•"/>
            </a:pPr>
            <a:endParaRPr lang="en-US" altLang="en-US" sz="1300" dirty="0"/>
          </a:p>
          <a:p>
            <a:endParaRPr lang="en-US" sz="1300" dirty="0"/>
          </a:p>
        </p:txBody>
      </p:sp>
      <p:sp>
        <p:nvSpPr>
          <p:cNvPr id="4" name="Title 3"/>
          <p:cNvSpPr>
            <a:spLocks noGrp="1"/>
          </p:cNvSpPr>
          <p:nvPr>
            <p:ph type="ctrTitle"/>
          </p:nvPr>
        </p:nvSpPr>
        <p:spPr>
          <a:xfrm>
            <a:off x="527975" y="171219"/>
            <a:ext cx="4417807" cy="1702160"/>
          </a:xfrm>
        </p:spPr>
        <p:txBody>
          <a:bodyPr>
            <a:normAutofit fontScale="90000"/>
          </a:bodyPr>
          <a:lstStyle/>
          <a:p>
            <a:pPr algn="ctr"/>
            <a:r>
              <a:rPr lang="en-US" b="1" dirty="0" smtClean="0">
                <a:solidFill>
                  <a:srgbClr val="7C4B3B"/>
                </a:solidFill>
              </a:rPr>
              <a:t>Antibacterial Peptides to Control </a:t>
            </a:r>
            <a:r>
              <a:rPr lang="en-US" b="1" dirty="0">
                <a:solidFill>
                  <a:srgbClr val="7C4B3B"/>
                </a:solidFill>
              </a:rPr>
              <a:t>P</a:t>
            </a:r>
            <a:r>
              <a:rPr lang="en-US" b="1" dirty="0" smtClean="0">
                <a:solidFill>
                  <a:srgbClr val="7C4B3B"/>
                </a:solidFill>
              </a:rPr>
              <a:t>lant </a:t>
            </a:r>
            <a:r>
              <a:rPr lang="en-US" b="1" dirty="0">
                <a:solidFill>
                  <a:srgbClr val="7C4B3B"/>
                </a:solidFill>
              </a:rPr>
              <a:t>D</a:t>
            </a:r>
            <a:r>
              <a:rPr lang="en-US" b="1" dirty="0" smtClean="0">
                <a:solidFill>
                  <a:srgbClr val="7C4B3B"/>
                </a:solidFill>
              </a:rPr>
              <a:t>iseases </a:t>
            </a:r>
            <a:endParaRPr lang="en-US" b="1" dirty="0">
              <a:solidFill>
                <a:srgbClr val="7C4B3B"/>
              </a:solidFill>
            </a:endParaRPr>
          </a:p>
        </p:txBody>
      </p:sp>
      <p:sp>
        <p:nvSpPr>
          <p:cNvPr id="7" name="Subtitle 4"/>
          <p:cNvSpPr txBox="1">
            <a:spLocks/>
          </p:cNvSpPr>
          <p:nvPr/>
        </p:nvSpPr>
        <p:spPr>
          <a:xfrm>
            <a:off x="701134" y="2105836"/>
            <a:ext cx="4817331" cy="3670923"/>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r>
              <a:rPr lang="en-US" dirty="0" smtClean="0">
                <a:solidFill>
                  <a:schemeClr val="tx1"/>
                </a:solidFill>
              </a:rPr>
              <a:t>Novel</a:t>
            </a:r>
            <a:r>
              <a:rPr lang="en-US" dirty="0">
                <a:solidFill>
                  <a:schemeClr val="tx1"/>
                </a:solidFill>
              </a:rPr>
              <a:t>, antibacterial peptides have been designed that include both recognition and cleavage sequences, with high affinity for plant gram-negative bacterial pathogens, and more specifically, </a:t>
            </a:r>
            <a:r>
              <a:rPr lang="en-US" i="1" dirty="0" err="1">
                <a:solidFill>
                  <a:schemeClr val="tx1"/>
                </a:solidFill>
              </a:rPr>
              <a:t>Xanthomonas</a:t>
            </a:r>
            <a:r>
              <a:rPr lang="en-US" i="1" dirty="0">
                <a:solidFill>
                  <a:schemeClr val="tx1"/>
                </a:solidFill>
              </a:rPr>
              <a:t> </a:t>
            </a:r>
            <a:r>
              <a:rPr lang="en-US" i="1" dirty="0" err="1">
                <a:solidFill>
                  <a:schemeClr val="tx1"/>
                </a:solidFill>
              </a:rPr>
              <a:t>citri</a:t>
            </a:r>
            <a:r>
              <a:rPr lang="en-US" i="1" dirty="0">
                <a:solidFill>
                  <a:schemeClr val="tx1"/>
                </a:solidFill>
              </a:rPr>
              <a:t> </a:t>
            </a:r>
            <a:r>
              <a:rPr lang="en-US" dirty="0">
                <a:solidFill>
                  <a:schemeClr val="tx1"/>
                </a:solidFill>
              </a:rPr>
              <a:t>spp. </a:t>
            </a:r>
            <a:r>
              <a:rPr lang="en-US" i="1" dirty="0" err="1">
                <a:solidFill>
                  <a:schemeClr val="tx1"/>
                </a:solidFill>
              </a:rPr>
              <a:t>citri</a:t>
            </a:r>
            <a:r>
              <a:rPr lang="en-US" i="1" dirty="0">
                <a:solidFill>
                  <a:schemeClr val="tx1"/>
                </a:solidFill>
              </a:rPr>
              <a:t> </a:t>
            </a:r>
            <a:r>
              <a:rPr lang="en-US" dirty="0">
                <a:solidFill>
                  <a:schemeClr val="tx1"/>
                </a:solidFill>
              </a:rPr>
              <a:t>and </a:t>
            </a:r>
            <a:r>
              <a:rPr lang="en-US" i="1" dirty="0" err="1">
                <a:solidFill>
                  <a:schemeClr val="tx1"/>
                </a:solidFill>
              </a:rPr>
              <a:t>Candidatus</a:t>
            </a:r>
            <a:r>
              <a:rPr lang="en-US" i="1" dirty="0">
                <a:solidFill>
                  <a:schemeClr val="tx1"/>
                </a:solidFill>
              </a:rPr>
              <a:t> </a:t>
            </a:r>
            <a:r>
              <a:rPr lang="en-US" dirty="0" err="1">
                <a:solidFill>
                  <a:schemeClr val="tx1"/>
                </a:solidFill>
              </a:rPr>
              <a:t>Liberibacter</a:t>
            </a:r>
            <a:r>
              <a:rPr lang="en-US" dirty="0">
                <a:solidFill>
                  <a:schemeClr val="tx1"/>
                </a:solidFill>
              </a:rPr>
              <a:t> </a:t>
            </a:r>
            <a:r>
              <a:rPr lang="en-US" dirty="0" err="1">
                <a:solidFill>
                  <a:schemeClr val="tx1"/>
                </a:solidFill>
              </a:rPr>
              <a:t>asiaticus</a:t>
            </a:r>
            <a:r>
              <a:rPr lang="en-US" i="1" dirty="0">
                <a:solidFill>
                  <a:schemeClr val="tx1"/>
                </a:solidFill>
              </a:rPr>
              <a:t>. </a:t>
            </a:r>
            <a:r>
              <a:rPr lang="en-US" dirty="0" smtClean="0">
                <a:solidFill>
                  <a:schemeClr val="tx1"/>
                </a:solidFill>
              </a:rPr>
              <a:t>Genetically </a:t>
            </a:r>
            <a:r>
              <a:rPr lang="en-US" dirty="0">
                <a:solidFill>
                  <a:schemeClr val="tx1"/>
                </a:solidFill>
              </a:rPr>
              <a:t>altered plants producing these peptides show remarkable resistance against citrus canker and HLB. U.S. Patent No. 9,725,734</a:t>
            </a:r>
            <a:r>
              <a:rPr lang="en-US" dirty="0" smtClean="0">
                <a:solidFill>
                  <a:schemeClr val="tx1"/>
                </a:solidFill>
              </a:rPr>
              <a:t>.</a:t>
            </a:r>
          </a:p>
          <a:p>
            <a:endParaRPr lang="en-US" dirty="0" smtClean="0">
              <a:solidFill>
                <a:schemeClr val="tx1"/>
              </a:solidFill>
            </a:endParaRPr>
          </a:p>
          <a:p>
            <a:r>
              <a:rPr lang="en-US" i="1" dirty="0" smtClean="0">
                <a:solidFill>
                  <a:srgbClr val="3C2A18"/>
                </a:solidFill>
              </a:rPr>
              <a:t>Docket </a:t>
            </a:r>
            <a:r>
              <a:rPr lang="en-US" i="1" dirty="0">
                <a:solidFill>
                  <a:srgbClr val="3C2A18"/>
                </a:solidFill>
              </a:rPr>
              <a:t>No: </a:t>
            </a:r>
            <a:r>
              <a:rPr lang="en-US" i="1" dirty="0" smtClean="0">
                <a:solidFill>
                  <a:srgbClr val="3C2A18"/>
                </a:solidFill>
              </a:rPr>
              <a:t> 23.15 + 124.17 </a:t>
            </a:r>
            <a:endParaRPr lang="en-US" i="1" dirty="0">
              <a:solidFill>
                <a:srgbClr val="3C2A18"/>
              </a:solidFill>
            </a:endParaRPr>
          </a:p>
          <a:p>
            <a:r>
              <a:rPr lang="en-US" i="1" dirty="0" smtClean="0">
                <a:solidFill>
                  <a:srgbClr val="3C2A18"/>
                </a:solidFill>
              </a:rPr>
              <a:t>Contact:  </a:t>
            </a:r>
            <a:r>
              <a:rPr lang="en-US" i="1" dirty="0">
                <a:solidFill>
                  <a:srgbClr val="3C2A18"/>
                </a:solidFill>
                <a:hlinkClick r:id="rId2"/>
              </a:rPr>
              <a:t>Joseph.Lipovsky@ars.usda.gov</a:t>
            </a:r>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16" name="Picture 15"/>
          <p:cNvPicPr>
            <a:picLocks noChangeAspect="1"/>
          </p:cNvPicPr>
          <p:nvPr/>
        </p:nvPicPr>
        <p:blipFill>
          <a:blip r:embed="rId3"/>
          <a:stretch>
            <a:fillRect/>
          </a:stretch>
        </p:blipFill>
        <p:spPr>
          <a:xfrm>
            <a:off x="6599669" y="87567"/>
            <a:ext cx="4148165" cy="2377440"/>
          </a:xfrm>
          <a:prstGeom prst="rect">
            <a:avLst/>
          </a:prstGeom>
          <a:ln w="31750">
            <a:solidFill>
              <a:schemeClr val="bg2"/>
            </a:solidFill>
          </a:ln>
        </p:spPr>
      </p:pic>
    </p:spTree>
    <p:extLst>
      <p:ext uri="{BB962C8B-B14F-4D97-AF65-F5344CB8AC3E}">
        <p14:creationId xmlns:p14="http://schemas.microsoft.com/office/powerpoint/2010/main" val="344303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Efficient </a:t>
            </a:r>
            <a:r>
              <a:rPr lang="en-US" sz="1300" dirty="0"/>
              <a:t>pheromone-based trapping systems are the key to population reduction</a:t>
            </a:r>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This </a:t>
            </a:r>
            <a:r>
              <a:rPr lang="en-US" sz="1300" dirty="0"/>
              <a:t>system is cost effective and provides the necessary control measures for management or eradication of the small hive beetle</a:t>
            </a:r>
          </a:p>
          <a:p>
            <a:pPr>
              <a:spcBef>
                <a:spcPts val="0"/>
              </a:spcBef>
              <a:buClr>
                <a:srgbClr val="A50021"/>
              </a:buClr>
            </a:pPr>
            <a:endParaRPr lang="en-US" altLang="en-US" sz="400" b="1"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marL="285750" lvl="0" indent="-182880">
              <a:spcBef>
                <a:spcPts val="0"/>
              </a:spcBef>
              <a:spcAft>
                <a:spcPts val="600"/>
              </a:spcAft>
              <a:buClr>
                <a:srgbClr val="A50021"/>
              </a:buClr>
              <a:buSzPct val="125000"/>
              <a:buFont typeface="Arial" panose="020B0604020202020204" pitchFamily="34" charset="0"/>
              <a:buChar char="•"/>
            </a:pPr>
            <a:r>
              <a:rPr lang="en-US" sz="1300" dirty="0" smtClean="0"/>
              <a:t>The trapping system can be employed within an apiary for monitoring and control of the small hive beetle. </a:t>
            </a:r>
          </a:p>
          <a:p>
            <a:pPr marL="285750" lvl="0" indent="-182880">
              <a:spcBef>
                <a:spcPts val="0"/>
              </a:spcBef>
              <a:spcAft>
                <a:spcPts val="600"/>
              </a:spcAft>
              <a:buClr>
                <a:srgbClr val="A50021"/>
              </a:buClr>
              <a:buSzPct val="125000"/>
              <a:buFont typeface="Arial" panose="020B0604020202020204" pitchFamily="34" charset="0"/>
              <a:buChar char="•"/>
            </a:pPr>
            <a:r>
              <a:rPr lang="en-US" sz="1300" dirty="0" smtClean="0"/>
              <a:t>This technology will help </a:t>
            </a:r>
            <a:r>
              <a:rPr lang="en-US" sz="1300" smtClean="0"/>
              <a:t>give control </a:t>
            </a:r>
            <a:r>
              <a:rPr lang="en-US" sz="1300" dirty="0" smtClean="0"/>
              <a:t>of this invasive species that is effecting honey bee survival throughout the United States</a:t>
            </a:r>
          </a:p>
          <a:p>
            <a:pPr>
              <a:spcBef>
                <a:spcPts val="0"/>
              </a:spcBef>
              <a:buClr>
                <a:srgbClr val="A50021"/>
              </a:buClr>
            </a:pPr>
            <a:endParaRPr lang="en-US" altLang="en-US" sz="1900" b="1" dirty="0" smtClean="0">
              <a:solidFill>
                <a:schemeClr val="accent2">
                  <a:lumMod val="75000"/>
                </a:schemeClr>
              </a:solidFill>
            </a:endParaRPr>
          </a:p>
          <a:p>
            <a:pPr>
              <a:spcBef>
                <a:spcPts val="0"/>
              </a:spcBef>
              <a:buClr>
                <a:srgbClr val="A50021"/>
              </a:buClr>
            </a:pPr>
            <a:endParaRPr lang="en-US" altLang="en-US" sz="400" b="1" dirty="0">
              <a:solidFill>
                <a:schemeClr val="accent2">
                  <a:lumMod val="75000"/>
                </a:schemeClr>
              </a:solidFill>
            </a:endParaRPr>
          </a:p>
          <a:p>
            <a:endParaRPr lang="en-US" sz="1300" dirty="0"/>
          </a:p>
        </p:txBody>
      </p:sp>
      <p:sp>
        <p:nvSpPr>
          <p:cNvPr id="4" name="Title 3"/>
          <p:cNvSpPr>
            <a:spLocks noGrp="1"/>
          </p:cNvSpPr>
          <p:nvPr>
            <p:ph type="ctrTitle"/>
          </p:nvPr>
        </p:nvSpPr>
        <p:spPr>
          <a:xfrm>
            <a:off x="407659" y="229573"/>
            <a:ext cx="4417807" cy="1702160"/>
          </a:xfrm>
        </p:spPr>
        <p:txBody>
          <a:bodyPr>
            <a:normAutofit fontScale="90000"/>
          </a:bodyPr>
          <a:lstStyle/>
          <a:p>
            <a:pPr algn="ctr"/>
            <a:r>
              <a:rPr lang="en-US" b="1" dirty="0" smtClean="0">
                <a:solidFill>
                  <a:srgbClr val="7C4B3B"/>
                </a:solidFill>
              </a:rPr>
              <a:t>Small Hive Beetle Aggregation Pheromone</a:t>
            </a:r>
            <a:endParaRPr lang="en-US" b="1" dirty="0">
              <a:solidFill>
                <a:srgbClr val="7C4B3B"/>
              </a:solidFill>
            </a:endParaRPr>
          </a:p>
        </p:txBody>
      </p:sp>
      <p:sp>
        <p:nvSpPr>
          <p:cNvPr id="7" name="Subtitle 4"/>
          <p:cNvSpPr txBox="1">
            <a:spLocks/>
          </p:cNvSpPr>
          <p:nvPr/>
        </p:nvSpPr>
        <p:spPr>
          <a:xfrm>
            <a:off x="797404" y="2197768"/>
            <a:ext cx="4510345" cy="3670923"/>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spcBef>
                <a:spcPts val="0"/>
              </a:spcBef>
            </a:pPr>
            <a:r>
              <a:rPr lang="en-US" dirty="0" smtClean="0">
                <a:solidFill>
                  <a:schemeClr val="tx1"/>
                </a:solidFill>
              </a:rPr>
              <a:t>ARS has discovered and subsequently isolated and synthesized the small hive beetle aggregation pheromone. This pheromone serves as an effective attractant for adult beetles of both sexes. The pheromone may be placed within a trapping device for capturing adult small hive beetles.</a:t>
            </a:r>
          </a:p>
          <a:p>
            <a:endParaRPr lang="en-US" dirty="0">
              <a:solidFill>
                <a:schemeClr val="tx1"/>
              </a:solidFill>
            </a:endParaRPr>
          </a:p>
          <a:p>
            <a:r>
              <a:rPr lang="en-US" i="1" dirty="0">
                <a:solidFill>
                  <a:srgbClr val="3C2A18"/>
                </a:solidFill>
              </a:rPr>
              <a:t>Docket No: </a:t>
            </a:r>
            <a:r>
              <a:rPr lang="en-US" i="1" dirty="0" smtClean="0">
                <a:solidFill>
                  <a:srgbClr val="3C2A18"/>
                </a:solidFill>
              </a:rPr>
              <a:t>11.16</a:t>
            </a:r>
            <a:endParaRPr lang="en-US" i="1" dirty="0">
              <a:solidFill>
                <a:srgbClr val="3C2A18"/>
              </a:solidFill>
            </a:endParaRPr>
          </a:p>
          <a:p>
            <a:r>
              <a:rPr lang="en-US" i="1" dirty="0">
                <a:solidFill>
                  <a:srgbClr val="3C2A18"/>
                </a:solidFill>
              </a:rPr>
              <a:t>Contact: </a:t>
            </a:r>
            <a:r>
              <a:rPr lang="en-US" i="1" u="sng" dirty="0" smtClean="0">
                <a:solidFill>
                  <a:srgbClr val="C00000"/>
                </a:solidFill>
              </a:rPr>
              <a:t>Joe.Lipovsky@</a:t>
            </a:r>
            <a:r>
              <a:rPr lang="en-US" i="1" u="sng" dirty="0" smtClean="0">
                <a:solidFill>
                  <a:srgbClr val="C00000"/>
                </a:solidFill>
                <a:hlinkClick r:id="rId2"/>
              </a:rPr>
              <a:t>ars.usda.gov</a:t>
            </a:r>
            <a:endParaRPr lang="en-US" i="1" u="sng" dirty="0" smtClean="0">
              <a:solidFill>
                <a:srgbClr val="C00000"/>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6" name="Picture 5" descr="P1020623.JPG"/>
          <p:cNvPicPr>
            <a:picLocks noChangeAspect="1"/>
          </p:cNvPicPr>
          <p:nvPr/>
        </p:nvPicPr>
        <p:blipFill>
          <a:blip r:embed="rId3" cstate="print"/>
          <a:stretch>
            <a:fillRect/>
          </a:stretch>
        </p:blipFill>
        <p:spPr>
          <a:xfrm>
            <a:off x="7431338" y="166253"/>
            <a:ext cx="2435572" cy="1828800"/>
          </a:xfrm>
          <a:prstGeom prst="rect">
            <a:avLst/>
          </a:prstGeom>
          <a:solidFill>
            <a:srgbClr val="FFFFFF">
              <a:shade val="85000"/>
            </a:srgbClr>
          </a:solidFill>
          <a:ln w="317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152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331872" y="2462463"/>
            <a:ext cx="4413071" cy="3473116"/>
          </a:xfrm>
        </p:spPr>
        <p:txBody>
          <a:bodyPr>
            <a:noAutofit/>
          </a:bodyPr>
          <a:lstStyle/>
          <a:p>
            <a:pPr>
              <a:spcBef>
                <a:spcPts val="0"/>
              </a:spcBef>
              <a:buClr>
                <a:srgbClr val="A50021"/>
              </a:buClr>
            </a:pPr>
            <a:r>
              <a:rPr lang="en-US" altLang="en-US" sz="1900" b="1" dirty="0" smtClean="0">
                <a:solidFill>
                  <a:srgbClr val="7C4B3B"/>
                </a:solidFill>
              </a:rPr>
              <a:t>Benefits</a:t>
            </a:r>
            <a:endParaRPr lang="en-US" altLang="en-US" sz="1900" b="1" dirty="0">
              <a:solidFill>
                <a:srgbClr val="7C4B3B"/>
              </a:solidFill>
            </a:endParaRPr>
          </a:p>
          <a:p>
            <a:pPr marL="285750" indent="-182880">
              <a:spcBef>
                <a:spcPts val="0"/>
              </a:spcBef>
              <a:spcAft>
                <a:spcPts val="400"/>
              </a:spcAft>
              <a:buClr>
                <a:srgbClr val="A50021"/>
              </a:buClr>
              <a:buFont typeface="Arial" panose="020B0604020202020204" pitchFamily="34" charset="0"/>
              <a:buChar char="•"/>
            </a:pPr>
            <a:endParaRPr lang="en-US" sz="400" dirty="0" smtClean="0"/>
          </a:p>
          <a:p>
            <a:pPr marL="285750" indent="-182880">
              <a:spcBef>
                <a:spcPts val="0"/>
              </a:spcBef>
              <a:spcAft>
                <a:spcPts val="600"/>
              </a:spcAft>
              <a:buClr>
                <a:srgbClr val="A50021"/>
              </a:buClr>
              <a:buSzPct val="125000"/>
              <a:buFont typeface="Arial" panose="020B0604020202020204" pitchFamily="34" charset="0"/>
              <a:buChar char="•"/>
            </a:pPr>
            <a:r>
              <a:rPr lang="en-US" sz="1300" dirty="0" smtClean="0"/>
              <a:t>The compound </a:t>
            </a:r>
            <a:r>
              <a:rPr lang="en-US" sz="1400" i="1" dirty="0" smtClean="0">
                <a:solidFill>
                  <a:schemeClr val="tx1"/>
                </a:solidFill>
              </a:rPr>
              <a:t>is </a:t>
            </a:r>
            <a:r>
              <a:rPr lang="en-US" sz="1400" dirty="0"/>
              <a:t>a</a:t>
            </a:r>
            <a:r>
              <a:rPr lang="en-US" sz="1400" dirty="0" smtClean="0"/>
              <a:t> synthetic natural </a:t>
            </a:r>
            <a:r>
              <a:rPr lang="en-US" sz="1400" dirty="0"/>
              <a:t>attractant based </a:t>
            </a:r>
            <a:r>
              <a:rPr lang="en-US" sz="1400" dirty="0" smtClean="0"/>
              <a:t>on fruits</a:t>
            </a:r>
            <a:endParaRPr lang="en-US" sz="1400" i="1" dirty="0" smtClean="0">
              <a:solidFill>
                <a:schemeClr val="tx1"/>
              </a:solidFill>
            </a:endParaRPr>
          </a:p>
          <a:p>
            <a:pPr marL="285750" indent="-182880">
              <a:spcBef>
                <a:spcPts val="0"/>
              </a:spcBef>
              <a:spcAft>
                <a:spcPts val="600"/>
              </a:spcAft>
              <a:buClr>
                <a:srgbClr val="A50021"/>
              </a:buClr>
              <a:buSzPct val="125000"/>
              <a:buFont typeface="Arial" panose="020B0604020202020204" pitchFamily="34" charset="0"/>
              <a:buChar char="•"/>
            </a:pPr>
            <a:r>
              <a:rPr lang="en-US" altLang="en-US" sz="1400" dirty="0" smtClean="0">
                <a:solidFill>
                  <a:schemeClr val="tx1"/>
                </a:solidFill>
              </a:rPr>
              <a:t>The method provides a means of early detection and population monitoring </a:t>
            </a:r>
            <a:r>
              <a:rPr lang="en-US" altLang="en-US" sz="1400" dirty="0">
                <a:solidFill>
                  <a:schemeClr val="tx1"/>
                </a:solidFill>
              </a:rPr>
              <a:t>of Drosophila </a:t>
            </a:r>
            <a:r>
              <a:rPr lang="en-US" altLang="en-US" sz="1400" dirty="0" err="1">
                <a:solidFill>
                  <a:schemeClr val="tx1"/>
                </a:solidFill>
              </a:rPr>
              <a:t>suzukii</a:t>
            </a:r>
            <a:r>
              <a:rPr lang="en-US" altLang="en-US" sz="1400" dirty="0">
                <a:solidFill>
                  <a:schemeClr val="tx1"/>
                </a:solidFill>
              </a:rPr>
              <a:t> </a:t>
            </a:r>
            <a:r>
              <a:rPr lang="en-US" altLang="en-US" sz="1400" dirty="0" smtClean="0">
                <a:solidFill>
                  <a:schemeClr val="tx1"/>
                </a:solidFill>
              </a:rPr>
              <a:t>on farms for quick management measures</a:t>
            </a:r>
            <a:endParaRPr lang="en-US" altLang="en-US" sz="400" dirty="0">
              <a:solidFill>
                <a:schemeClr val="accent2">
                  <a:lumMod val="75000"/>
                </a:schemeClr>
              </a:solidFill>
            </a:endParaRPr>
          </a:p>
          <a:p>
            <a:pPr>
              <a:spcBef>
                <a:spcPts val="0"/>
              </a:spcBef>
              <a:buClr>
                <a:srgbClr val="A50021"/>
              </a:buClr>
            </a:pPr>
            <a:r>
              <a:rPr lang="en-US" altLang="en-US" sz="1900" b="1" dirty="0" smtClean="0">
                <a:solidFill>
                  <a:schemeClr val="accent2">
                    <a:lumMod val="75000"/>
                  </a:schemeClr>
                </a:solidFill>
              </a:rPr>
              <a:t>Applications</a:t>
            </a:r>
          </a:p>
          <a:p>
            <a:pPr>
              <a:spcBef>
                <a:spcPts val="0"/>
              </a:spcBef>
              <a:buClr>
                <a:srgbClr val="A50021"/>
              </a:buClr>
            </a:pPr>
            <a:endParaRPr lang="en-US" altLang="en-US" sz="400" b="1" dirty="0">
              <a:solidFill>
                <a:schemeClr val="accent2">
                  <a:lumMod val="75000"/>
                </a:schemeClr>
              </a:solidFill>
            </a:endParaRPr>
          </a:p>
          <a:p>
            <a:pPr marL="285750" indent="-182880">
              <a:spcBef>
                <a:spcPts val="0"/>
              </a:spcBef>
              <a:spcAft>
                <a:spcPts val="600"/>
              </a:spcAft>
              <a:buClr>
                <a:srgbClr val="A50021"/>
              </a:buClr>
              <a:buSzPct val="125000"/>
              <a:buFont typeface="Arial" panose="020B0604020202020204" pitchFamily="34" charset="0"/>
              <a:buChar char="•"/>
            </a:pPr>
            <a:r>
              <a:rPr lang="en-US" sz="1300" dirty="0"/>
              <a:t>I</a:t>
            </a:r>
            <a:r>
              <a:rPr lang="en-US" sz="1300" dirty="0" smtClean="0"/>
              <a:t>nfestation detection and monitoring</a:t>
            </a:r>
          </a:p>
          <a:p>
            <a:pPr marL="285750" indent="-182880">
              <a:spcBef>
                <a:spcPts val="0"/>
              </a:spcBef>
              <a:spcAft>
                <a:spcPts val="600"/>
              </a:spcAft>
              <a:buClr>
                <a:srgbClr val="A50021"/>
              </a:buClr>
              <a:buSzPct val="125000"/>
              <a:buFont typeface="Arial" panose="020B0604020202020204" pitchFamily="34" charset="0"/>
              <a:buChar char="•"/>
            </a:pPr>
            <a:r>
              <a:rPr lang="en-US" sz="1400" dirty="0" smtClean="0"/>
              <a:t>Could potentially enable future </a:t>
            </a:r>
            <a:r>
              <a:rPr lang="en-US" sz="1400" dirty="0"/>
              <a:t>development of mass trapping and mating disruption technologies for managing this pest</a:t>
            </a:r>
            <a:endParaRPr lang="en-US" altLang="en-US" sz="1300" dirty="0"/>
          </a:p>
          <a:p>
            <a:endParaRPr lang="en-US" sz="1300" dirty="0"/>
          </a:p>
        </p:txBody>
      </p:sp>
      <p:sp>
        <p:nvSpPr>
          <p:cNvPr id="4" name="Title 3"/>
          <p:cNvSpPr>
            <a:spLocks noGrp="1"/>
          </p:cNvSpPr>
          <p:nvPr>
            <p:ph type="ctrTitle"/>
          </p:nvPr>
        </p:nvSpPr>
        <p:spPr>
          <a:xfrm>
            <a:off x="696416" y="782296"/>
            <a:ext cx="4417807" cy="1159505"/>
          </a:xfrm>
        </p:spPr>
        <p:txBody>
          <a:bodyPr>
            <a:noAutofit/>
          </a:bodyPr>
          <a:lstStyle/>
          <a:p>
            <a:pPr algn="ctr"/>
            <a:r>
              <a:rPr lang="en-US" sz="3200" b="1" dirty="0" smtClean="0">
                <a:solidFill>
                  <a:srgbClr val="7C4B3B"/>
                </a:solidFill>
              </a:rPr>
              <a:t>Methods of Attracting </a:t>
            </a:r>
            <a:r>
              <a:rPr lang="en-US" sz="3200" b="1" i="1" dirty="0" smtClean="0">
                <a:solidFill>
                  <a:srgbClr val="7C4B3B"/>
                </a:solidFill>
              </a:rPr>
              <a:t>Drosophila </a:t>
            </a:r>
            <a:r>
              <a:rPr lang="en-US" sz="3200" b="1" i="1" dirty="0" err="1" smtClean="0">
                <a:solidFill>
                  <a:srgbClr val="7C4B3B"/>
                </a:solidFill>
              </a:rPr>
              <a:t>Suzukii</a:t>
            </a:r>
            <a:endParaRPr lang="en-US" sz="3200" b="1" dirty="0">
              <a:solidFill>
                <a:srgbClr val="7C4B3B"/>
              </a:solidFill>
            </a:endParaRPr>
          </a:p>
        </p:txBody>
      </p:sp>
      <p:sp>
        <p:nvSpPr>
          <p:cNvPr id="7" name="Subtitle 4"/>
          <p:cNvSpPr txBox="1">
            <a:spLocks/>
          </p:cNvSpPr>
          <p:nvPr/>
        </p:nvSpPr>
        <p:spPr>
          <a:xfrm>
            <a:off x="864858" y="1877632"/>
            <a:ext cx="4413071" cy="3670923"/>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endParaRPr lang="en-US" dirty="0">
              <a:solidFill>
                <a:schemeClr val="tx1"/>
              </a:solidFill>
            </a:endParaRPr>
          </a:p>
          <a:p>
            <a:r>
              <a:rPr lang="en-US" dirty="0" smtClean="0">
                <a:solidFill>
                  <a:schemeClr val="tx1"/>
                </a:solidFill>
              </a:rPr>
              <a:t>A Method </a:t>
            </a:r>
            <a:r>
              <a:rPr lang="en-US" dirty="0">
                <a:solidFill>
                  <a:schemeClr val="tx1"/>
                </a:solidFill>
              </a:rPr>
              <a:t>of attracting </a:t>
            </a:r>
            <a:r>
              <a:rPr lang="en-US" i="1" dirty="0">
                <a:solidFill>
                  <a:schemeClr val="tx1"/>
                </a:solidFill>
              </a:rPr>
              <a:t>Drosophila </a:t>
            </a:r>
            <a:r>
              <a:rPr lang="en-US" i="1" dirty="0" err="1">
                <a:solidFill>
                  <a:schemeClr val="tx1"/>
                </a:solidFill>
              </a:rPr>
              <a:t>suzukii</a:t>
            </a:r>
            <a:r>
              <a:rPr lang="en-US" i="1" dirty="0">
                <a:solidFill>
                  <a:schemeClr val="tx1"/>
                </a:solidFill>
              </a:rPr>
              <a:t>,</a:t>
            </a:r>
            <a:r>
              <a:rPr lang="en-US" dirty="0">
                <a:solidFill>
                  <a:schemeClr val="tx1"/>
                </a:solidFill>
              </a:rPr>
              <a:t> involving treating an object or area with a chemical attractant composition based on apple juice volatiles.</a:t>
            </a:r>
          </a:p>
          <a:p>
            <a:endParaRPr lang="en-US" dirty="0">
              <a:solidFill>
                <a:schemeClr val="tx1"/>
              </a:solidFill>
            </a:endParaRPr>
          </a:p>
          <a:p>
            <a:r>
              <a:rPr lang="en-US" i="1" dirty="0">
                <a:solidFill>
                  <a:srgbClr val="3C2A18"/>
                </a:solidFill>
              </a:rPr>
              <a:t>Docket No: </a:t>
            </a:r>
            <a:r>
              <a:rPr lang="en-US" i="1" dirty="0" smtClean="0">
                <a:solidFill>
                  <a:srgbClr val="3C2A18"/>
                </a:solidFill>
              </a:rPr>
              <a:t>58.16</a:t>
            </a:r>
            <a:endParaRPr lang="en-US" i="1" dirty="0">
              <a:solidFill>
                <a:srgbClr val="3C2A18"/>
              </a:solidFill>
            </a:endParaRPr>
          </a:p>
          <a:p>
            <a:r>
              <a:rPr lang="en-US" i="1" dirty="0">
                <a:solidFill>
                  <a:srgbClr val="3C2A18"/>
                </a:solidFill>
              </a:rPr>
              <a:t>Contact: </a:t>
            </a:r>
            <a:r>
              <a:rPr lang="en-US" i="1" dirty="0" smtClean="0">
                <a:solidFill>
                  <a:srgbClr val="3C2A18"/>
                </a:solidFill>
                <a:hlinkClick r:id="rId2"/>
              </a:rPr>
              <a:t>Jim.Poulos@ars.usda.gov</a:t>
            </a:r>
            <a:endParaRPr lang="en-US" i="1" dirty="0" smtClean="0">
              <a:solidFill>
                <a:srgbClr val="3C2A18"/>
              </a:solidFill>
            </a:endParaRPr>
          </a:p>
          <a:p>
            <a:endParaRPr lang="en-US" i="1" dirty="0">
              <a:solidFill>
                <a:srgbClr val="3C2A18"/>
              </a:solidFill>
            </a:endParaRPr>
          </a:p>
          <a:p>
            <a:pPr marL="285750" indent="-285750">
              <a:spcBef>
                <a:spcPts val="0"/>
              </a:spcBef>
              <a:spcAft>
                <a:spcPts val="600"/>
              </a:spcAft>
              <a:buClr>
                <a:srgbClr val="A50021"/>
              </a:buClr>
              <a:buFont typeface="Arial" panose="020B0604020202020204" pitchFamily="34" charset="0"/>
              <a:buChar char="•"/>
            </a:pPr>
            <a:endParaRPr lang="en-US" dirty="0" smtClean="0"/>
          </a:p>
          <a:p>
            <a:endParaRPr lang="en-US" dirty="0"/>
          </a:p>
        </p:txBody>
      </p:sp>
      <p:pic>
        <p:nvPicPr>
          <p:cNvPr id="3" name="Picture 2"/>
          <p:cNvPicPr>
            <a:picLocks noChangeAspect="1"/>
          </p:cNvPicPr>
          <p:nvPr/>
        </p:nvPicPr>
        <p:blipFill>
          <a:blip r:embed="rId3"/>
          <a:stretch>
            <a:fillRect/>
          </a:stretch>
        </p:blipFill>
        <p:spPr>
          <a:xfrm>
            <a:off x="7448055" y="76444"/>
            <a:ext cx="2228829" cy="2103120"/>
          </a:xfrm>
          <a:prstGeom prst="rect">
            <a:avLst/>
          </a:prstGeom>
          <a:ln w="31750">
            <a:solidFill>
              <a:schemeClr val="bg2"/>
            </a:solidFill>
          </a:ln>
        </p:spPr>
      </p:pic>
    </p:spTree>
    <p:extLst>
      <p:ext uri="{BB962C8B-B14F-4D97-AF65-F5344CB8AC3E}">
        <p14:creationId xmlns:p14="http://schemas.microsoft.com/office/powerpoint/2010/main" val="260414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duct overview presentatio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spDef>
      <a:spPr/>
      <a:bodyPr rtlCol="0" anchor="ctr"/>
      <a:lstStyle>
        <a:defPPr algn="ctr">
          <a:defRPr dirty="0"/>
        </a:defPPr>
      </a:lstStyle>
      <a:style>
        <a:lnRef idx="3">
          <a:schemeClr val="lt1"/>
        </a:lnRef>
        <a:fillRef idx="1">
          <a:schemeClr val="accent2"/>
        </a:fillRef>
        <a:effectRef idx="1">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Product overview presentation" id="{6ACF8B74-772D-4D90-B191-4261B820ED3A}" vid="{C96F654D-C5F0-4A1D-9AEE-172CC6481E1A}"/>
    </a:ext>
  </a:extLst>
</a:theme>
</file>

<file path=ppt/theme/theme2.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AE9961A-FBB7-489A-81A4-8F8F99419F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product overview presentation</Template>
  <TotalTime>1357</TotalTime>
  <Words>4784</Words>
  <Application>Microsoft Office PowerPoint</Application>
  <PresentationFormat>Widescreen</PresentationFormat>
  <Paragraphs>537</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Century Gothic</vt:lpstr>
      <vt:lpstr>Wingdings</vt:lpstr>
      <vt:lpstr>Wingdings 2</vt:lpstr>
      <vt:lpstr>Product overview presentation</vt:lpstr>
      <vt:lpstr>DEEPER ROOTING 1 Gene</vt:lpstr>
      <vt:lpstr>Xenorhabdus szentirmaii Metabolites, Trans-Cinnamic Acid, and Analogs as Enhancers of Fungicidal Activity</vt:lpstr>
      <vt:lpstr>Chromobacterium phragmitis for Insect Control</vt:lpstr>
      <vt:lpstr>Chromobacterium Species with Insecticidal Activity</vt:lpstr>
      <vt:lpstr>Bioactive Peptides Having Insecticide Activity</vt:lpstr>
      <vt:lpstr>Novel Nylanderia Fulva Virus</vt:lpstr>
      <vt:lpstr>Antibacterial Peptides to Control Plant Diseases </vt:lpstr>
      <vt:lpstr>Small Hive Beetle Aggregation Pheromone</vt:lpstr>
      <vt:lpstr>Methods of Attracting Drosophila Suzukii</vt:lpstr>
      <vt:lpstr> Method for Controlling Fungal Plant Pathogens Using a Combination of UV Radiation Followed by Antagonist Application and Dark Period</vt:lpstr>
      <vt:lpstr>High Oleic Acid Soybean Seeds</vt:lpstr>
      <vt:lpstr>Double Stranded RNA Constructs for Aphid Control </vt:lpstr>
      <vt:lpstr>PowerPoint Presentation</vt:lpstr>
      <vt:lpstr>Novel Cytochrome P450 Enzymes from Sorghum Bicolor</vt:lpstr>
      <vt:lpstr>Functional Analysis of Lazy1 in Arabidopsis Thaliana and Prunus Trees</vt:lpstr>
      <vt:lpstr>Pseudomonas Species Having Weed-Supressive Activity and Benign Soil Survival Traits for Annual Grass Weed Management</vt:lpstr>
      <vt:lpstr>Novel PPETAC1 Gene and Method to Manipulate Tree Architecture</vt:lpstr>
      <vt:lpstr>The Effect of PPEGID1A on Vegetative Growth of Fruit Trees</vt:lpstr>
      <vt:lpstr>Sorghum Derived Transcription Regulatory Elements Predominantly Active in Root Hair Cells</vt:lpstr>
      <vt:lpstr>Potato Fertility Restoration</vt:lpstr>
      <vt:lpstr>A Transgene Construct to Improve Fusarium Head Blight Resistance in Wheat and Barley</vt:lpstr>
      <vt:lpstr>Barley Mutant Lines Having Grain with Ultra-High Beta Glucan Content</vt:lpstr>
      <vt:lpstr>Boron Complexes with Gradual 1-Methylcyclopropene Releasing Capability</vt:lpstr>
      <vt:lpstr>Methods For Treating Plants or Fruits</vt:lpstr>
      <vt:lpstr>Insecticidal Strain of Serratia for Control of Insects Such as Brown Marmorated Stink Bug (BMSB) Halyomorpha Halys</vt:lpstr>
      <vt:lpstr>Pseudomonas Fluorescens 2-79 with Genes for Biosynthesis of Pyrrolnitrin Improves Biocontrol Activity</vt:lpstr>
      <vt:lpstr>Pseudomonas Fluorescens Inhibit Annual Bluegrass and Rough Bluegrass Root Growth and Germination</vt:lpstr>
      <vt:lpstr>Thionin-D4E1 Chimeric Protein Protects Plants Against Bacterial Infections</vt:lpstr>
      <vt:lpstr>Compositions and Methods for Control of Hemipteran Insect Stylet Sheath Structure Formation </vt:lpstr>
      <vt:lpstr>Methods for Killing Insects Using Methyl Benzoate</vt:lpstr>
      <vt:lpstr>Double Strand RNA Delivery System for Plant-Sap-Feeding Insects</vt:lpstr>
      <vt:lpstr>Transplanter for a Walk-Behind Tractor</vt:lpstr>
      <vt:lpstr>System and Method for Terminating Cover Crops Using Vehicle-Generated Heat</vt:lpstr>
      <vt:lpstr>Active Coulter Planting System </vt:lpstr>
      <vt:lpstr>Computer Vision Qualified Infrared Temperature Sensor</vt:lpstr>
    </vt:vector>
  </TitlesOfParts>
  <Company>USDA/ARS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Mutated Salmonella Enterica</dc:title>
  <dc:creator>Repoza, Melissa</dc:creator>
  <cp:keywords/>
  <cp:lastModifiedBy>Cohn, Cathleen - ARS</cp:lastModifiedBy>
  <cp:revision>298</cp:revision>
  <dcterms:created xsi:type="dcterms:W3CDTF">2016-11-08T12:53:12Z</dcterms:created>
  <dcterms:modified xsi:type="dcterms:W3CDTF">2018-01-31T18:29:17Z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TC034605439991</vt:lpwstr>
  </property>
</Properties>
</file>